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1105" r:id="rId3"/>
    <p:sldId id="1189" r:id="rId4"/>
    <p:sldId id="1209" r:id="rId5"/>
    <p:sldId id="1211" r:id="rId6"/>
    <p:sldId id="1192" r:id="rId7"/>
    <p:sldId id="1195" r:id="rId8"/>
    <p:sldId id="1193" r:id="rId9"/>
    <p:sldId id="1197" r:id="rId10"/>
    <p:sldId id="1212" r:id="rId11"/>
    <p:sldId id="1213" r:id="rId12"/>
    <p:sldId id="1214" r:id="rId13"/>
    <p:sldId id="1215" r:id="rId14"/>
    <p:sldId id="1196" r:id="rId15"/>
    <p:sldId id="1200" r:id="rId16"/>
    <p:sldId id="1198" r:id="rId17"/>
    <p:sldId id="1199" r:id="rId18"/>
    <p:sldId id="1229" r:id="rId19"/>
    <p:sldId id="1205" r:id="rId20"/>
    <p:sldId id="1228" r:id="rId21"/>
    <p:sldId id="1206" r:id="rId22"/>
    <p:sldId id="1102" r:id="rId23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F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1092" y="84"/>
      </p:cViewPr>
      <p:guideLst>
        <p:guide orient="horz" pos="221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29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9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4436CE6-2B57-47DD-AB50-7EF67DCCD1F3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2959100"/>
            <a:ext cx="9153525" cy="1719263"/>
          </a:xfrm>
          <a:prstGeom prst="rect">
            <a:avLst/>
          </a:prstGeom>
          <a:solidFill>
            <a:srgbClr val="13C7A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" name="ksoSlideStyle" descr="#wm#_9_01_110_1111" hidden="1"/>
          <p:cNvSpPr>
            <a:spLocks noChangeArrowheads="1"/>
          </p:cNvSpPr>
          <p:nvPr/>
        </p:nvSpPr>
        <p:spPr bwMode="auto"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2" name="Picture 4" descr="#wm#_9_01_110_1111_c_1_1095*12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341438"/>
            <a:ext cx="3482975" cy="3943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777490" y="3185160"/>
            <a:ext cx="5909310" cy="758190"/>
          </a:xfrm>
        </p:spPr>
        <p:txBody>
          <a:bodyPr anchor="ctr"/>
          <a:lstStyle>
            <a:lvl1pPr algn="r">
              <a:defRPr sz="2700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zh-CN" altLang="en-US" strike="noStrike" noProof="0" smtClean="0">
                <a:sym typeface="Arial" panose="020B0604020202020204" pitchFamily="34" charset="0"/>
              </a:rPr>
              <a:t>单击此处编辑母版标题样式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774588" y="3944938"/>
            <a:ext cx="5917949" cy="611822"/>
          </a:xfrm>
        </p:spPr>
        <p:txBody>
          <a:bodyPr lIns="90170" tIns="46990" rIns="90170" bIns="46990" anchor="ctr">
            <a:normAutofit/>
          </a:bodyPr>
          <a:lstStyle>
            <a:lvl1pPr marL="0" indent="0" algn="r">
              <a:buNone/>
              <a:defRPr sz="1800"/>
            </a:lvl1pPr>
          </a:lstStyle>
          <a:p>
            <a:pPr lvl="0" fontAlgn="base"/>
            <a:r>
              <a:rPr lang="zh-CN" altLang="en-US" strike="noStrike" noProof="0" smtClean="0">
                <a:sym typeface="Arial" panose="020B0604020202020204" pitchFamily="34" charset="0"/>
              </a:rPr>
              <a:t>单击此处编辑母版副标题样式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13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4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FC906CC1-C871-4B46-B66B-32F38AEB0960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457200" y="859536"/>
            <a:ext cx="8229600" cy="512851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6E41368A-B138-4E2F-AA53-DEC354978BE1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52735"/>
            <a:ext cx="8229600" cy="762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73486"/>
            <a:ext cx="8229600" cy="427173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438CE53B-A3DD-411A-8241-F4CC4307D508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1" descr="#wm#_9_09_*Z"/>
          <p:cNvSpPr>
            <a:spLocks noChangeArrowheads="1"/>
          </p:cNvSpPr>
          <p:nvPr/>
        </p:nvSpPr>
        <p:spPr bwMode="auto">
          <a:xfrm>
            <a:off x="1588" y="2651125"/>
            <a:ext cx="617538" cy="1022350"/>
          </a:xfrm>
          <a:prstGeom prst="rect">
            <a:avLst/>
          </a:prstGeom>
          <a:solidFill>
            <a:srgbClr val="13C7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500" b="0" i="0" u="none" strike="noStrike" kern="1200" cap="none" spc="0" normalizeH="0" baseline="0" noProof="0" smtClean="0">
              <a:ln>
                <a:noFill/>
              </a:ln>
              <a:solidFill>
                <a:srgbClr val="13C7AF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58039" y="3212976"/>
            <a:ext cx="6228762" cy="1188000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1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79262F00-9AC3-4EA4-A2C3-B3AE8BE18809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84337"/>
            <a:ext cx="8229600" cy="762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05088"/>
            <a:ext cx="4038600" cy="424824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05088"/>
            <a:ext cx="4038600" cy="424824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595691BB-0836-46FD-A449-D9F0B05CFD03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1268760"/>
            <a:ext cx="7886700" cy="997992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2257227"/>
            <a:ext cx="386873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3081140"/>
            <a:ext cx="3868737" cy="316408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2257227"/>
            <a:ext cx="38877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3081140"/>
            <a:ext cx="3887788" cy="316408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473DB0D8-7759-4112-A8D6-D2FBFE92DF5B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3" name="Group 5" descr="#wm#_9_34_*Z"/>
          <p:cNvGrpSpPr/>
          <p:nvPr/>
        </p:nvGrpSpPr>
        <p:grpSpPr>
          <a:xfrm>
            <a:off x="2700338" y="2300288"/>
            <a:ext cx="3924300" cy="1990725"/>
            <a:chOff x="-546" y="-202"/>
            <a:chExt cx="8241" cy="3134"/>
          </a:xfrm>
        </p:grpSpPr>
        <p:sp>
          <p:nvSpPr>
            <p:cNvPr id="11" name="Line 4" descr="#wm#_9_34_*Z"/>
            <p:cNvSpPr>
              <a:spLocks noChangeShapeType="1"/>
            </p:cNvSpPr>
            <p:nvPr/>
          </p:nvSpPr>
          <p:spPr bwMode="auto">
            <a:xfrm>
              <a:off x="891" y="1295"/>
              <a:ext cx="6804" cy="0"/>
            </a:xfrm>
            <a:prstGeom prst="line">
              <a:avLst/>
            </a:prstGeom>
            <a:noFill/>
            <a:ln w="9525" cmpd="sng">
              <a:solidFill>
                <a:srgbClr val="A86CB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normAutofit fontScale="25000" lnSpcReduction="20000"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2" name="空心弧 14" descr="#wm#_9_34_*Z"/>
            <p:cNvSpPr/>
            <p:nvPr/>
          </p:nvSpPr>
          <p:spPr bwMode="auto">
            <a:xfrm rot="11040000">
              <a:off x="-546" y="-202"/>
              <a:ext cx="3130" cy="3134"/>
            </a:xfrm>
            <a:custGeom>
              <a:avLst/>
              <a:gdLst>
                <a:gd name="T0" fmla="*/ 112824 w 1629846"/>
                <a:gd name="T1" fmla="*/ 401212 h 1629846"/>
                <a:gd name="T2" fmla="*/ 930104 w 1629846"/>
                <a:gd name="T3" fmla="*/ 8181 h 1629846"/>
                <a:gd name="T4" fmla="*/ 1604743 w 1629846"/>
                <a:gd name="T5" fmla="*/ 614219 h 1629846"/>
                <a:gd name="T6" fmla="*/ 1301268 w 1629846"/>
                <a:gd name="T7" fmla="*/ 1468809 h 1629846"/>
                <a:gd name="T8" fmla="*/ 395502 w 1629846"/>
                <a:gd name="T9" fmla="*/ 1513627 h 1629846"/>
                <a:gd name="T10" fmla="*/ 395504 w 1629846"/>
                <a:gd name="T11" fmla="*/ 1513627 h 1629846"/>
                <a:gd name="T12" fmla="*/ 1301270 w 1629846"/>
                <a:gd name="T13" fmla="*/ 1468809 h 1629846"/>
                <a:gd name="T14" fmla="*/ 1604745 w 1629846"/>
                <a:gd name="T15" fmla="*/ 614219 h 1629846"/>
                <a:gd name="T16" fmla="*/ 930106 w 1629846"/>
                <a:gd name="T17" fmla="*/ 8181 h 1629846"/>
                <a:gd name="T18" fmla="*/ 112826 w 1629846"/>
                <a:gd name="T19" fmla="*/ 401212 h 1629846"/>
                <a:gd name="T20" fmla="*/ 112824 w 1629846"/>
                <a:gd name="T21" fmla="*/ 401212 h 1629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9846" h="1629846">
                  <a:moveTo>
                    <a:pt x="112824" y="401212"/>
                  </a:moveTo>
                  <a:cubicBezTo>
                    <a:pt x="280461" y="116719"/>
                    <a:pt x="603209" y="-38491"/>
                    <a:pt x="930104" y="8181"/>
                  </a:cubicBezTo>
                  <a:cubicBezTo>
                    <a:pt x="1256999" y="54853"/>
                    <a:pt x="1523417" y="294180"/>
                    <a:pt x="1604743" y="614219"/>
                  </a:cubicBezTo>
                  <a:cubicBezTo>
                    <a:pt x="1686069" y="934258"/>
                    <a:pt x="1566225" y="1271739"/>
                    <a:pt x="1301268" y="1468809"/>
                  </a:cubicBezTo>
                  <a:cubicBezTo>
                    <a:pt x="1036311" y="1665878"/>
                    <a:pt x="678620" y="1683577"/>
                    <a:pt x="395502" y="1513627"/>
                  </a:cubicBezTo>
                  <a:lnTo>
                    <a:pt x="395504" y="1513627"/>
                  </a:lnTo>
                  <a:cubicBezTo>
                    <a:pt x="678622" y="1683577"/>
                    <a:pt x="1036313" y="1665879"/>
                    <a:pt x="1301270" y="1468809"/>
                  </a:cubicBezTo>
                  <a:cubicBezTo>
                    <a:pt x="1566227" y="1271740"/>
                    <a:pt x="1686071" y="934258"/>
                    <a:pt x="1604745" y="614219"/>
                  </a:cubicBezTo>
                  <a:cubicBezTo>
                    <a:pt x="1523419" y="294180"/>
                    <a:pt x="1257001" y="54853"/>
                    <a:pt x="930106" y="8181"/>
                  </a:cubicBezTo>
                  <a:cubicBezTo>
                    <a:pt x="603211" y="-38491"/>
                    <a:pt x="280463" y="116719"/>
                    <a:pt x="112826" y="401212"/>
                  </a:cubicBezTo>
                  <a:lnTo>
                    <a:pt x="112824" y="401212"/>
                  </a:lnTo>
                  <a:close/>
                </a:path>
              </a:pathLst>
            </a:custGeom>
            <a:noFill/>
            <a:ln w="12700" cap="flat" cmpd="sng">
              <a:solidFill>
                <a:srgbClr val="13C7A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4470" y="2468880"/>
            <a:ext cx="3239929" cy="770520"/>
          </a:xfrm>
        </p:spPr>
        <p:txBody>
          <a:bodyPr anchor="b">
            <a:normAutofit/>
          </a:bodyPr>
          <a:lstStyle>
            <a:lvl1pPr algn="l">
              <a:defRPr sz="2400">
                <a:latin typeface="+mj-lt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84470" y="3279599"/>
            <a:ext cx="3239929" cy="591361"/>
          </a:xfrm>
        </p:spPr>
        <p:txBody>
          <a:bodyPr lIns="90170" tIns="46990" rIns="90170" bIns="46990">
            <a:normAutofit/>
          </a:bodyPr>
          <a:lstStyle>
            <a:lvl1pPr marL="0" indent="0" algn="l">
              <a:defRPr sz="1350">
                <a:latin typeface="+mn-ea"/>
                <a:ea typeface="+mn-ea"/>
              </a:defRPr>
            </a:lvl1pPr>
          </a:lstStyle>
          <a:p>
            <a:pPr lvl="0" fontAlgn="base"/>
            <a:r>
              <a:rPr lang="zh-CN" altLang="en-US" sz="1350" strike="noStrike" noProof="0" smtClean="0">
                <a:sym typeface="Arial" panose="020B0604020202020204" pitchFamily="34" charset="0"/>
              </a:rPr>
              <a:t>单击此处编辑母版副标题样式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DB1B6575-0B82-445A-BF02-0468EAF219AD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3B6006F5-B7DF-4A90-AF2E-0BC315F876D4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63200"/>
            <a:ext cx="7639800" cy="640800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821800" y="1583224"/>
            <a:ext cx="2503800" cy="500369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5800" y="1576800"/>
            <a:ext cx="4926330" cy="5010114"/>
          </a:xfrm>
        </p:spPr>
        <p:txBody>
          <a:bodyPr anchor="ctr"/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C8709201-4F42-478C-9369-3488F28F8A30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47857" y="1284339"/>
            <a:ext cx="1338943" cy="5002162"/>
          </a:xfrm>
        </p:spPr>
        <p:txBody>
          <a:bodyPr vert="eaVert" anchor="ctr"/>
          <a:lstStyle>
            <a:lvl1pPr algn="l"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84339"/>
            <a:ext cx="6743700" cy="500216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日期占位符 6"/>
          <p:cNvSpPr>
            <a:spLocks noGrp="1"/>
          </p:cNvSpPr>
          <p:nvPr>
            <p:ph type="dt" sz="half" idx="2"/>
          </p:nvPr>
        </p:nvSpPr>
        <p:spPr bwMode="auto">
          <a:xfrm>
            <a:off x="457200" y="6524625"/>
            <a:ext cx="2133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页脚占位符 7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524625"/>
            <a:ext cx="2895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524625"/>
            <a:ext cx="2133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61668170-D284-4D56-82D9-3DA7C932CF1C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3"/>
          <p:cNvSpPr>
            <a:spLocks noGrp="1"/>
          </p:cNvSpPr>
          <p:nvPr>
            <p:ph type="body"/>
          </p:nvPr>
        </p:nvSpPr>
        <p:spPr>
          <a:xfrm>
            <a:off x="457200" y="2220913"/>
            <a:ext cx="8229600" cy="38719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1463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14630"/>
            <a:r>
              <a:rPr lang="zh-CN" altLang="en-US" dirty="0"/>
              <a:t>第二级</a:t>
            </a:r>
            <a:endParaRPr lang="zh-CN" altLang="en-US" dirty="0"/>
          </a:p>
          <a:p>
            <a:pPr lvl="2" indent="-214630"/>
            <a:r>
              <a:rPr lang="zh-CN" altLang="en-US" dirty="0"/>
              <a:t>第三级</a:t>
            </a:r>
            <a:endParaRPr lang="zh-CN" altLang="en-US" dirty="0"/>
          </a:p>
          <a:p>
            <a:pPr lvl="3" indent="-214630"/>
            <a:r>
              <a:rPr lang="zh-CN" altLang="en-US" dirty="0"/>
              <a:t>第四级</a:t>
            </a:r>
            <a:endParaRPr lang="zh-CN" altLang="en-US" dirty="0"/>
          </a:p>
          <a:p>
            <a:pPr lvl="4" indent="-21463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eaLnBrk="1" hangingPunct="1">
              <a:buFont typeface="Arial" panose="020B0604020202020204" pitchFamily="34" charset="0"/>
              <a:buNone/>
              <a:defRPr sz="105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ctr" eaLnBrk="1" hangingPunct="1">
              <a:buFont typeface="Arial" panose="020B0604020202020204" pitchFamily="34" charset="0"/>
              <a:buNone/>
              <a:defRPr sz="105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r" eaLnBrk="1" hangingPunct="1">
              <a:buFont typeface="Arial" panose="020B0604020202020204" pitchFamily="34" charset="0"/>
              <a:buNone/>
              <a:defRPr sz="1000" noProof="1">
                <a:ea typeface="宋体" panose="02010600030101010101" pitchFamily="2" charset="-122"/>
                <a:cs typeface="黑体" panose="02010609060101010101" pitchFamily="49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3331072-0CAA-417A-BF30-419652C5E5EE}" type="slidenum">
              <a:rPr kumimoji="0" altLang="en-US" sz="1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</a:fld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</p:txBody>
      </p:sp>
      <p:sp>
        <p:nvSpPr>
          <p:cNvPr id="1030" name="ksoSlideStyle" descr="#wm#_9_02_342_022" hidden="1"/>
          <p:cNvSpPr>
            <a:spLocks noChangeArrowheads="1"/>
          </p:cNvSpPr>
          <p:nvPr/>
        </p:nvSpPr>
        <p:spPr bwMode="auto"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 flipV="1">
            <a:off x="0" y="0"/>
            <a:ext cx="9109075" cy="757238"/>
          </a:xfrm>
          <a:prstGeom prst="rtTriangle">
            <a:avLst/>
          </a:prstGeom>
          <a:solidFill>
            <a:srgbClr val="A86CBB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2" name="AutoShape 8"/>
          <p:cNvSpPr>
            <a:spLocks noChangeArrowheads="1"/>
          </p:cNvSpPr>
          <p:nvPr/>
        </p:nvSpPr>
        <p:spPr bwMode="auto">
          <a:xfrm flipH="1" flipV="1">
            <a:off x="3371850" y="4763"/>
            <a:ext cx="5773738" cy="1328738"/>
          </a:xfrm>
          <a:prstGeom prst="rtTriangle">
            <a:avLst/>
          </a:prstGeom>
          <a:solidFill>
            <a:srgbClr val="13C7A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3" name="Rectangle 2"/>
          <p:cNvSpPr>
            <a:spLocks noGrp="1"/>
          </p:cNvSpPr>
          <p:nvPr>
            <p:ph type="title"/>
          </p:nvPr>
        </p:nvSpPr>
        <p:spPr>
          <a:xfrm>
            <a:off x="457200" y="1263650"/>
            <a:ext cx="8229600" cy="762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 kern="1200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4572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6pPr>
      <a:lvl7pPr marL="9144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7pPr>
      <a:lvl8pPr marL="13716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8pPr>
      <a:lvl9pPr marL="18288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2146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5575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9004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2433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15862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 noChangeArrowheads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	</a:t>
            </a:r>
            <a:r>
              <a:rPr lang="en-US" altLang="zh-CN" sz="4400"/>
              <a:t>H5</a:t>
            </a:r>
            <a:r>
              <a:rPr lang="zh-CN" altLang="en-US" sz="4400"/>
              <a:t>移动开发</a:t>
            </a:r>
            <a:endParaRPr lang="zh-CN" altLang="en-US" sz="4400"/>
          </a:p>
        </p:txBody>
      </p:sp>
      <p:sp>
        <p:nvSpPr>
          <p:cNvPr id="3" name="副标题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p>
            <a:r>
              <a:rPr lang="zh-CN" altLang="en-US" sz="2800"/>
              <a:t>微信小程序</a:t>
            </a:r>
            <a:endParaRPr lang="zh-CN" altLang="en-US"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546100" y="577215"/>
            <a:ext cx="8051800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组件化开发思路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157" name="121102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421765"/>
            <a:ext cx="8539480" cy="5360670"/>
          </a:xfrm>
          <a:prstGeom prst="rect">
            <a:avLst/>
          </a:prstGeom>
          <a:ln w="88900">
            <a:miter lim="4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546100" y="577215"/>
            <a:ext cx="8051800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组件化开发思路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对于</a:t>
            </a:r>
            <a:r>
              <a:rPr sz="2200">
                <a:sym typeface="+mn-ea"/>
              </a:rPr>
              <a:t>论界面而言，整个UI是一个通过小组件构成的大组件，每个组件只关心自己部分的逻辑，彼此独立。</a:t>
            </a:r>
            <a:endParaRPr sz="2200">
              <a:sym typeface="+mn-ea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200">
                <a:sym typeface="+mn-ea"/>
              </a:rPr>
              <a:t>通过这种方式，每个组件的UI和逻辑都定义在组件内部，和外部完全通过API来交互，通过组合的方式来实现复杂的功能。</a:t>
            </a:r>
            <a:endParaRPr sz="2200">
              <a:sym typeface="+mn-ea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组件的特征：</a:t>
            </a:r>
            <a:endParaRPr lang="zh-CN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200">
                <a:sym typeface="+mn-ea"/>
              </a:rPr>
              <a:t>（1）可组合（Composeable）：一个组件易于和其它组件一起使用，或者嵌套在另一个组件内部。如果一个组件内部创建了另一个组件，那么说父组件拥有（own）它创建的子组件，通过这个特性，一个复杂的UI可以拆分成多个简单的UI组件</a:t>
            </a:r>
            <a:endParaRPr 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546100" y="732155"/>
            <a:ext cx="8051800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组件化开发思路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2</a:t>
            </a:r>
            <a:r>
              <a:rPr 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）</a:t>
            </a:r>
            <a:r>
              <a:rPr sz="2200">
                <a:sym typeface="+mn-ea"/>
              </a:rPr>
              <a:t>可重用（Reusable）：每个组件都是具有独立功能的，它可以被使用在多个UI场景</a:t>
            </a:r>
            <a:endParaRPr sz="2200">
              <a:sym typeface="+mn-ea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200">
                <a:sym typeface="+mn-ea"/>
              </a:rPr>
              <a:t>（3）可维护（Maintainable）：每个小的组件仅仅包含自身的逻辑，更容易被理解和维护</a:t>
            </a:r>
            <a:endParaRPr sz="2200">
              <a:sym typeface="+mn-ea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200">
                <a:sym typeface="+mn-ea"/>
              </a:rPr>
              <a:t>（4）可测试（Testable）：因为每个组件都是独立的，那么对于各个组件分别测试显然要比对于整个UI进行测试容易的多</a:t>
            </a:r>
            <a:endParaRPr 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546100" y="467995"/>
            <a:ext cx="8051800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搭建小程序入场页面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18180" y="1345565"/>
            <a:ext cx="5457190" cy="4384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200"/>
              <a:t>步骤：</a:t>
            </a:r>
            <a:endParaRPr lang="zh-CN" altLang="en-US" sz="2200"/>
          </a:p>
          <a:p>
            <a:pPr algn="l">
              <a:lnSpc>
                <a:spcPct val="150000"/>
              </a:lnSpc>
              <a:buNone/>
            </a:pPr>
            <a:r>
              <a:rPr lang="zh-CN" altLang="en-US" sz="2200"/>
              <a:t> ①新建应用程序文件  </a:t>
            </a:r>
            <a:r>
              <a:rPr lang="zh-CN" altLang="en-US" sz="2200">
                <a:cs typeface="+mn-ea"/>
              </a:rPr>
              <a:t>app.js/app.json/app.wxss</a:t>
            </a:r>
            <a:endParaRPr lang="zh-CN" altLang="en-US" sz="2200">
              <a:cs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200">
                <a:cs typeface="+mn-ea"/>
              </a:rPr>
              <a:t>②新建页面文件夹，如：pages</a:t>
            </a:r>
            <a:endParaRPr lang="zh-CN" altLang="en-US" sz="2200">
              <a:cs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200">
                <a:cs typeface="+mn-ea"/>
              </a:rPr>
              <a:t>③新建页面文件（.js/.wxml/.wxss/.json）</a:t>
            </a:r>
            <a:endParaRPr lang="zh-CN" altLang="en-US" sz="2200">
              <a:cs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200">
                <a:cs typeface="+mn-ea"/>
              </a:rPr>
              <a:t>④配置启动页面（</a:t>
            </a:r>
            <a:r>
              <a:rPr lang="zh-CN" altLang="en-US" sz="2200">
                <a:solidFill>
                  <a:srgbClr val="C00000"/>
                </a:solidFill>
                <a:cs typeface="+mn-ea"/>
              </a:rPr>
              <a:t>参考文档框架</a:t>
            </a:r>
            <a:r>
              <a:rPr lang="en-US" altLang="zh-CN" sz="2200">
                <a:solidFill>
                  <a:srgbClr val="C00000"/>
                </a:solidFill>
                <a:cs typeface="+mn-ea"/>
              </a:rPr>
              <a:t>--</a:t>
            </a:r>
            <a:r>
              <a:rPr lang="zh-CN" altLang="en-US" sz="2200">
                <a:solidFill>
                  <a:srgbClr val="C00000"/>
                </a:solidFill>
                <a:cs typeface="+mn-ea"/>
              </a:rPr>
              <a:t>配置部分</a:t>
            </a:r>
            <a:r>
              <a:rPr lang="zh-CN" altLang="en-US" sz="2200">
                <a:cs typeface="+mn-ea"/>
              </a:rPr>
              <a:t>）</a:t>
            </a:r>
            <a:endParaRPr lang="zh-CN" altLang="en-US" sz="2200">
              <a:cs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>
                <a:solidFill>
                  <a:srgbClr val="C00000"/>
                </a:solidFill>
                <a:cs typeface="+mn-ea"/>
              </a:rPr>
              <a:t>注意：不可以在配置文件里面写注释语句</a:t>
            </a:r>
            <a:endParaRPr lang="zh-CN" altLang="en-US">
              <a:solidFill>
                <a:srgbClr val="C00000"/>
              </a:solidFill>
              <a:cs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>
                <a:solidFill>
                  <a:srgbClr val="C00000"/>
                </a:solidFill>
                <a:cs typeface="+mn-ea"/>
              </a:rPr>
              <a:t>    并且需要在该页面对应的</a:t>
            </a:r>
            <a:r>
              <a:rPr lang="en-US" altLang="zh-CN">
                <a:solidFill>
                  <a:srgbClr val="C00000"/>
                </a:solidFill>
                <a:cs typeface="+mn-ea"/>
              </a:rPr>
              <a:t>js</a:t>
            </a:r>
            <a:r>
              <a:rPr lang="zh-CN" altLang="en-US">
                <a:solidFill>
                  <a:srgbClr val="C00000"/>
                </a:solidFill>
                <a:cs typeface="+mn-ea"/>
              </a:rPr>
              <a:t>文件注册页面，调用</a:t>
            </a:r>
            <a:r>
              <a:rPr lang="en-US" altLang="zh-CN">
                <a:solidFill>
                  <a:srgbClr val="C00000"/>
                </a:solidFill>
                <a:cs typeface="+mn-ea"/>
              </a:rPr>
              <a:t>Page()</a:t>
            </a:r>
            <a:r>
              <a:rPr lang="zh-CN" altLang="en-US">
                <a:solidFill>
                  <a:srgbClr val="C00000"/>
                </a:solidFill>
                <a:cs typeface="+mn-ea"/>
              </a:rPr>
              <a:t>方法，该方法接收一个</a:t>
            </a:r>
            <a:r>
              <a:rPr lang="en-US" altLang="zh-CN">
                <a:solidFill>
                  <a:srgbClr val="C00000"/>
                </a:solidFill>
                <a:cs typeface="+mn-ea"/>
              </a:rPr>
              <a:t>Object</a:t>
            </a:r>
            <a:r>
              <a:rPr lang="zh-CN" altLang="en-US">
                <a:solidFill>
                  <a:srgbClr val="C00000"/>
                </a:solidFill>
                <a:cs typeface="+mn-ea"/>
              </a:rPr>
              <a:t>参数</a:t>
            </a:r>
            <a:endParaRPr lang="zh-CN" altLang="en-US">
              <a:solidFill>
                <a:srgbClr val="C00000"/>
              </a:solidFill>
              <a:cs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985" y="1497330"/>
            <a:ext cx="2685415" cy="47904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546100" y="467995"/>
            <a:ext cx="8051800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搭建小程序入场页面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⑤搭建页面骨架（编写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.wxml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文件）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组件使用参考文档（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组件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说明：</a:t>
            </a: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text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组件里面可以且只能嵌套</a:t>
            </a: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text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组件，且可以解析转义字符。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630" y="2498725"/>
            <a:ext cx="8656955" cy="27768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570980" y="2969895"/>
            <a:ext cx="17456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/>
              <a:t>图片组件</a:t>
            </a:r>
            <a:endParaRPr lang="zh-CN" altLang="en-US" sz="2200"/>
          </a:p>
        </p:txBody>
      </p:sp>
      <p:sp>
        <p:nvSpPr>
          <p:cNvPr id="5" name="文本框 4"/>
          <p:cNvSpPr txBox="1"/>
          <p:nvPr/>
        </p:nvSpPr>
        <p:spPr>
          <a:xfrm>
            <a:off x="5227320" y="4067810"/>
            <a:ext cx="33712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000"/>
              <a:t>文本组件，写在</a:t>
            </a:r>
            <a:r>
              <a:rPr lang="en-US" altLang="zh-CN" sz="2000"/>
              <a:t>text</a:t>
            </a:r>
            <a:r>
              <a:rPr lang="zh-CN" altLang="en-US" sz="2000"/>
              <a:t>里面的文字在移动端可以长按选中</a:t>
            </a:r>
            <a:endParaRPr lang="zh-CN" altLang="en-US" sz="2000"/>
          </a:p>
        </p:txBody>
      </p:sp>
      <p:sp>
        <p:nvSpPr>
          <p:cNvPr id="7" name="文本框 6"/>
          <p:cNvSpPr txBox="1"/>
          <p:nvPr/>
        </p:nvSpPr>
        <p:spPr>
          <a:xfrm>
            <a:off x="3187065" y="4816475"/>
            <a:ext cx="235013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000"/>
              <a:t>页面容器相当于</a:t>
            </a:r>
            <a:r>
              <a:rPr lang="en-US" altLang="zh-CN" sz="2000"/>
              <a:t>div</a:t>
            </a:r>
            <a:endParaRPr lang="en-US" altLang="zh-CN"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546100" y="467995"/>
            <a:ext cx="8051800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搭建小程序入场页面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⑥样式设置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可以直接设置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style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属性也可以在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.wxss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文件中设置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一般来说静态的样式设置在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.wxss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文件里面，需要动态改变的样式可以设置在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style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属性里面。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注意：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在</a:t>
            </a: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.wxss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文件里面编写样式无需在</a:t>
            </a: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.wxml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页面引入。因为</a:t>
            </a: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app.json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文件中注册页面的时候不只是注册一个</a:t>
            </a: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.wxml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文件，而是注册了以该文件名有关的所有文件，它自动可以将这些文件关联在一起；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通用样式可以在</a:t>
            </a: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app.wxss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设置。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546100" y="467995"/>
            <a:ext cx="8051800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搭建小程序入场页面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⑦页面整体背景设置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小程序默认在最外边包了一个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page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容器，给该容器设置高度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100%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，在设置背景色。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如果设置头部导航栏的颜色则需要在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app.json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文件配置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window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属性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1832610"/>
            <a:ext cx="6497955" cy="12801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/>
        </p:nvSpPr>
        <p:spPr>
          <a:xfrm>
            <a:off x="546100" y="467995"/>
            <a:ext cx="8051800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导航栏、标题配置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实现方法：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在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.json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文件里面配置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window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选项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（参见文档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—&gt;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框架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—&gt;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配置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—&gt;window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navigationBarBackgroundColor	HexColor  配置导航栏背景颜色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navigationBarTextStyle	String	white	配置导航栏标题颜色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（仅支持 black/white）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navigationBarTitleText	String	导航栏标题文字内容	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navigationStyle	String	default	导航栏样式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（仅支持 default/custom。custom 模式可自定义导航栏，只保留右上角胶囊状的按钮）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该属性只在</a:t>
            </a: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app.json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配置有效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/>
        </p:nvSpPr>
        <p:spPr>
          <a:xfrm>
            <a:off x="546100" y="467995"/>
            <a:ext cx="8051800" cy="58972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移动设备的分辨率和</a:t>
            </a:r>
            <a:r>
              <a:rPr lang="en-US" altLang="zh-CN" sz="28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rpx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就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iphone6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而言：为什么在模拟器下的分辨率是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375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儿设计图一般给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750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呢？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100" y="2096135"/>
            <a:ext cx="8153400" cy="436689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/>
        </p:nvSpPr>
        <p:spPr>
          <a:xfrm>
            <a:off x="546100" y="661670"/>
            <a:ext cx="8051800" cy="58972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移动设备的分辨率和</a:t>
            </a:r>
            <a:r>
              <a:rPr lang="en-US" altLang="zh-CN" sz="28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rpx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如何做不同分辨率设备的自适应？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iPhone6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的物理像素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750 X 1334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的视觉稿进行设计，小程序采用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rpx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单位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iPhone6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下：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1px = 1rpx = 0.5pt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那么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,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使用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rpx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，小程序会自动在不同的分辨率下进行转换，实现自适应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546100" y="467995"/>
            <a:ext cx="8051800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小程序开发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步骤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6755" y="2921635"/>
            <a:ext cx="1711960" cy="10153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4180" y="2491740"/>
            <a:ext cx="22777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/>
              <a:t>注册小程序账号</a:t>
            </a:r>
            <a:endParaRPr lang="zh-CN" altLang="en-US" sz="22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955" y="3937000"/>
            <a:ext cx="1703705" cy="9804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496185" y="4994910"/>
            <a:ext cx="13874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/>
              <a:t>激活邮箱</a:t>
            </a:r>
            <a:endParaRPr lang="zh-CN" altLang="en-US" sz="22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910" y="3007360"/>
            <a:ext cx="1705610" cy="96583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757295" y="2491740"/>
            <a:ext cx="13874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/>
              <a:t>信息登记</a:t>
            </a:r>
            <a:endParaRPr lang="zh-CN" altLang="en-US" sz="22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8405" y="3937000"/>
            <a:ext cx="1784350" cy="98044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538980" y="4994910"/>
            <a:ext cx="274320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/>
              <a:t>登录小程序管理后台</a:t>
            </a:r>
            <a:endParaRPr lang="zh-CN" altLang="en-US" sz="220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760" y="3007360"/>
            <a:ext cx="1707515" cy="100203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384290" y="2491740"/>
            <a:ext cx="22136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/>
              <a:t>完善小程序信息</a:t>
            </a:r>
            <a:endParaRPr lang="zh-CN" altLang="en-US" sz="2200"/>
          </a:p>
        </p:txBody>
      </p:sp>
      <p:sp>
        <p:nvSpPr>
          <p:cNvPr id="15" name="文本框 14"/>
          <p:cNvSpPr txBox="1"/>
          <p:nvPr/>
        </p:nvSpPr>
        <p:spPr>
          <a:xfrm>
            <a:off x="7296785" y="4104640"/>
            <a:ext cx="163766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/>
              <a:t>绑定开发者</a:t>
            </a:r>
            <a:endParaRPr lang="zh-CN" altLang="en-US" sz="2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  <p:bldP spid="12" grpId="0"/>
      <p:bldP spid="14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/>
        </p:nvSpPr>
        <p:spPr>
          <a:xfrm>
            <a:off x="546100" y="719455"/>
            <a:ext cx="8051800" cy="5419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课后练习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新建空白项目实现小程序创建 QuickStart 入场页面布局。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背景图设置为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#b3d4db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查看文档将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WeChat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颜色设置为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pink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69025" y="2037080"/>
            <a:ext cx="2428875" cy="42570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632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5025" y="1438275"/>
            <a:ext cx="4933950" cy="39814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546100" y="467995"/>
            <a:ext cx="8051800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小程序开发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环境搭建以及开发工具介绍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微信公众平台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—&gt;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小程序开发文档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—&gt;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安装开发工具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3130" y="2411730"/>
            <a:ext cx="6741160" cy="39839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546100" y="467995"/>
            <a:ext cx="8051800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小程序开发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微信小程序的版本</a:t>
            </a:r>
            <a:endParaRPr 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1990" y="1845945"/>
            <a:ext cx="652272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200"/>
              <a:t>预览版本</a:t>
            </a:r>
            <a:r>
              <a:rPr lang="en-US" altLang="zh-CN" sz="2200"/>
              <a:t>——</a:t>
            </a:r>
            <a:r>
              <a:rPr lang="zh-CN" altLang="en-US" sz="2200"/>
              <a:t>手机本地预览</a:t>
            </a:r>
            <a:endParaRPr lang="zh-CN" altLang="en-US" sz="2200"/>
          </a:p>
        </p:txBody>
      </p:sp>
      <p:sp>
        <p:nvSpPr>
          <p:cNvPr id="5" name="文本框 4"/>
          <p:cNvSpPr txBox="1"/>
          <p:nvPr/>
        </p:nvSpPr>
        <p:spPr>
          <a:xfrm>
            <a:off x="681990" y="2444750"/>
            <a:ext cx="812292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200"/>
              <a:t>开发版本</a:t>
            </a:r>
            <a:r>
              <a:rPr lang="en-US" altLang="zh-CN" sz="2200"/>
              <a:t>——</a:t>
            </a:r>
            <a:r>
              <a:rPr lang="zh-CN" altLang="en-US" sz="2200"/>
              <a:t>上传成具有版本号的小程序应用，具有开发者权限   的可访问</a:t>
            </a:r>
            <a:endParaRPr lang="zh-CN" altLang="en-US" sz="2200"/>
          </a:p>
        </p:txBody>
      </p:sp>
      <p:sp>
        <p:nvSpPr>
          <p:cNvPr id="6" name="文本框 5"/>
          <p:cNvSpPr txBox="1"/>
          <p:nvPr/>
        </p:nvSpPr>
        <p:spPr>
          <a:xfrm>
            <a:off x="681990" y="3551555"/>
            <a:ext cx="812292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200"/>
              <a:t>体验版本</a:t>
            </a:r>
            <a:r>
              <a:rPr lang="en-US" altLang="zh-CN" sz="2200"/>
              <a:t>——</a:t>
            </a:r>
            <a:r>
              <a:rPr lang="zh-CN" altLang="en-US" sz="2200"/>
              <a:t>在小程序管理后台可以将开发版本切换成体验版本，具有体验权限的成员可见</a:t>
            </a:r>
            <a:endParaRPr lang="zh-CN" altLang="en-US" sz="2200"/>
          </a:p>
        </p:txBody>
      </p:sp>
      <p:sp>
        <p:nvSpPr>
          <p:cNvPr id="7" name="文本框 6"/>
          <p:cNvSpPr txBox="1"/>
          <p:nvPr/>
        </p:nvSpPr>
        <p:spPr>
          <a:xfrm>
            <a:off x="681990" y="4658360"/>
            <a:ext cx="812292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200"/>
              <a:t>审核版本</a:t>
            </a:r>
            <a:r>
              <a:rPr lang="en-US" altLang="zh-CN" sz="2200"/>
              <a:t>——</a:t>
            </a:r>
            <a:r>
              <a:rPr lang="zh-CN" altLang="en-US" sz="2200"/>
              <a:t>提交审核的版本</a:t>
            </a:r>
            <a:endParaRPr lang="zh-CN" altLang="en-US" sz="2200"/>
          </a:p>
        </p:txBody>
      </p:sp>
      <p:sp>
        <p:nvSpPr>
          <p:cNvPr id="8" name="文本框 7"/>
          <p:cNvSpPr txBox="1"/>
          <p:nvPr/>
        </p:nvSpPr>
        <p:spPr>
          <a:xfrm>
            <a:off x="681990" y="5257165"/>
            <a:ext cx="812292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200"/>
              <a:t>线上版本</a:t>
            </a:r>
            <a:r>
              <a:rPr lang="en-US" altLang="zh-CN" sz="2200"/>
              <a:t>——</a:t>
            </a:r>
            <a:r>
              <a:rPr lang="zh-CN" altLang="en-US" sz="2200"/>
              <a:t>在小程序管理后台可以将开发版本切换成体验版本</a:t>
            </a:r>
            <a:endParaRPr lang="zh-CN" altLang="en-US" sz="2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313690" y="467995"/>
            <a:ext cx="8425815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小程序开发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文件结构介绍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小程序包含一个描述整体程序的 app 和多个描述各自页面的 page。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、一个小程序主体部分由三个文件组成，必须放在项目的根目录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graphicFrame>
        <p:nvGraphicFramePr>
          <p:cNvPr id="9" name="表格 8"/>
          <p:cNvGraphicFramePr/>
          <p:nvPr/>
        </p:nvGraphicFramePr>
        <p:xfrm>
          <a:off x="1088390" y="3119120"/>
          <a:ext cx="640016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9765"/>
                <a:gridCol w="3199765"/>
              </a:tblGrid>
              <a:tr h="381000"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200"/>
                        <a:t>文件</a:t>
                      </a:r>
                      <a:endParaRPr lang="zh-CN" altLang="en-US" sz="22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200"/>
                        <a:t>作用</a:t>
                      </a:r>
                      <a:endParaRPr lang="zh-CN" altLang="en-US" sz="2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app.js</a:t>
                      </a:r>
                      <a:endParaRPr lang="en-US" altLang="zh-CN" sz="22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200"/>
                        <a:t>小程序逻辑</a:t>
                      </a:r>
                      <a:endParaRPr lang="zh-CN" altLang="en-US" sz="2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app.json</a:t>
                      </a:r>
                      <a:endParaRPr lang="en-US" altLang="zh-CN" sz="22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200"/>
                        <a:t>小程序公共设置</a:t>
                      </a:r>
                      <a:endParaRPr lang="zh-CN" altLang="en-US" sz="2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200"/>
                        <a:t>app.wxss</a:t>
                      </a:r>
                      <a:endParaRPr lang="zh-CN" altLang="en-US" sz="22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200"/>
                        <a:t>小程序公共样式表</a:t>
                      </a:r>
                      <a:endParaRPr lang="zh-CN" altLang="en-US" sz="22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358775" y="584200"/>
            <a:ext cx="8425815" cy="55092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小程序开发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、一个小程序页面由四个文件组成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就近关系：如果一个样式既在</a:t>
            </a: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app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里面配置，又在页面里面配置了，则以距离这个页面最近的文件为准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graphicFrame>
        <p:nvGraphicFramePr>
          <p:cNvPr id="9" name="表格 8"/>
          <p:cNvGraphicFramePr/>
          <p:nvPr/>
        </p:nvGraphicFramePr>
        <p:xfrm>
          <a:off x="933450" y="1943100"/>
          <a:ext cx="6283960" cy="297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1980"/>
                <a:gridCol w="3141980"/>
              </a:tblGrid>
              <a:tr h="594360"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/>
                        <a:t>文件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/>
                        <a:t>作用</a:t>
                      </a:r>
                      <a:endParaRPr lang="zh-CN" altLang="en-US" sz="2000"/>
                    </a:p>
                  </a:txBody>
                  <a:tcPr/>
                </a:tc>
              </a:tr>
              <a:tr h="594360"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/>
                        <a:t>js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/>
                        <a:t>页面逻辑</a:t>
                      </a:r>
                      <a:endParaRPr lang="zh-CN" altLang="en-US" sz="2000"/>
                    </a:p>
                  </a:txBody>
                  <a:tcPr/>
                </a:tc>
              </a:tr>
              <a:tr h="594360"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/>
                        <a:t>wxml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/>
                        <a:t>页面结构</a:t>
                      </a:r>
                      <a:endParaRPr lang="zh-CN" altLang="en-US" sz="2000"/>
                    </a:p>
                  </a:txBody>
                  <a:tcPr/>
                </a:tc>
              </a:tr>
              <a:tr h="594360"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>
                          <a:sym typeface="+mn-ea"/>
                        </a:rPr>
                        <a:t>wxss</a:t>
                      </a:r>
                      <a:endParaRPr lang="zh-CN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/>
                        <a:t>页面样式表</a:t>
                      </a:r>
                      <a:endParaRPr lang="zh-CN" altLang="en-US" sz="2000"/>
                    </a:p>
                  </a:txBody>
                  <a:tcPr/>
                </a:tc>
              </a:tr>
              <a:tr h="594360"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/>
                        <a:t>json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/>
                        <a:t>页面配置</a:t>
                      </a:r>
                      <a:endParaRPr lang="zh-CN" altLang="en-US" sz="20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546100" y="467995"/>
            <a:ext cx="8051800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小程序开发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说明：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）应用程序级别的文件名字必须是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app.xxx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）为了方便开发者减少配置项，描述页面的四个文件必须具有相同的路径与文件名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,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文件夹的名字不做规定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xxx.wxml/xxx.wxss/xxx.json/xxx.js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QuickStart 项目里边的 app.json 配置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说明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pages字段 —— 用于描述当前小程序所有页面路径，这是为了让微信客户端知道当前你的小程序页面定义在哪个目录。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window字段 —— 小程序所有页面的顶部背景颜色，文字颜色定义在这里的。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546100" y="184150"/>
            <a:ext cx="8051800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小程序开发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4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）每个页面的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.json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文件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只是设置 app.json 中的 window 配置项的内容，页面中配置项会覆盖 app.json 的 window 中相同的配置项。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注意：页面的.json只能设置 window 相关的配置项，以决定本页面的窗口表现，所以无需写 window 这个键，直接配置选项即可</a:t>
            </a:r>
            <a:endParaRPr lang="zh-CN" altLang="en-US" sz="2200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5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）工具配置 project.config.json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说明：小程序开发者工具在每个项目的根目录都会生成一个 project.config.json，你在工具上做的任何配置都会写入到这个文件，当你重新安装工具或者换电脑工作时，你只要载入同一个项目的代码包，开发者工具就自动会帮你恢复到当时你开发项目时的个性化配置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546100" y="577215"/>
            <a:ext cx="8051800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组件化开发思路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小程序是完全的组件化开发。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思考：什么叫组件？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官方解释：组件是对数据和方法简单的封装，组件拥有自    己的属性和方法。属性是组件数据的简单访问，方法是组件简单可见的功能。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200">
                <a:sym typeface="+mn-ea"/>
              </a:rPr>
              <a:t>         前端组件</a:t>
            </a:r>
            <a:r>
              <a:rPr lang="zh-CN" sz="2200">
                <a:sym typeface="+mn-ea"/>
              </a:rPr>
              <a:t>：组成页面内容的零件，</a:t>
            </a:r>
            <a:r>
              <a:rPr sz="2200">
                <a:sym typeface="+mn-ea"/>
              </a:rPr>
              <a:t>封装起来的具有独立功能的UI部件</a:t>
            </a:r>
            <a:endParaRPr lang="zh-CN" sz="2200">
              <a:sym typeface="+mn-ea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sz="2200">
                <a:sym typeface="+mn-ea"/>
              </a:rPr>
              <a:t>并且</a:t>
            </a:r>
            <a:r>
              <a:rPr sz="2200">
                <a:sym typeface="+mn-ea"/>
              </a:rPr>
              <a:t>小的组件通过组合或者嵌套的方式</a:t>
            </a:r>
            <a:r>
              <a:rPr lang="zh-CN" sz="2200">
                <a:sym typeface="+mn-ea"/>
              </a:rPr>
              <a:t>可以</a:t>
            </a:r>
            <a:r>
              <a:rPr sz="2200">
                <a:sym typeface="+mn-ea"/>
              </a:rPr>
              <a:t>构成大的组件</a:t>
            </a:r>
            <a:endParaRPr 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TEMPLATE_CATEGORY" val="custom"/>
  <p:tag name="KSO_WM_TEMPLATE_INDEX" val="220"/>
</p:tagLst>
</file>

<file path=ppt/theme/theme1.xml><?xml version="1.0" encoding="utf-8"?>
<a:theme xmlns:a="http://schemas.openxmlformats.org/drawingml/2006/main" name="默认设计模板_2">
  <a:themeElements>
    <a:clrScheme name="PPT9">
      <a:dk1>
        <a:srgbClr val="000000"/>
      </a:dk1>
      <a:lt1>
        <a:srgbClr val="FFFFFF"/>
      </a:lt1>
      <a:dk2>
        <a:srgbClr val="808080"/>
      </a:dk2>
      <a:lt2>
        <a:srgbClr val="808080"/>
      </a:lt2>
      <a:accent1>
        <a:srgbClr val="13C7AF"/>
      </a:accent1>
      <a:accent2>
        <a:srgbClr val="F56262"/>
      </a:accent2>
      <a:accent3>
        <a:srgbClr val="A86CBB"/>
      </a:accent3>
      <a:accent4>
        <a:srgbClr val="3B9AC6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2800</Words>
  <Application>WPS 演示</Application>
  <PresentationFormat>全屏显示(4:3)</PresentationFormat>
  <Paragraphs>208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默认设计模板_2</vt:lpstr>
      <vt:lpstr>	H5移动开发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H5移动开发</dc:title>
  <dc:creator>yzd</dc:creator>
  <cp:lastModifiedBy>流夕</cp:lastModifiedBy>
  <cp:revision>5189</cp:revision>
  <dcterms:created xsi:type="dcterms:W3CDTF">2016-03-21T02:19:00Z</dcterms:created>
  <dcterms:modified xsi:type="dcterms:W3CDTF">2019-07-08T00:28:10Z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2052-11.1.0.8806</vt:lpwstr>
  </property>
</Properties>
</file>