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05" r:id="rId3"/>
    <p:sldId id="1046" r:id="rId4"/>
    <p:sldId id="1107" r:id="rId5"/>
    <p:sldId id="1108" r:id="rId6"/>
    <p:sldId id="1082" r:id="rId7"/>
    <p:sldId id="981" r:id="rId8"/>
    <p:sldId id="984" r:id="rId9"/>
    <p:sldId id="1083" r:id="rId10"/>
    <p:sldId id="1020" r:id="rId11"/>
    <p:sldId id="1103" r:id="rId12"/>
    <p:sldId id="1109" r:id="rId13"/>
    <p:sldId id="1117" r:id="rId14"/>
    <p:sldId id="1118" r:id="rId15"/>
    <p:sldId id="1121" r:id="rId16"/>
    <p:sldId id="1119" r:id="rId17"/>
    <p:sldId id="1102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1350"/>
            <a:ext cx="8229600" cy="581342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工厂模式的缺点：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   相同的方法存在多份，浪费内存，性能不好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 dirty="0"/>
              <a:t>7.</a:t>
            </a:r>
            <a:r>
              <a:rPr lang="zh-CN" altLang="en-US" sz="2200" dirty="0"/>
              <a:t>原型（</a:t>
            </a:r>
            <a:r>
              <a:rPr lang="en-US" altLang="zh-CN" sz="2200" dirty="0"/>
              <a:t>prototype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）概念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利用原型去改写对象下面公用的方法或者属性，让公用的方法或者属性在内存中只存在一份（提高性能）。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）原型的写法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prototype</a:t>
            </a:r>
            <a:r>
              <a:rPr lang="zh-CN" altLang="en-US" sz="2200" dirty="0"/>
              <a:t>要写在构造函数的下面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练习：自定义一个求数组的和的方法</a:t>
            </a:r>
            <a:endParaRPr lang="en-US" altLang="zh-CN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）通过原型改写工厂模式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 原则：相同的属性和方法可以加载在原型上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865"/>
            <a:ext cx="8229600" cy="5765800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/>
              <a:t>总结：面向对象的写法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/>
              <a:t>    </a:t>
            </a:r>
            <a:r>
              <a:rPr lang="zh-CN" altLang="en-US" sz="2200"/>
              <a:t>构造函数写属性，原型写方法</a:t>
            </a:r>
            <a:endParaRPr lang="zh-CN" altLang="en-US" sz="2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2465" y="2402840"/>
            <a:ext cx="5046980" cy="238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01040"/>
            <a:ext cx="8229600" cy="5765800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利用面向对象改写选项卡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原则：</a:t>
            </a:r>
            <a:r>
              <a:rPr lang="zh-CN" altLang="en-US" sz="2200" dirty="0">
                <a:sym typeface="+mn-ea"/>
              </a:rPr>
              <a:t>先写出普通的写法，然后改成面向对象写法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步骤：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）普通函数变形</a:t>
            </a:r>
            <a:endParaRPr lang="zh-CN" altLang="en-US" sz="2200" dirty="0"/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 ①</a:t>
            </a:r>
            <a:r>
              <a:rPr lang="zh-CN" altLang="en-US" sz="2200" dirty="0">
                <a:sym typeface="+mn-ea"/>
              </a:rPr>
              <a:t>尽量不要出现函数嵌套函数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 ②</a:t>
            </a:r>
            <a:r>
              <a:rPr lang="zh-CN" altLang="en-US" sz="2200" dirty="0">
                <a:sym typeface="+mn-ea"/>
              </a:rPr>
              <a:t>可以有全局变量</a:t>
            </a:r>
            <a:r>
              <a:rPr lang="zh-CN" altLang="en-US" sz="2200" dirty="0"/>
              <a:t>  </a:t>
            </a:r>
            <a:endParaRPr lang="zh-CN" altLang="en-US" sz="2200" dirty="0"/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③把onload中不是赋值的语句放到单独函数中</a:t>
            </a:r>
            <a:endParaRPr lang="zh-CN" altLang="en-US" sz="2200" dirty="0">
              <a:sym typeface="+mn-ea"/>
            </a:endParaRPr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）改成面向对象</a:t>
            </a:r>
            <a:endParaRPr lang="zh-CN" altLang="en-US" sz="2200" dirty="0">
              <a:sym typeface="+mn-ea"/>
            </a:endParaRPr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① </a:t>
            </a:r>
            <a:r>
              <a:rPr lang="zh-CN" altLang="en-US" sz="2200" dirty="0" smtClean="0">
                <a:sym typeface="+mn-ea"/>
              </a:rPr>
              <a:t>在</a:t>
            </a:r>
            <a:r>
              <a:rPr lang="en-US" altLang="zh-CN" sz="2200" dirty="0" err="1" smtClean="0">
                <a:sym typeface="+mn-ea"/>
              </a:rPr>
              <a:t>onload</a:t>
            </a:r>
            <a:r>
              <a:rPr lang="zh-CN" altLang="en-US" sz="2200" dirty="0" smtClean="0">
                <a:sym typeface="+mn-ea"/>
              </a:rPr>
              <a:t>中创建对象</a:t>
            </a:r>
            <a:endParaRPr lang="en-US" altLang="zh-CN" sz="2200" dirty="0">
              <a:sym typeface="+mn-ea"/>
            </a:endParaRPr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②全局变</a:t>
            </a:r>
            <a:r>
              <a:rPr lang="zh-CN" altLang="en-US" sz="2200" dirty="0" smtClean="0">
                <a:sym typeface="+mn-ea"/>
              </a:rPr>
              <a:t>量就</a:t>
            </a:r>
            <a:r>
              <a:rPr lang="zh-CN" altLang="en-US" sz="2200" dirty="0">
                <a:sym typeface="+mn-ea"/>
              </a:rPr>
              <a:t>是属性，函数就是方法</a:t>
            </a:r>
            <a:endParaRPr lang="zh-CN" altLang="en-US" sz="2200" dirty="0">
              <a:sym typeface="+mn-ea"/>
            </a:endParaRPr>
          </a:p>
          <a:p>
            <a:pPr marL="0" lvl="5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62965"/>
            <a:ext cx="8229600" cy="490156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注意：</a:t>
            </a:r>
            <a:endParaRPr lang="zh-CN" altLang="en-US" sz="2200" dirty="0">
              <a:solidFill>
                <a:srgbClr val="C00000"/>
              </a:solidFill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dirty="0">
                <a:solidFill>
                  <a:srgbClr val="C00000"/>
                </a:solidFill>
              </a:rPr>
              <a:t>）在面向对象中</a:t>
            </a:r>
            <a:r>
              <a:rPr lang="en-US" altLang="zh-CN" sz="2200" dirty="0">
                <a:solidFill>
                  <a:srgbClr val="C00000"/>
                </a:solidFill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</a:rPr>
              <a:t>指向问题：事件或者定时器会造成</a:t>
            </a:r>
            <a:r>
              <a:rPr lang="en-US" altLang="zh-CN" sz="2200" dirty="0">
                <a:solidFill>
                  <a:srgbClr val="C00000"/>
                </a:solidFill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</a:rPr>
              <a:t>指向发生改变</a:t>
            </a:r>
            <a:endParaRPr lang="zh-CN" altLang="en-US" sz="2200" dirty="0">
              <a:solidFill>
                <a:srgbClr val="C00000"/>
              </a:solidFill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en-US" sz="2200" dirty="0">
                <a:solidFill>
                  <a:srgbClr val="C00000"/>
                </a:solidFill>
              </a:rPr>
              <a:t>）尽量让面向对象中的</a:t>
            </a:r>
            <a:r>
              <a:rPr lang="en-US" altLang="zh-CN" sz="2200" dirty="0">
                <a:solidFill>
                  <a:srgbClr val="C00000"/>
                </a:solidFill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</a:rPr>
              <a:t>指向对象</a:t>
            </a:r>
            <a:endParaRPr lang="zh-CN" altLang="en-US" sz="2200" dirty="0">
              <a:solidFill>
                <a:srgbClr val="C00000"/>
              </a:solidFill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找出下面代码中</a:t>
            </a:r>
            <a:r>
              <a:rPr lang="en-US" altLang="zh-CN" sz="2200" dirty="0"/>
              <a:t>this</a:t>
            </a:r>
            <a:r>
              <a:rPr lang="zh-CN" altLang="en-US" sz="2200" dirty="0"/>
              <a:t>指代谁</a:t>
            </a:r>
            <a:r>
              <a:rPr lang="en-US" altLang="zh-CN" sz="2200" dirty="0"/>
              <a:t>?</a:t>
            </a:r>
            <a:endParaRPr lang="en-US" altLang="zh-CN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例子</a:t>
            </a:r>
            <a:r>
              <a:rPr lang="en-US" altLang="zh-CN" sz="2200" dirty="0"/>
              <a:t>1</a:t>
            </a:r>
            <a:r>
              <a:rPr lang="zh-CN" altLang="en-US" sz="2200" dirty="0"/>
              <a:t>：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/>
              <a:t>  </a:t>
            </a:r>
            <a:r>
              <a:rPr lang="en-US" altLang="zh-CN" sz="2200" dirty="0" err="1"/>
              <a:t>oDiv.onclick</a:t>
            </a:r>
            <a:r>
              <a:rPr lang="en-US" altLang="zh-CN" sz="2200" dirty="0"/>
              <a:t> = function(){</a:t>
            </a:r>
            <a:endParaRPr lang="en-US" altLang="zh-CN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 dirty="0"/>
              <a:t>        //this</a:t>
            </a:r>
            <a:r>
              <a:rPr lang="zh-CN" altLang="en-US" sz="2200" dirty="0"/>
              <a:t>指代谁</a:t>
            </a:r>
            <a:r>
              <a:rPr lang="zh-CN" altLang="en-US" sz="2200" dirty="0" smtClean="0"/>
              <a:t>？</a:t>
            </a:r>
            <a:r>
              <a:rPr lang="en-US" altLang="zh-CN" sz="2200" dirty="0" err="1" smtClean="0"/>
              <a:t>oDiv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 dirty="0"/>
              <a:t>  }</a:t>
            </a:r>
            <a:endParaRPr lang="zh-CN" altLang="en-US" sz="2200" dirty="0"/>
          </a:p>
          <a:p>
            <a:pPr marL="0" indent="0" algn="l" latinLnBrk="0">
              <a:lnSpc>
                <a:spcPct val="150000"/>
              </a:lnSpc>
              <a:buNone/>
            </a:pP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681990"/>
            <a:ext cx="8229600" cy="5651500"/>
          </a:xfrm>
        </p:spPr>
        <p:txBody>
          <a:bodyPr/>
          <a:lstStyle/>
          <a:p>
            <a:pPr marL="0" indent="0" algn="l" latinLnBrk="0">
              <a:lnSpc>
                <a:spcPts val="3600"/>
              </a:lnSpc>
              <a:buNone/>
            </a:pPr>
            <a:r>
              <a:rPr lang="zh-CN" altLang="en-US" sz="2200" dirty="0"/>
              <a:t>例子</a:t>
            </a:r>
            <a:r>
              <a:rPr lang="en-US" altLang="zh-CN" sz="2200" dirty="0"/>
              <a:t>2</a:t>
            </a:r>
            <a:r>
              <a:rPr lang="zh-CN" altLang="en-US" sz="2200" dirty="0"/>
              <a:t>：</a:t>
            </a:r>
            <a:endParaRPr lang="zh-CN" altLang="en-US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 err="1"/>
              <a:t>oDiv.onclick</a:t>
            </a:r>
            <a:r>
              <a:rPr lang="en-US" altLang="zh-CN" sz="2200" dirty="0"/>
              <a:t> = init;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/>
              <a:t>   function init(){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/>
              <a:t>	//this</a:t>
            </a:r>
            <a:r>
              <a:rPr lang="zh-CN" altLang="en-US" sz="2200" dirty="0"/>
              <a:t>指向谁？</a:t>
            </a:r>
            <a:r>
              <a:rPr lang="en-US" altLang="zh-CN" sz="2200" dirty="0" smtClean="0"/>
              <a:t>     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/>
              <a:t>   }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zh-CN" altLang="en-US" sz="2200" dirty="0"/>
              <a:t>例子 </a:t>
            </a:r>
            <a:r>
              <a:rPr lang="en-US" altLang="zh-CN" sz="2200" dirty="0"/>
              <a:t>3</a:t>
            </a:r>
            <a:r>
              <a:rPr lang="zh-CN" altLang="en-US" sz="2200" dirty="0"/>
              <a:t>：</a:t>
            </a:r>
            <a:endParaRPr lang="zh-CN" altLang="en-US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 err="1"/>
              <a:t>oDiv.onclick</a:t>
            </a:r>
            <a:r>
              <a:rPr lang="en-US" altLang="zh-CN" sz="2200" dirty="0"/>
              <a:t> = function(){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smtClean="0"/>
              <a:t>	init</a:t>
            </a:r>
            <a:r>
              <a:rPr lang="en-US" altLang="zh-CN" sz="2200" dirty="0"/>
              <a:t>();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/>
              <a:t>   }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>
                <a:sym typeface="+mn-ea"/>
              </a:rPr>
              <a:t>   function init(){</a:t>
            </a:r>
            <a:endParaRPr lang="en-US" altLang="zh-CN" sz="2200" dirty="0"/>
          </a:p>
          <a:p>
            <a:pPr marL="0" indent="0" algn="l" latinLnBrk="0">
              <a:lnSpc>
                <a:spcPts val="3600"/>
              </a:lnSpc>
              <a:buNone/>
            </a:pPr>
            <a:r>
              <a:rPr lang="en-US" altLang="zh-CN" sz="2200" dirty="0">
                <a:sym typeface="+mn-ea"/>
              </a:rPr>
              <a:t>	//this</a:t>
            </a:r>
            <a:r>
              <a:rPr lang="zh-CN" altLang="en-US" sz="2200" dirty="0">
                <a:sym typeface="+mn-ea"/>
              </a:rPr>
              <a:t>指向谁？</a:t>
            </a:r>
            <a:r>
              <a:rPr lang="en-US" altLang="zh-CN" sz="2200" dirty="0">
                <a:sym typeface="+mn-ea"/>
              </a:rPr>
              <a:t>    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732155"/>
            <a:ext cx="8229600" cy="5236210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/>
              <a:t>课后练习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）利用面向对象改写拖拽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）利用面向对象改写放大镜</a:t>
            </a: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2889790"/>
            <a:ext cx="8229600" cy="762000"/>
          </a:xfrm>
        </p:spPr>
        <p:txBody>
          <a:bodyPr anchor="t"/>
          <a:lstStyle/>
          <a:p>
            <a:pPr algn="ctr"/>
            <a:r>
              <a:rPr lang="zh-CN" altLang="en-US"/>
              <a:t>面向对象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701040" y="860425"/>
            <a:ext cx="8000365" cy="5006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编程思想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面向过程、面向对象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什么是面向对象编程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用对象的思想去写代码，就是面向对象的编程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面向对象编程（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OOP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）的特点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）抽象：抓住核心问题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）封装：只能通过对象来访问方法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）继承：从已有对象上继承出新的对象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）多态：多对象的不同形态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1500" y="593090"/>
            <a:ext cx="8000365" cy="4589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面向对象的基本写法和组成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）对象的组成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属性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---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变量：状态、静态的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方法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---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函数：过程、动态的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）面向对象的写法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创建一个对象，为对象添加属性以及方法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注意：清楚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指向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6935" y="4302760"/>
            <a:ext cx="5709285" cy="199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2595" y="750570"/>
            <a:ext cx="8000365" cy="5691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问题：如果创建两个对象发现重复代码较多，如何提高代码的复用性？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解决：将重复代码封装成函数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--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在面向对象中叫工厂模式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工厂模式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4045" y="2875280"/>
            <a:ext cx="3328670" cy="3449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36720" y="2875280"/>
            <a:ext cx="4316095" cy="26301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C00000"/>
                </a:solidFill>
              </a:rPr>
              <a:t>思考</a:t>
            </a:r>
            <a:r>
              <a:rPr lang="en-US" altLang="zh-CN" sz="2200" dirty="0">
                <a:solidFill>
                  <a:srgbClr val="C00000"/>
                </a:solidFill>
              </a:rPr>
              <a:t>:</a:t>
            </a:r>
            <a:r>
              <a:rPr lang="zh-CN" altLang="en-US" sz="2200" dirty="0"/>
              <a:t>咱们创建出来的对象跟系统自带对象有什么不同？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var obj1 = createPerson("小明同学");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en-US" altLang="zh-CN" sz="2200" dirty="0" err="1"/>
              <a:t>var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arr</a:t>
            </a:r>
            <a:r>
              <a:rPr lang="en-US" altLang="zh-CN" sz="2200" dirty="0"/>
              <a:t> = new Array();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1500" y="466725"/>
            <a:ext cx="8000365" cy="5226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改写成与系统对象类似的写法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）首字母大写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new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关键字创建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this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指向为新创建的对象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注意：当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new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去调用一个函数：这个时候函数中的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指向的就是创建出来的对象，而且函数的返回值直接就是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this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（隐式返回）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1995" y="3577590"/>
            <a:ext cx="3837940" cy="275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1500" y="614680"/>
            <a:ext cx="8000365" cy="5226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构造函数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定义：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new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后面调用的函数叫做构造函数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var obj1 =new CreatePerson("小明同学");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CreatePerso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叫做构造函数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alert(obj1.showName) 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alert(obj2.showName) 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alert(obj1.showName == obj2.showName) 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75285" y="476885"/>
            <a:ext cx="8126095" cy="6071235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例子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：</a:t>
            </a:r>
            <a:endParaRPr lang="zh-CN" altLang="en-US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a = [1,2,3];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b = [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pitchFamily="49" charset="-122"/>
              </a:rPr>
              <a:t>1,2,3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];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alert(a == b); //?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例子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：</a:t>
            </a:r>
            <a:endParaRPr lang="zh-CN" altLang="en-US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a = 5;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b = a;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b+=3;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alert(b) //?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alert(a) //?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基本数据类型：赋值的时候只是值的复制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222750" y="476885"/>
            <a:ext cx="4549775" cy="56457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例子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：</a:t>
            </a:r>
            <a:endParaRPr lang="zh-CN" altLang="en-US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a = [1,2,3];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var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b = a;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</a:t>
            </a:r>
            <a:r>
              <a:rPr lang="en-US" altLang="zh-CN" sz="2200" dirty="0" err="1">
                <a:solidFill>
                  <a:schemeClr val="tx1"/>
                </a:solidFill>
                <a:sym typeface="黑体" panose="02010609060101010101" pitchFamily="49" charset="-122"/>
              </a:rPr>
              <a:t>b.push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(4);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alert(b); //?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pitchFamily="49" charset="-122"/>
              </a:rPr>
              <a:t>   alert(a); //?</a:t>
            </a:r>
            <a:endParaRPr lang="en-US" altLang="zh-CN" sz="2200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pitchFamily="49" charset="-122"/>
              </a:rPr>
              <a:t>对象类型：赋值不仅是值的复制，而且是引用的复制</a:t>
            </a:r>
            <a:endParaRPr lang="zh-CN" altLang="en-US" sz="2200" dirty="0">
              <a:solidFill>
                <a:schemeClr val="tx1"/>
              </a:solidFill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61315" y="902970"/>
            <a:ext cx="8594725" cy="456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例子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 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 a = [1,2,3];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var b = a;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b = [1,2,3,4];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alert(b);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alert(a); //?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基本数据类型的比较： 只是值的比较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反观例子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：对象类型的比较：值和引用都相同才会相同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1540" y="902970"/>
            <a:ext cx="5814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例子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 a = 5;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var b = 5;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alert(a == b)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演示</Application>
  <PresentationFormat>全屏显示(4:3)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黑体</vt:lpstr>
      <vt:lpstr>默认设计模板_2</vt:lpstr>
      <vt:lpstr>	H5移动开发</vt:lpstr>
      <vt:lpstr>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4146</cp:revision>
  <dcterms:created xsi:type="dcterms:W3CDTF">2016-03-21T02:19:00Z</dcterms:created>
  <dcterms:modified xsi:type="dcterms:W3CDTF">2018-01-15T09:02:06Z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