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1105" r:id="rId2"/>
    <p:sldId id="1132" r:id="rId3"/>
    <p:sldId id="1266" r:id="rId4"/>
    <p:sldId id="1257" r:id="rId5"/>
    <p:sldId id="1267" r:id="rId6"/>
    <p:sldId id="1265" r:id="rId7"/>
    <p:sldId id="1275" r:id="rId8"/>
    <p:sldId id="1268" r:id="rId9"/>
    <p:sldId id="1269" r:id="rId10"/>
    <p:sldId id="1270" r:id="rId11"/>
    <p:sldId id="1271" r:id="rId12"/>
    <p:sldId id="1102"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A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2" d="100"/>
          <a:sy n="62" d="100"/>
        </p:scale>
        <p:origin x="-72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29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436CE6-2B57-47DD-AB50-7EF67DCCD1F3}"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FC906CC1-C871-4B46-B66B-32F38AEB096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E41368A-B138-4E2F-AA53-DEC354978BE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38CE53B-A3DD-411A-8241-F4CC4307D508}"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79262F00-9AC3-4EA4-A2C3-B3AE8BE18809}"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595691BB-0836-46FD-A449-D9F0B05CFD03}"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73DB0D8-7759-4112-A8D6-D2FBFE92DF5B}"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空心弧 14" descr="#wm#_9_34_*Z"/>
            <p:cNvSpPr/>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DB1B6575-0B82-445A-BF02-0468EAF219AD}"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B6006F5-B7DF-4A90-AF2E-0BC315F876D4}"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C8709201-4F42-478C-9369-3488F28F8A3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1668170-D284-4D56-82D9-3DA7C932CF1C}"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p>
          <a:p>
            <a:pPr lvl="1" indent="-214630"/>
            <a:r>
              <a:rPr lang="zh-CN" altLang="en-US" dirty="0"/>
              <a:t>第二级</a:t>
            </a:r>
          </a:p>
          <a:p>
            <a:pPr lvl="2" indent="-214630"/>
            <a:r>
              <a:rPr lang="zh-CN" altLang="en-US" dirty="0"/>
              <a:t>第三级</a:t>
            </a:r>
          </a:p>
          <a:p>
            <a:pPr lvl="3" indent="-214630"/>
            <a:r>
              <a:rPr lang="zh-CN" altLang="en-US" dirty="0"/>
              <a:t>第四级</a:t>
            </a:r>
          </a:p>
          <a:p>
            <a:pPr lvl="4" indent="-214630"/>
            <a:r>
              <a:rPr lang="zh-CN" altLang="en-US" dirty="0"/>
              <a:t>第五级</a:t>
            </a:r>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331072-0CAA-417A-BF30-419652C5E5EE}" type="slidenum">
              <a:rPr kumimoji="0"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endParaRPr>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p>
        </p:txBody>
      </p:sp>
      <p:sp>
        <p:nvSpPr>
          <p:cNvPr id="3" name="副标题 2"/>
          <p:cNvSpPr>
            <a:spLocks noGrp="1" noChangeArrowheads="1"/>
          </p:cNvSpPr>
          <p:nvPr>
            <p:ph type="subTitle" idx="1"/>
          </p:nvPr>
        </p:nvSpPr>
        <p:spPr/>
        <p:txBody>
          <a:bodyPr/>
          <a:lstStyle/>
          <a:p>
            <a:r>
              <a:rPr lang="en-US" altLang="zh-CN" sz="2800"/>
              <a:t>ES6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4</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Object.assign可以用来处理数组，但是会把数</a:t>
            </a:r>
            <a:r>
              <a:rPr lang="zh-CN" altLang="en-US" sz="2200" dirty="0" smtClean="0">
                <a:solidFill>
                  <a:schemeClr val="tx1"/>
                </a:solidFill>
                <a:latin typeface="Calibri" panose="020F0502020204030204" pitchFamily="34" charset="0"/>
                <a:ea typeface="宋体" panose="02010600030101010101" pitchFamily="2" charset="-122"/>
                <a:sym typeface="Calibri" panose="020F0502020204030204" pitchFamily="34" charset="0"/>
              </a:rPr>
              <a:t>组的下标</a:t>
            </a:r>
            <a:r>
              <a:rPr lang="zh-CN" altLang="en-US" sz="2200" dirty="0" smtClean="0">
                <a:latin typeface="Calibri" panose="020F0502020204030204" pitchFamily="34" charset="0"/>
                <a:ea typeface="宋体" panose="02010600030101010101" pitchFamily="2" charset="-122"/>
                <a:sym typeface="Calibri" panose="020F0502020204030204" pitchFamily="34" charset="0"/>
              </a:rPr>
              <a:t>作为对</a:t>
            </a:r>
            <a:r>
              <a:rPr lang="zh-CN" altLang="en-US" sz="2200" dirty="0" smtClean="0">
                <a:latin typeface="Calibri" panose="020F0502020204030204" pitchFamily="34" charset="0"/>
                <a:ea typeface="宋体" panose="02010600030101010101" pitchFamily="2" charset="-122"/>
                <a:sym typeface="Calibri" panose="020F0502020204030204" pitchFamily="34" charset="0"/>
              </a:rPr>
              <a:t>象的属</a:t>
            </a:r>
            <a:r>
              <a:rPr lang="zh-CN" altLang="en-US" sz="2200" dirty="0" smtClean="0">
                <a:latin typeface="Calibri" panose="020F0502020204030204" pitchFamily="34" charset="0"/>
                <a:ea typeface="宋体" panose="02010600030101010101" pitchFamily="2" charset="-122"/>
                <a:sym typeface="Calibri" panose="020F0502020204030204" pitchFamily="34" charset="0"/>
              </a:rPr>
              <a:t>性名。</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5</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Object.assign只能进行值的复制，如果要复制的值是一个取值函数，那么将求值后再复制。</a:t>
            </a:r>
          </a:p>
        </p:txBody>
      </p:sp>
      <p:pic>
        <p:nvPicPr>
          <p:cNvPr id="2" name="图片 1"/>
          <p:cNvPicPr>
            <a:picLocks noChangeAspect="1"/>
          </p:cNvPicPr>
          <p:nvPr/>
        </p:nvPicPr>
        <p:blipFill>
          <a:blip r:embed="rId2" cstate="print"/>
          <a:stretch>
            <a:fillRect/>
          </a:stretch>
        </p:blipFill>
        <p:spPr>
          <a:xfrm>
            <a:off x="577215" y="2204720"/>
            <a:ext cx="4973955" cy="1026795"/>
          </a:xfrm>
          <a:prstGeom prst="rect">
            <a:avLst/>
          </a:prstGeom>
        </p:spPr>
      </p:pic>
      <p:pic>
        <p:nvPicPr>
          <p:cNvPr id="3" name="图片 2"/>
          <p:cNvPicPr>
            <a:picLocks noChangeAspect="1"/>
          </p:cNvPicPr>
          <p:nvPr/>
        </p:nvPicPr>
        <p:blipFill>
          <a:blip r:embed="rId3" cstate="print"/>
          <a:stretch>
            <a:fillRect/>
          </a:stretch>
        </p:blipFill>
        <p:spPr>
          <a:xfrm>
            <a:off x="577215" y="4213860"/>
            <a:ext cx="4392295" cy="19748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01050"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3</a:t>
            </a: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entries() keys() values()</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作用：</a:t>
            </a:r>
            <a:r>
              <a:rPr lang="en-US" altLang="zh-CN" sz="2200" dirty="0">
                <a:latin typeface="Calibri" panose="020F0502020204030204" pitchFamily="34" charset="0"/>
                <a:ea typeface="宋体" panose="02010600030101010101" pitchFamily="2" charset="-122"/>
                <a:sym typeface="Calibri" panose="020F0502020204030204" pitchFamily="34" charset="0"/>
              </a:rPr>
              <a:t>entries()</a:t>
            </a:r>
            <a:r>
              <a:rPr lang="zh-CN" altLang="en-US" sz="2200" dirty="0">
                <a:latin typeface="Calibri" panose="020F0502020204030204" pitchFamily="34" charset="0"/>
                <a:ea typeface="宋体" panose="02010600030101010101" pitchFamily="2" charset="-122"/>
                <a:sym typeface="Calibri" panose="020F0502020204030204" pitchFamily="34" charset="0"/>
              </a:rPr>
              <a:t>方法返回对象自身的（不含继承的）所有可遍历（enumerable）属性的键值对数组。</a:t>
            </a: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latin typeface="Calibri" panose="020F0502020204030204" pitchFamily="34" charset="0"/>
                <a:ea typeface="宋体" panose="02010600030101010101" pitchFamily="2" charset="-122"/>
                <a:sym typeface="Calibri" panose="020F0502020204030204" pitchFamily="34" charset="0"/>
              </a:rPr>
              <a:t>keys()</a:t>
            </a:r>
            <a:r>
              <a:rPr lang="zh-CN" altLang="en-US" sz="2200" dirty="0">
                <a:latin typeface="Calibri" panose="020F0502020204030204" pitchFamily="34" charset="0"/>
                <a:ea typeface="宋体" panose="02010600030101010101" pitchFamily="2" charset="-122"/>
                <a:sym typeface="Calibri" panose="020F0502020204030204" pitchFamily="34" charset="0"/>
              </a:rPr>
              <a:t>方法</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返回一个对象自身的（不含继承的）所有可遍历（enumerable）属性的键名组成的数组。</a:t>
            </a: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a:t>
            </a:r>
            <a:r>
              <a:rPr lang="en-US" altLang="zh-CN" sz="2200" dirty="0">
                <a:latin typeface="Calibri" panose="020F0502020204030204" pitchFamily="34" charset="0"/>
                <a:ea typeface="宋体" panose="02010600030101010101" pitchFamily="2" charset="-122"/>
                <a:sym typeface="Calibri" panose="020F0502020204030204" pitchFamily="34" charset="0"/>
              </a:rPr>
              <a:t>values()</a:t>
            </a:r>
            <a:r>
              <a:rPr lang="zh-CN" altLang="en-US" sz="2200" dirty="0">
                <a:latin typeface="Calibri" panose="020F0502020204030204" pitchFamily="34" charset="0"/>
                <a:ea typeface="宋体" panose="02010600030101010101" pitchFamily="2" charset="-122"/>
                <a:sym typeface="Calibri" panose="020F0502020204030204" pitchFamily="34" charset="0"/>
              </a:rPr>
              <a:t>方法返回一个对象自身的（不含继承的）所有可遍历（enumerable）属性的键值组成的数组。</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3" name="图片 2"/>
          <p:cNvPicPr>
            <a:picLocks noChangeAspect="1"/>
          </p:cNvPicPr>
          <p:nvPr/>
        </p:nvPicPr>
        <p:blipFill>
          <a:blip r:embed="rId2" cstate="print"/>
          <a:stretch>
            <a:fillRect/>
          </a:stretch>
        </p:blipFill>
        <p:spPr>
          <a:xfrm>
            <a:off x="664210" y="4845685"/>
            <a:ext cx="6071870" cy="12503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3" cstate="print"/>
          <a:stretch>
            <a:fillRect/>
          </a:stretch>
        </p:blipFill>
        <p:spPr>
          <a:xfrm>
            <a:off x="2105025" y="1438275"/>
            <a:ext cx="4933950" cy="3981450"/>
          </a:xfrm>
          <a:prstGeom prst="rect">
            <a:avLst/>
          </a:prstGeom>
          <a:noFill/>
          <a:ln w="9525">
            <a:noFill/>
          </a:ln>
        </p:spPr>
      </p:pic>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500380" y="65659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、简洁表示法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定义：ES6 允许直接写入变量和函数，作为对象的属性和方法。</a:t>
            </a: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let a = “hello”;let b = “wold”;</a:t>
            </a:r>
          </a:p>
        </p:txBody>
      </p:sp>
      <p:pic>
        <p:nvPicPr>
          <p:cNvPr id="2" name="图片 1"/>
          <p:cNvPicPr>
            <a:picLocks noChangeAspect="1"/>
          </p:cNvPicPr>
          <p:nvPr/>
        </p:nvPicPr>
        <p:blipFill>
          <a:blip r:embed="rId2" cstate="print"/>
          <a:stretch>
            <a:fillRect/>
          </a:stretch>
        </p:blipFill>
        <p:spPr>
          <a:xfrm>
            <a:off x="1113790" y="3192780"/>
            <a:ext cx="3171190" cy="1866900"/>
          </a:xfrm>
          <a:prstGeom prst="rect">
            <a:avLst/>
          </a:prstGeom>
        </p:spPr>
      </p:pic>
      <p:pic>
        <p:nvPicPr>
          <p:cNvPr id="3" name="图片 2"/>
          <p:cNvPicPr>
            <a:picLocks noChangeAspect="1"/>
          </p:cNvPicPr>
          <p:nvPr/>
        </p:nvPicPr>
        <p:blipFill>
          <a:blip r:embed="rId3" cstate="print"/>
          <a:stretch>
            <a:fillRect/>
          </a:stretch>
        </p:blipFill>
        <p:spPr>
          <a:xfrm>
            <a:off x="4742180" y="3230880"/>
            <a:ext cx="2990215" cy="1828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501015" y="38481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、属性表达式</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）定义属性的方法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①点标识符：</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obj.name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宋小宝</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②中括号</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[]:obj[“name”]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宋小宝</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2</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）字面量创建对象定义属性</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ES5</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let obj={ name:”</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宋小宝</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只能用①标识符定义</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ES6</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允许字面量定义对象时，用方法②作为对象的属性名</a:t>
            </a: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2" cstate="print"/>
          <a:stretch>
            <a:fillRect/>
          </a:stretch>
        </p:blipFill>
        <p:spPr>
          <a:xfrm>
            <a:off x="1098550" y="4876800"/>
            <a:ext cx="3096260" cy="1036320"/>
          </a:xfrm>
          <a:prstGeom prst="rect">
            <a:avLst/>
          </a:prstGeom>
        </p:spPr>
      </p:pic>
      <p:pic>
        <p:nvPicPr>
          <p:cNvPr id="4" name="图片 3"/>
          <p:cNvPicPr>
            <a:picLocks noChangeAspect="1"/>
          </p:cNvPicPr>
          <p:nvPr/>
        </p:nvPicPr>
        <p:blipFill>
          <a:blip r:embed="rId3" cstate="print"/>
          <a:stretch>
            <a:fillRect/>
          </a:stretch>
        </p:blipFill>
        <p:spPr>
          <a:xfrm>
            <a:off x="4395470" y="4876800"/>
            <a:ext cx="3474720" cy="10356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71475" y="57658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 说明：方括号内不仅可以是字符串也可以是表达式</a:t>
            </a: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注意：①属性名表达式与简洁表示法不能同时使用</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例如：</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let a = “b”;  let b = “c” ;  let obj = { [a]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报错</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②属性名表达式如果是一个对象，默认情况下会自动将对象转为字符串[object Object]</a:t>
            </a:r>
          </a:p>
        </p:txBody>
      </p:sp>
      <p:pic>
        <p:nvPicPr>
          <p:cNvPr id="2" name="图片 1"/>
          <p:cNvPicPr>
            <a:picLocks noChangeAspect="1"/>
          </p:cNvPicPr>
          <p:nvPr/>
        </p:nvPicPr>
        <p:blipFill>
          <a:blip r:embed="rId2" cstate="print"/>
          <a:stretch>
            <a:fillRect/>
          </a:stretch>
        </p:blipFill>
        <p:spPr>
          <a:xfrm>
            <a:off x="1320800" y="2039620"/>
            <a:ext cx="3274060" cy="16427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84175" y="43434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3</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新增方法 </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is()</a:t>
            </a: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作用：比较两个值是否严格相等，与严格比较运算符（===）的行为基本一致，返回布尔值。</a:t>
            </a: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 说明：</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is()</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和 </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的不同之处有两个：一是+0不等于-0，二是NaN等于自身。</a:t>
            </a:r>
          </a:p>
        </p:txBody>
      </p:sp>
      <p:pic>
        <p:nvPicPr>
          <p:cNvPr id="2" name="图片 1"/>
          <p:cNvPicPr>
            <a:picLocks noChangeAspect="1"/>
          </p:cNvPicPr>
          <p:nvPr/>
        </p:nvPicPr>
        <p:blipFill>
          <a:blip r:embed="rId2" cstate="print"/>
          <a:stretch>
            <a:fillRect/>
          </a:stretch>
        </p:blipFill>
        <p:spPr>
          <a:xfrm>
            <a:off x="630555" y="3351530"/>
            <a:ext cx="3902075" cy="735330"/>
          </a:xfrm>
          <a:prstGeom prst="rect">
            <a:avLst/>
          </a:prstGeom>
        </p:spPr>
      </p:pic>
      <p:pic>
        <p:nvPicPr>
          <p:cNvPr id="4" name="图片 3"/>
          <p:cNvPicPr>
            <a:picLocks noChangeAspect="1"/>
          </p:cNvPicPr>
          <p:nvPr/>
        </p:nvPicPr>
        <p:blipFill>
          <a:blip r:embed="rId3" cstate="print"/>
          <a:stretch>
            <a:fillRect/>
          </a:stretch>
        </p:blipFill>
        <p:spPr>
          <a:xfrm>
            <a:off x="4532630" y="3351530"/>
            <a:ext cx="3834130" cy="735330"/>
          </a:xfrm>
          <a:prstGeom prst="rect">
            <a:avLst/>
          </a:prstGeom>
        </p:spPr>
      </p:pic>
      <p:pic>
        <p:nvPicPr>
          <p:cNvPr id="6" name="图片 5"/>
          <p:cNvPicPr>
            <a:picLocks noChangeAspect="1"/>
          </p:cNvPicPr>
          <p:nvPr/>
        </p:nvPicPr>
        <p:blipFill>
          <a:blip r:embed="rId4" cstate="print"/>
          <a:stretch>
            <a:fillRect/>
          </a:stretch>
        </p:blipFill>
        <p:spPr>
          <a:xfrm>
            <a:off x="630555" y="4086860"/>
            <a:ext cx="6081395" cy="6591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）assign()</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①作用：用于对象的合并，源对象（source）的所有可枚举属性，复制到目标对象（target）。</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②参数说明：第一个参数是目标对象，后面的参数都是源对象。</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注意：如果目标对象与源对象有同名属性，或多个源对象有同名属性，则后面的属性会覆盖前面的属性。</a:t>
            </a:r>
          </a:p>
        </p:txBody>
      </p:sp>
      <p:pic>
        <p:nvPicPr>
          <p:cNvPr id="6" name="图片 5"/>
          <p:cNvPicPr>
            <a:picLocks noChangeAspect="1"/>
          </p:cNvPicPr>
          <p:nvPr/>
        </p:nvPicPr>
        <p:blipFill>
          <a:blip r:embed="rId2" cstate="print"/>
          <a:stretch>
            <a:fillRect/>
          </a:stretch>
        </p:blipFill>
        <p:spPr>
          <a:xfrm>
            <a:off x="747395" y="4276725"/>
            <a:ext cx="6174105" cy="18237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Object.</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assign()方法的拷贝是浅拷贝。</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（即如果拷贝的一个属性值是对象则只是拷贝了引用地址而不是把值拷贝过来。）</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相关概念：</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浅拷贝：只复制指向某个对象的指针，而不复制对象本身，新旧对象还是共享同一块内存，修改新对象原对象也会被修改。</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深拷贝：会另外创造一个一模一样的对象，新对象跟原对象不共享内存，修改新对象不会改到原对象。</a:t>
            </a: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pic>
        <p:nvPicPr>
          <p:cNvPr id="3" name="图片 2"/>
          <p:cNvPicPr>
            <a:picLocks noChangeAspect="1"/>
          </p:cNvPicPr>
          <p:nvPr/>
        </p:nvPicPr>
        <p:blipFill>
          <a:blip r:embed="rId2" cstate="print"/>
          <a:stretch>
            <a:fillRect/>
          </a:stretch>
        </p:blipFill>
        <p:spPr>
          <a:xfrm>
            <a:off x="768350" y="1252220"/>
            <a:ext cx="7348220" cy="47485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2</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Object.assign拷贝的属性是有限制的，只拷贝源对象的自身属性（不拷贝继承属性），也不拷贝不可枚举的属性（enumerable: false）。</a:t>
            </a: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3</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嵌套的对象，一旦遇到同名属性，Object.assign的处理方法是替换，而不是添加。</a:t>
            </a:r>
          </a:p>
        </p:txBody>
      </p:sp>
      <p:pic>
        <p:nvPicPr>
          <p:cNvPr id="2" name="图片 1"/>
          <p:cNvPicPr>
            <a:picLocks noChangeAspect="1"/>
          </p:cNvPicPr>
          <p:nvPr/>
        </p:nvPicPr>
        <p:blipFill>
          <a:blip r:embed="rId2" cstate="print"/>
          <a:stretch>
            <a:fillRect/>
          </a:stretch>
        </p:blipFill>
        <p:spPr>
          <a:xfrm>
            <a:off x="838200" y="3806190"/>
            <a:ext cx="6638290" cy="1659890"/>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20"/>
</p:tagLst>
</file>

<file path=ppt/theme/theme1.xml><?xml version="1.0" encoding="utf-8"?>
<a:theme xmlns:a="http://schemas.openxmlformats.org/drawingml/2006/main" name="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950</Words>
  <Application>Microsoft Office PowerPoint</Application>
  <PresentationFormat>全屏显示(4:3)</PresentationFormat>
  <Paragraphs>58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默认设计模板_2</vt:lpstr>
      <vt:lpstr> H5移动开发</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H5移动开发</dc:title>
  <dc:creator>yzd</dc:creator>
  <cp:lastModifiedBy>Administrator</cp:lastModifiedBy>
  <cp:revision>5347</cp:revision>
  <dcterms:created xsi:type="dcterms:W3CDTF">2016-03-21T02:19:00Z</dcterms:created>
  <dcterms:modified xsi:type="dcterms:W3CDTF">2018-06-25T06:25:13Z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