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1105" r:id="rId3"/>
    <p:sldId id="1046" r:id="rId4"/>
    <p:sldId id="1107" r:id="rId5"/>
    <p:sldId id="1108" r:id="rId6"/>
    <p:sldId id="1082" r:id="rId7"/>
    <p:sldId id="981" r:id="rId8"/>
    <p:sldId id="984" r:id="rId9"/>
    <p:sldId id="1083" r:id="rId10"/>
    <p:sldId id="1020" r:id="rId11"/>
    <p:sldId id="1103" r:id="rId12"/>
    <p:sldId id="1109" r:id="rId13"/>
    <p:sldId id="1117" r:id="rId14"/>
    <p:sldId id="1118" r:id="rId15"/>
    <p:sldId id="1119" r:id="rId16"/>
    <p:sldId id="1121" r:id="rId17"/>
    <p:sldId id="1123" r:id="rId18"/>
    <p:sldId id="1124" r:id="rId19"/>
    <p:sldId id="1122" r:id="rId20"/>
    <p:sldId id="1102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52" y="-84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ootcs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7715"/>
            <a:ext cx="8229600" cy="5813425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/>
              <a:t>（</a:t>
            </a:r>
            <a:r>
              <a:rPr lang="en-US" altLang="zh-CN" sz="2200"/>
              <a:t>6</a:t>
            </a:r>
            <a:r>
              <a:rPr lang="zh-CN" altLang="en-US" sz="2200"/>
              <a:t>）列排序</a:t>
            </a: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/>
              <a:t>        col-[*]-push-*:</a:t>
            </a:r>
            <a:r>
              <a:rPr lang="zh-CN" altLang="en-US" sz="2200"/>
              <a:t>往后排多少个网格</a:t>
            </a: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/>
              <a:t>        col-[*]-pull-*</a:t>
            </a:r>
            <a:r>
              <a:rPr lang="zh-CN" altLang="en-US" sz="2200"/>
              <a:t>：往前排多少个网格</a:t>
            </a:r>
            <a:endParaRPr lang="zh-CN" altLang="en-US" sz="22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/>
              <a:t>  </a:t>
            </a:r>
            <a:r>
              <a:rPr lang="zh-CN" altLang="en-US" sz="2200"/>
              <a:t>说明：</a:t>
            </a:r>
            <a:r>
              <a:rPr lang="en-US" altLang="zh-CN" sz="2200">
                <a:sym typeface="黑体" panose="02010609060101010101" pitchFamily="49" charset="-122"/>
              </a:rPr>
              <a:t>[*]</a:t>
            </a:r>
            <a:r>
              <a:rPr lang="zh-CN" altLang="en-US" sz="2200">
                <a:sym typeface="黑体" panose="02010609060101010101" pitchFamily="49" charset="-122"/>
              </a:rPr>
              <a:t>可选 ：</a:t>
            </a:r>
            <a:r>
              <a:rPr lang="en-US" altLang="zh-CN" sz="2200">
                <a:sym typeface="黑体" panose="02010609060101010101" pitchFamily="49" charset="-122"/>
              </a:rPr>
              <a:t>lg / md / sm / xs</a:t>
            </a:r>
            <a:endParaRPr lang="en-US" altLang="zh-CN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ym typeface="黑体" panose="02010609060101010101" pitchFamily="49" charset="-122"/>
              </a:rPr>
              <a:t>            *</a:t>
            </a:r>
            <a:r>
              <a:rPr lang="zh-CN" altLang="en-US" sz="2200">
                <a:sym typeface="黑体" panose="02010609060101010101" pitchFamily="49" charset="-122"/>
              </a:rPr>
              <a:t>可选：</a:t>
            </a:r>
            <a:r>
              <a:rPr lang="en-US" altLang="zh-CN" sz="2200">
                <a:sym typeface="黑体" panose="02010609060101010101" pitchFamily="49" charset="-122"/>
              </a:rPr>
              <a:t>1~12</a:t>
            </a:r>
            <a:r>
              <a:rPr lang="zh-CN" altLang="en-US" sz="2200">
                <a:sym typeface="黑体" panose="02010609060101010101" pitchFamily="49" charset="-122"/>
              </a:rPr>
              <a:t>的任意数字（其他数字无效）</a:t>
            </a:r>
            <a:endParaRPr lang="zh-CN" altLang="en-US" sz="2200"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黑体" panose="02010609060101010101" pitchFamily="49" charset="-122"/>
              </a:rPr>
              <a:t>思考？</a:t>
            </a:r>
            <a:endParaRPr lang="zh-CN" altLang="en-US" sz="2200"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黑体" panose="02010609060101010101" pitchFamily="49" charset="-122"/>
              </a:rPr>
              <a:t>      排序跟偏移有什么区别？</a:t>
            </a:r>
            <a:endParaRPr lang="zh-CN" altLang="en-US" sz="2200"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黑体" panose="02010609060101010101" pitchFamily="49" charset="-122"/>
              </a:rPr>
              <a:t>      ①</a:t>
            </a:r>
            <a:r>
              <a:rPr lang="en-US" altLang="zh-CN" sz="2200">
                <a:sym typeface="黑体" panose="02010609060101010101" pitchFamily="49" charset="-122"/>
              </a:rPr>
              <a:t>offset</a:t>
            </a:r>
            <a:r>
              <a:rPr lang="zh-CN" altLang="en-US" sz="2200">
                <a:sym typeface="黑体" panose="02010609060101010101" pitchFamily="49" charset="-122"/>
              </a:rPr>
              <a:t>偏移只能向右偏，排序既可以向右也可以向左</a:t>
            </a:r>
            <a:endParaRPr lang="zh-CN" altLang="en-US" sz="2200"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ym typeface="黑体" panose="02010609060101010101" pitchFamily="49" charset="-122"/>
              </a:rPr>
              <a:t>      ②在有多列存在时，如果一行排不下的时候，</a:t>
            </a:r>
            <a:r>
              <a:rPr lang="en-US" altLang="zh-CN" sz="2200">
                <a:sym typeface="黑体" panose="02010609060101010101" pitchFamily="49" charset="-122"/>
              </a:rPr>
              <a:t>offset</a:t>
            </a:r>
            <a:r>
              <a:rPr lang="zh-CN" altLang="en-US" sz="2200">
                <a:sym typeface="黑体" panose="02010609060101010101" pitchFamily="49" charset="-122"/>
              </a:rPr>
              <a:t>会在下一行偏移，而排序会在一行显示。</a:t>
            </a:r>
            <a:endParaRPr lang="zh-CN" altLang="en-US" sz="2200">
              <a:sym typeface="黑体" panose="02010609060101010101" pitchFamily="49" charset="-122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1045"/>
            <a:ext cx="8229600" cy="5813425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/>
              <a:t>offset</a:t>
            </a:r>
            <a:r>
              <a:rPr lang="zh-CN" altLang="en-US" sz="2200"/>
              <a:t>：</a:t>
            </a: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/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en-US" altLang="zh-CN" sz="2200"/>
              <a:t>push</a:t>
            </a:r>
            <a:r>
              <a:rPr lang="zh-CN" altLang="en-US" sz="2200"/>
              <a:t>：</a:t>
            </a:r>
            <a:endParaRPr lang="zh-CN" altLang="en-US" sz="2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1300480"/>
            <a:ext cx="7627620" cy="1089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2389505"/>
            <a:ext cx="8106410" cy="1050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" y="4136390"/>
            <a:ext cx="7280275" cy="10864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30" y="5222875"/>
            <a:ext cx="8167370" cy="916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701040"/>
            <a:ext cx="8229600" cy="5765800"/>
          </a:xfrm>
        </p:spPr>
        <p:txBody>
          <a:bodyPr/>
          <a:lstStyle/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7</a:t>
            </a:r>
            <a:r>
              <a:rPr lang="zh-CN" altLang="en-US" sz="2200" dirty="0">
                <a:sym typeface="+mn-ea"/>
              </a:rPr>
              <a:t>）嵌套</a:t>
            </a:r>
            <a:endParaRPr lang="zh-CN" altLang="en-US" sz="2200" dirty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   规则：嵌套的一行会按照它的父级重新分配网格</a:t>
            </a:r>
            <a:endParaRPr lang="en-US" altLang="zh-CN" sz="2200" dirty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（即按照其父级宽度进行</a:t>
            </a:r>
            <a:r>
              <a:rPr lang="en-US" altLang="zh-CN" sz="2200" dirty="0">
                <a:sym typeface="+mn-ea"/>
              </a:rPr>
              <a:t>12</a:t>
            </a:r>
            <a:r>
              <a:rPr lang="zh-CN" altLang="en-US" sz="2200" dirty="0">
                <a:sym typeface="+mn-ea"/>
              </a:rPr>
              <a:t>个网格的平均分配）</a:t>
            </a:r>
            <a:endParaRPr lang="zh-CN" altLang="en-US" sz="2200" dirty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（</a:t>
            </a:r>
            <a:r>
              <a:rPr lang="en-US" altLang="zh-CN" sz="2200" dirty="0">
                <a:sym typeface="+mn-ea"/>
              </a:rPr>
              <a:t>8</a:t>
            </a:r>
            <a:r>
              <a:rPr lang="zh-CN" altLang="en-US" sz="2200" dirty="0">
                <a:sym typeface="+mn-ea"/>
              </a:rPr>
              <a:t>）清浮动</a:t>
            </a:r>
            <a:endParaRPr lang="zh-CN" altLang="en-US" sz="2200" dirty="0">
              <a:sym typeface="+mn-ea"/>
            </a:endParaRPr>
          </a:p>
          <a:p>
            <a:pPr marL="0" indent="0" algn="l" latinLnBrk="0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   说明：在需要清除浮动的元素前面添加一个空的</a:t>
            </a:r>
            <a:r>
              <a:rPr lang="en-US" altLang="zh-CN" sz="2200" dirty="0">
                <a:sym typeface="+mn-ea"/>
              </a:rPr>
              <a:t>div</a:t>
            </a:r>
            <a:r>
              <a:rPr lang="zh-CN" altLang="en-US" sz="2200" dirty="0">
                <a:sym typeface="+mn-ea"/>
              </a:rPr>
              <a:t>，给</a:t>
            </a:r>
            <a:r>
              <a:rPr lang="en-US" altLang="zh-CN" sz="2200" dirty="0">
                <a:sym typeface="+mn-ea"/>
              </a:rPr>
              <a:t>div</a:t>
            </a:r>
            <a:r>
              <a:rPr lang="zh-CN" altLang="en-US" sz="2200" dirty="0">
                <a:sym typeface="+mn-ea"/>
              </a:rPr>
              <a:t>添加类</a:t>
            </a:r>
            <a:r>
              <a:rPr lang="zh-CN" altLang="en-US" sz="2200" dirty="0" smtClean="0">
                <a:sym typeface="+mn-ea"/>
              </a:rPr>
              <a:t>名</a:t>
            </a:r>
            <a:r>
              <a:rPr lang="en-US" altLang="zh-CN" sz="2200" smtClean="0">
                <a:sym typeface="+mn-ea"/>
              </a:rPr>
              <a:t>clearfix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18715"/>
            <a:ext cx="8383905" cy="786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91313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三、</a:t>
            </a:r>
            <a:r>
              <a:rPr lang="en-US" altLang="zh-CN" sz="2200">
                <a:sym typeface="+mn-ea"/>
              </a:rPr>
              <a:t>Bootstrap</a:t>
            </a:r>
            <a:r>
              <a:rPr lang="zh-CN" altLang="en-US" sz="2200">
                <a:sym typeface="+mn-ea"/>
              </a:rPr>
              <a:t>响应式实用工具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1.</a:t>
            </a:r>
            <a:r>
              <a:rPr lang="zh-CN" altLang="en-US" sz="2200">
                <a:sym typeface="+mn-ea"/>
              </a:rPr>
              <a:t>概念：针对不同设备显示或隐藏页面内容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2.</a:t>
            </a:r>
            <a:r>
              <a:rPr lang="zh-CN" altLang="en-US" sz="2200">
                <a:sym typeface="+mn-ea"/>
              </a:rPr>
              <a:t>分类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1</a:t>
            </a:r>
            <a:r>
              <a:rPr lang="zh-CN" altLang="en-US" sz="2200">
                <a:sym typeface="+mn-ea"/>
              </a:rPr>
              <a:t>）可见类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    ①</a:t>
            </a:r>
            <a:r>
              <a:rPr lang="en-US" altLang="zh-CN" sz="2200">
                <a:sym typeface="+mn-ea"/>
              </a:rPr>
              <a:t>visible-[*]-*</a:t>
            </a: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       </a:t>
            </a:r>
            <a:r>
              <a:rPr lang="zh-CN" altLang="en-US" sz="2200">
                <a:sym typeface="+mn-ea"/>
              </a:rPr>
              <a:t>说明：</a:t>
            </a:r>
            <a:r>
              <a:rPr lang="en-US" altLang="zh-CN" sz="2200">
                <a:sym typeface="+mn-ea"/>
              </a:rPr>
              <a:t>[*]</a:t>
            </a:r>
            <a:r>
              <a:rPr lang="zh-CN" altLang="en-US" sz="2200">
                <a:sym typeface="+mn-ea"/>
              </a:rPr>
              <a:t>可选：</a:t>
            </a:r>
            <a:r>
              <a:rPr lang="en-US" altLang="zh-CN" sz="2200">
                <a:sym typeface="+mn-ea"/>
              </a:rPr>
              <a:t>lg / md / sm /xs </a:t>
            </a:r>
            <a:r>
              <a:rPr lang="zh-CN" altLang="en-US" sz="2200">
                <a:sym typeface="+mn-ea"/>
              </a:rPr>
              <a:t>表示在对应的分辨率下显示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                  *</a:t>
            </a:r>
            <a:r>
              <a:rPr lang="zh-CN" altLang="en-US" sz="2200">
                <a:sym typeface="+mn-ea"/>
              </a:rPr>
              <a:t>可选：</a:t>
            </a:r>
            <a:r>
              <a:rPr lang="en-US" altLang="zh-CN" sz="2200">
                <a:solidFill>
                  <a:srgbClr val="C00000"/>
                </a:solidFill>
                <a:sym typeface="+mn-ea"/>
              </a:rPr>
              <a:t>block</a:t>
            </a:r>
            <a:r>
              <a:rPr lang="en-US" altLang="zh-CN" sz="2200">
                <a:sym typeface="+mn-ea"/>
              </a:rPr>
              <a:t> / inline / inline-block</a:t>
            </a: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       </a:t>
            </a:r>
            <a:r>
              <a:rPr lang="zh-CN" altLang="en-US" sz="2200">
                <a:sym typeface="+mn-ea"/>
              </a:rPr>
              <a:t>②</a:t>
            </a:r>
            <a:r>
              <a:rPr lang="en-US" altLang="zh-CN" sz="2200">
                <a:sym typeface="+mn-ea"/>
              </a:rPr>
              <a:t>hidden-[*]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说明：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[*]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可选：</a:t>
            </a:r>
            <a:r>
              <a:rPr lang="en-US" altLang="zh-CN" sz="2200">
                <a:sym typeface="+mn-ea"/>
              </a:rPr>
              <a:t>lg / md / sm /xs </a:t>
            </a:r>
            <a:r>
              <a:rPr lang="zh-CN" altLang="en-US" sz="2200">
                <a:sym typeface="+mn-ea"/>
              </a:rPr>
              <a:t>表示在对应的分辨率下隐藏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1151255"/>
            <a:ext cx="8273415" cy="4555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78295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2</a:t>
            </a:r>
            <a:r>
              <a:rPr lang="zh-CN" altLang="en-US" sz="2200">
                <a:sym typeface="+mn-ea"/>
              </a:rPr>
              <a:t>）打印类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    ①</a:t>
            </a:r>
            <a:r>
              <a:rPr lang="en-US" altLang="zh-CN" sz="2200">
                <a:sym typeface="+mn-ea"/>
              </a:rPr>
              <a:t>visible-print-*</a:t>
            </a: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           </a:t>
            </a:r>
            <a:r>
              <a:rPr lang="zh-CN" altLang="en-US" sz="2200">
                <a:sym typeface="+mn-ea"/>
              </a:rPr>
              <a:t>在打印机可见，在浏览器隐藏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        </a:t>
            </a:r>
            <a:r>
              <a:rPr lang="zh-CN" altLang="en-US" sz="2200">
                <a:sym typeface="+mn-ea"/>
              </a:rPr>
              <a:t>说明：</a:t>
            </a:r>
            <a:r>
              <a:rPr lang="en-US" altLang="zh-CN" sz="2200">
                <a:sym typeface="+mn-ea"/>
              </a:rPr>
              <a:t> *</a:t>
            </a:r>
            <a:r>
              <a:rPr lang="zh-CN" altLang="en-US" sz="2200">
                <a:sym typeface="+mn-ea"/>
              </a:rPr>
              <a:t>可选：</a:t>
            </a:r>
            <a:r>
              <a:rPr lang="en-US" altLang="zh-CN" sz="2200">
                <a:solidFill>
                  <a:srgbClr val="C00000"/>
                </a:solidFill>
                <a:sym typeface="+mn-ea"/>
              </a:rPr>
              <a:t>block</a:t>
            </a:r>
            <a:r>
              <a:rPr lang="en-US" altLang="zh-CN" sz="2200">
                <a:sym typeface="+mn-ea"/>
              </a:rPr>
              <a:t> / inline / inline-block</a:t>
            </a: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       </a:t>
            </a:r>
            <a:r>
              <a:rPr lang="zh-CN" altLang="en-US" sz="2200">
                <a:sym typeface="+mn-ea"/>
              </a:rPr>
              <a:t>②</a:t>
            </a:r>
            <a:r>
              <a:rPr lang="en-US" altLang="zh-CN" sz="2200">
                <a:sym typeface="+mn-ea"/>
              </a:rPr>
              <a:t>hidden-print</a:t>
            </a:r>
            <a:endParaRPr lang="en-US" alt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在浏览器可见，在打印机隐藏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3950970"/>
            <a:ext cx="7056120" cy="1707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74549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四、</a:t>
            </a:r>
            <a:r>
              <a:rPr sz="2200">
                <a:sym typeface="+mn-ea"/>
              </a:rPr>
              <a:t>Bootstrap 字体图标(Glyphicons)</a:t>
            </a:r>
            <a:endParaRPr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1.</a:t>
            </a:r>
            <a:r>
              <a:rPr lang="zh-CN" altLang="en-US" sz="2200">
                <a:sym typeface="+mn-ea"/>
              </a:rPr>
              <a:t>概念：字体图标是在 Web 项目中使用的图标字体。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2.</a:t>
            </a:r>
            <a:r>
              <a:rPr lang="zh-CN" altLang="en-US" sz="2200">
                <a:sym typeface="+mn-ea"/>
              </a:rPr>
              <a:t>使用字体图标的优点：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①减少网页请求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②样式容易控制，可以通过</a:t>
            </a:r>
            <a:r>
              <a:rPr lang="en-US" altLang="zh-CN" sz="2200">
                <a:sym typeface="+mn-ea"/>
              </a:rPr>
              <a:t>css</a:t>
            </a:r>
            <a:r>
              <a:rPr lang="zh-CN" altLang="en-US" sz="2200">
                <a:sym typeface="+mn-ea"/>
              </a:rPr>
              <a:t>直接设置样式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3.</a:t>
            </a:r>
            <a:r>
              <a:rPr lang="zh-CN" altLang="en-US" sz="2200">
                <a:sym typeface="+mn-ea"/>
              </a:rPr>
              <a:t>原理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使用</a:t>
            </a:r>
            <a:r>
              <a:rPr lang="en-US" altLang="zh-CN" sz="2200">
                <a:sym typeface="+mn-ea"/>
              </a:rPr>
              <a:t>font-face</a:t>
            </a:r>
            <a:r>
              <a:rPr lang="zh-CN" altLang="en-US" sz="2200">
                <a:sym typeface="+mn-ea"/>
              </a:rPr>
              <a:t>定义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   注意找对文件路径！！！</a:t>
            </a:r>
            <a:endParaRPr lang="zh-CN" altLang="en-US" sz="2200">
              <a:solidFill>
                <a:srgbClr val="C00000"/>
              </a:solidFill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91313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4.</a:t>
            </a:r>
            <a:r>
              <a:rPr lang="zh-CN" altLang="en-US" sz="2200">
                <a:sym typeface="+mn-ea"/>
              </a:rPr>
              <a:t>用法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   创建一个空标签，给该标签添加一个基类和对应图标的类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说明：基类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glyphicon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例如：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①图标类不能和其它组件直接联合使用。它们不能在同一个元素上与其他类共同存在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②最好使字体图标和文本内容分开，即使用空标签来做字体图标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2430" y="2618740"/>
            <a:ext cx="6450965" cy="3390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69405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课后练习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1</a:t>
            </a:r>
            <a:r>
              <a:rPr lang="zh-CN" altLang="en-US" sz="2200">
                <a:sym typeface="+mn-ea"/>
              </a:rPr>
              <a:t>）实现响应式侧边栏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）实现下图的响应式布局（根据屏幕大小分别显示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列）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2501265"/>
            <a:ext cx="4382135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2889790"/>
            <a:ext cx="8229600" cy="762000"/>
          </a:xfrm>
        </p:spPr>
        <p:txBody>
          <a:bodyPr anchor="t"/>
          <a:lstStyle/>
          <a:p>
            <a:pPr algn="ctr"/>
            <a:r>
              <a:rPr lang="en-US" altLang="zh-CN"/>
              <a:t>Bootstrap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68008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一、</a:t>
            </a:r>
            <a:r>
              <a:rPr lang="en-US" altLang="zh-CN" sz="2200">
                <a:sym typeface="+mn-ea"/>
              </a:rPr>
              <a:t>Bootstrap</a:t>
            </a:r>
            <a:r>
              <a:rPr lang="zh-CN" altLang="en-US" sz="2200">
                <a:sym typeface="+mn-ea"/>
              </a:rPr>
              <a:t>介绍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简洁、直观、强悍的前端开发框架，让web开发更迅速、简单。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来自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Twitter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，是目前很受欢迎的前端框架之一。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Bootstrap 是基于 HTML、CSS、JAVASCRIPT 的。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特点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）移动设备优先：自 Bootstrap 3 起，框架包含了贯穿于整个库的移动设备优先的样式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）响应式设计：采用栅格布局（底层实现原理：媒体查询结合流体布局）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）偏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UI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，综合框架，包括一些常用的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UI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组件以及一些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组件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71500" y="877570"/>
            <a:ext cx="8000365" cy="5210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的适用场景？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bootstrap适应于偏展示类的网站或者项目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的使用方法？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）资源网站：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中文网站：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  <a:hlinkClick r:id="rId1"/>
              </a:rPr>
              <a:t>http://www.bootcss.com/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）使用方法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①环境搭建（依赖文件的引入）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② 静态结构的满足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③功能初始化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是基于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jq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的！！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!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/>
        </p:nvSpPr>
        <p:spPr>
          <a:xfrm>
            <a:off x="546100" y="577215"/>
            <a:ext cx="8051800" cy="5703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二、</a:t>
            </a:r>
            <a:r>
              <a:rPr lang="en-US" altLang="zh-CN" sz="2200">
                <a:sym typeface="+mn-ea"/>
              </a:rPr>
              <a:t>Bootstrap</a:t>
            </a:r>
            <a:r>
              <a:rPr lang="zh-CN" altLang="en-US" sz="2200">
                <a:sym typeface="+mn-ea"/>
              </a:rPr>
              <a:t>栅格系统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1.</a:t>
            </a:r>
            <a:r>
              <a:rPr lang="zh-CN" altLang="en-US" sz="2200">
                <a:sym typeface="+mn-ea"/>
              </a:rPr>
              <a:t>容器 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1</a:t>
            </a:r>
            <a:r>
              <a:rPr lang="zh-CN" altLang="en-US" sz="2200">
                <a:sym typeface="+mn-ea"/>
              </a:rPr>
              <a:t>）流体布局：</a:t>
            </a:r>
            <a:r>
              <a:rPr lang="en-US" altLang="zh-CN" sz="2200">
                <a:sym typeface="+mn-ea"/>
              </a:rPr>
              <a:t>container-fluid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百分百，平铺整个页面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）固定布局：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container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根据浏览器不同分辨率，固定尺寸不同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不同阈值对应的宽度如下：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&gt;=1200     width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1170px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&gt;=992        width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970px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&gt;=768        width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750px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&lt;768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为自适应宽度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5465" y="751205"/>
            <a:ext cx="8053070" cy="5278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什么是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栅格系统？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）Bootstrap 包含了一个响应式的、移动设备优先的、不固定的网格系统，可以随着设备或视口大小的增加而适当地扩展到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12 列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。它包含了用于简单的布局选项的预定义类，也包含了用于生成更多语义布局的功能强大的混合类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）表示行的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row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）表示列的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class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col-lg-*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：大型设备台式电脑（≥1200）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col-md-*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：中型设备台式电脑（≥992）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col-sm-*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：小型设备平板电脑（≥768）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                            col-xs-*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：超小设备手机（&lt;768）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72135" y="640715"/>
            <a:ext cx="8000365" cy="5702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）栅格系统的组合模式</a:t>
            </a: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在不同的屏幕下显示不同的排列方式</a:t>
            </a: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课堂练习</a:t>
            </a:r>
            <a:endParaRPr lang="zh-CN" altLang="en-US" sz="2200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完成</a:t>
            </a:r>
            <a:r>
              <a:rPr lang="en-US" altLang="zh-CN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Bootstrap</a:t>
            </a:r>
            <a:r>
              <a:rPr lang="zh-CN" altLang="en-US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官网相关优质项目推荐部分布局</a:t>
            </a:r>
            <a:br>
              <a:rPr lang="zh-CN" altLang="en-US" sz="2200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1768475"/>
            <a:ext cx="7201535" cy="2798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375285" y="567690"/>
            <a:ext cx="8126095" cy="5516245"/>
          </a:xfrm>
        </p:spPr>
        <p:txBody>
          <a:bodyPr anchor="t"/>
          <a:lstStyle/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（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pitchFamily="49" charset="-122"/>
              </a:rPr>
              <a:t>5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）列偏移 </a:t>
            </a:r>
            <a:endParaRPr lang="zh-CN" altLang="en-US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        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pitchFamily="49" charset="-122"/>
              </a:rPr>
              <a:t>col-[*]-offset-*</a:t>
            </a:r>
            <a:endParaRPr lang="en-US" altLang="zh-CN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 含义：表示在对应的屏幕分辨率下偏移多少个栅格</a:t>
            </a:r>
            <a:endParaRPr lang="zh-CN" altLang="en-US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黑体" panose="02010609060101010101" pitchFamily="49" charset="-122"/>
              </a:rPr>
              <a:t> 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说明：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pitchFamily="49" charset="-122"/>
              </a:rPr>
              <a:t>[*]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可选 ：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pitchFamily="49" charset="-122"/>
              </a:rPr>
              <a:t>lg / md / sm / xs</a:t>
            </a:r>
            <a:endParaRPr lang="en-US" altLang="zh-CN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tx1"/>
                </a:solidFill>
                <a:sym typeface="黑体" panose="02010609060101010101" pitchFamily="49" charset="-122"/>
              </a:rPr>
              <a:t>            *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可选：</a:t>
            </a:r>
            <a:r>
              <a:rPr lang="en-US" altLang="zh-CN" sz="2200">
                <a:solidFill>
                  <a:schemeClr val="tx1"/>
                </a:solidFill>
                <a:sym typeface="黑体" panose="02010609060101010101" pitchFamily="49" charset="-122"/>
              </a:rPr>
              <a:t>1~12</a:t>
            </a: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的任意数字（其他数字无效）</a:t>
            </a:r>
            <a:endParaRPr lang="zh-CN" altLang="en-US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en-US" altLang="zh-CN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 sz="2200">
                <a:solidFill>
                  <a:schemeClr val="tx1"/>
                </a:solidFill>
                <a:sym typeface="黑体" panose="02010609060101010101" pitchFamily="49" charset="-122"/>
              </a:rPr>
              <a:t>  </a:t>
            </a:r>
            <a:endParaRPr lang="en-US" altLang="zh-CN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chemeClr val="tx1"/>
              </a:solidFill>
              <a:sym typeface="黑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zh-CN" altLang="en-US" sz="2200">
              <a:solidFill>
                <a:schemeClr val="tx1"/>
              </a:solidFill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3272155"/>
            <a:ext cx="7217410" cy="2914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54990" y="902970"/>
            <a:ext cx="8117840" cy="456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运行结果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如果没有设置某阈值对应的网格大小，但是设置了该阈值对应的偏移量，则会通过偏移量自动的帮我们设置该阈值所占网格大小</a:t>
            </a:r>
            <a:endParaRPr 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例如：</a:t>
            </a: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则：默认为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col-md-8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1705610"/>
            <a:ext cx="7573010" cy="589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5" y="4109085"/>
            <a:ext cx="8117840" cy="812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2505</Words>
  <Application>WPS 演示</Application>
  <PresentationFormat>全屏显示(4:3)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Bootstrap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建设</cp:lastModifiedBy>
  <cp:revision>4281</cp:revision>
  <dcterms:created xsi:type="dcterms:W3CDTF">2016-03-21T02:19:00Z</dcterms:created>
  <dcterms:modified xsi:type="dcterms:W3CDTF">2019-12-13T02:23:58Z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