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1105" r:id="rId2"/>
    <p:sldId id="1134" r:id="rId3"/>
    <p:sldId id="1133" r:id="rId4"/>
    <p:sldId id="1132" r:id="rId5"/>
    <p:sldId id="1129" r:id="rId6"/>
    <p:sldId id="1128" r:id="rId7"/>
    <p:sldId id="1135" r:id="rId8"/>
    <p:sldId id="1137" r:id="rId9"/>
    <p:sldId id="1142" r:id="rId10"/>
    <p:sldId id="1143" r:id="rId11"/>
    <p:sldId id="1102" r:id="rId12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FA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2" d="100"/>
          <a:sy n="62" d="100"/>
        </p:scale>
        <p:origin x="-726" y="-84"/>
      </p:cViewPr>
      <p:guideLst>
        <p:guide orient="horz" pos="2159"/>
        <p:guide pos="28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229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49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4436CE6-2B57-47DD-AB50-7EF67DCCD1F3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2959100"/>
            <a:ext cx="9153525" cy="1719263"/>
          </a:xfrm>
          <a:prstGeom prst="rect">
            <a:avLst/>
          </a:prstGeom>
          <a:solidFill>
            <a:srgbClr val="13C7AF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1" name="ksoSlideStyle" descr="#wm#_9_01_110_1111" hidden="1"/>
          <p:cNvSpPr>
            <a:spLocks noChangeArrowheads="1"/>
          </p:cNvSpPr>
          <p:nvPr/>
        </p:nvSpPr>
        <p:spPr bwMode="auto">
          <a:xfrm>
            <a:off x="0" y="0"/>
            <a:ext cx="12700" cy="12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2" name="Picture 4" descr="#wm#_9_01_110_1111_c_1_1095*129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25" y="1341438"/>
            <a:ext cx="3482975" cy="3943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777490" y="3185160"/>
            <a:ext cx="5909310" cy="758190"/>
          </a:xfrm>
        </p:spPr>
        <p:txBody>
          <a:bodyPr anchor="ctr"/>
          <a:lstStyle>
            <a:lvl1pPr algn="r">
              <a:defRPr sz="2700"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zh-CN" altLang="en-US" strike="noStrike" noProof="0" smtClean="0">
                <a:sym typeface="Arial" panose="020B0604020202020204" pitchFamily="34" charset="0"/>
              </a:rPr>
              <a:t>单击此处编辑母版标题样式</a:t>
            </a:r>
            <a:endParaRPr lang="zh-CN" strike="noStrike" noProof="0" dirty="0" smtClean="0">
              <a:sym typeface="Arial" panose="020B0604020202020204" pitchFamily="34" charset="0"/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774588" y="3944938"/>
            <a:ext cx="5917949" cy="611822"/>
          </a:xfrm>
        </p:spPr>
        <p:txBody>
          <a:bodyPr lIns="90170" tIns="46990" rIns="90170" bIns="46990" anchor="ctr">
            <a:normAutofit/>
          </a:bodyPr>
          <a:lstStyle>
            <a:lvl1pPr marL="0" indent="0" algn="r">
              <a:buNone/>
              <a:defRPr sz="1800"/>
            </a:lvl1pPr>
          </a:lstStyle>
          <a:p>
            <a:pPr lvl="0" fontAlgn="base"/>
            <a:r>
              <a:rPr lang="zh-CN" altLang="en-US" strike="noStrike" noProof="0" smtClean="0">
                <a:sym typeface="Arial" panose="020B0604020202020204" pitchFamily="34" charset="0"/>
              </a:rPr>
              <a:t>单击此处编辑母版副标题样式</a:t>
            </a:r>
            <a:endParaRPr lang="zh-CN" strike="noStrike" noProof="0" dirty="0" smtClean="0">
              <a:sym typeface="Arial" panose="020B0604020202020204" pitchFamily="34" charset="0"/>
            </a:endParaRPr>
          </a:p>
        </p:txBody>
      </p:sp>
      <p:sp>
        <p:nvSpPr>
          <p:cNvPr id="13" name="日期占位符 1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4" name="页脚占位符 2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" name="灯片编号占位符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FC906CC1-C871-4B46-B66B-32F38AEB0960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pPr marL="0" marR="0" indent="0" defTabSz="914400" rtl="0" fontAlgn="base" latin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defRPr/>
              </a:pPr>
              <a:t>‹#›</a:t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457200" y="859536"/>
            <a:ext cx="8229600" cy="512851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6E41368A-B138-4E2F-AA53-DEC354978BE1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pPr marL="0" marR="0" indent="0" defTabSz="914400" rtl="0" fontAlgn="base" latin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defRPr/>
              </a:pPr>
              <a:t>‹#›</a:t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52735"/>
            <a:ext cx="8229600" cy="762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73486"/>
            <a:ext cx="8229600" cy="4271739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438CE53B-A3DD-411A-8241-F4CC4307D508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pPr marL="0" marR="0" indent="0" defTabSz="914400" rtl="0" fontAlgn="base" latin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defRPr/>
              </a:pPr>
              <a:t>‹#›</a:t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1" descr="#wm#_9_09_*Z"/>
          <p:cNvSpPr>
            <a:spLocks noChangeArrowheads="1"/>
          </p:cNvSpPr>
          <p:nvPr/>
        </p:nvSpPr>
        <p:spPr bwMode="auto">
          <a:xfrm>
            <a:off x="1588" y="2651125"/>
            <a:ext cx="617538" cy="1022350"/>
          </a:xfrm>
          <a:prstGeom prst="rect">
            <a:avLst/>
          </a:prstGeom>
          <a:solidFill>
            <a:srgbClr val="13C7A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500" b="0" i="0" u="none" strike="noStrike" kern="1200" cap="none" spc="0" normalizeH="0" baseline="0" noProof="0" smtClean="0">
              <a:ln>
                <a:noFill/>
              </a:ln>
              <a:solidFill>
                <a:srgbClr val="13C7AF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458039" y="3212976"/>
            <a:ext cx="6228762" cy="1188000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11" name="日期占位符 1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79262F00-9AC3-4EA4-A2C3-B3AE8BE18809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pPr marL="0" marR="0" indent="0" defTabSz="914400" rtl="0" fontAlgn="base" latin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defRPr/>
              </a:pPr>
              <a:t>‹#›</a:t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84337"/>
            <a:ext cx="8229600" cy="762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05088"/>
            <a:ext cx="4038600" cy="4248249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05088"/>
            <a:ext cx="4038600" cy="4248249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595691BB-0836-46FD-A449-D9F0B05CFD03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pPr marL="0" marR="0" indent="0" defTabSz="914400" rtl="0" fontAlgn="base" latin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defRPr/>
              </a:pPr>
              <a:t>‹#›</a:t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1268760"/>
            <a:ext cx="7886700" cy="997992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2257227"/>
            <a:ext cx="386873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3081140"/>
            <a:ext cx="3868737" cy="316408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2257227"/>
            <a:ext cx="38877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3081140"/>
            <a:ext cx="3887788" cy="316408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473DB0D8-7759-4112-A8D6-D2FBFE92DF5B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pPr marL="0" marR="0" indent="0" defTabSz="914400" rtl="0" fontAlgn="base" latin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defRPr/>
              </a:pPr>
              <a:t>‹#›</a:t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3" name="Group 5" descr="#wm#_9_34_*Z"/>
          <p:cNvGrpSpPr/>
          <p:nvPr/>
        </p:nvGrpSpPr>
        <p:grpSpPr>
          <a:xfrm>
            <a:off x="2700338" y="2300288"/>
            <a:ext cx="3924300" cy="1990725"/>
            <a:chOff x="-546" y="-202"/>
            <a:chExt cx="8241" cy="3134"/>
          </a:xfrm>
        </p:grpSpPr>
        <p:sp>
          <p:nvSpPr>
            <p:cNvPr id="11" name="Line 4" descr="#wm#_9_34_*Z"/>
            <p:cNvSpPr>
              <a:spLocks noChangeShapeType="1"/>
            </p:cNvSpPr>
            <p:nvPr/>
          </p:nvSpPr>
          <p:spPr bwMode="auto">
            <a:xfrm>
              <a:off x="891" y="1295"/>
              <a:ext cx="6804" cy="0"/>
            </a:xfrm>
            <a:prstGeom prst="line">
              <a:avLst/>
            </a:prstGeom>
            <a:noFill/>
            <a:ln w="9525" cmpd="sng">
              <a:solidFill>
                <a:srgbClr val="A86CBB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normAutofit fontScale="25000" lnSpcReduction="20000"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2" name="空心弧 14" descr="#wm#_9_34_*Z"/>
            <p:cNvSpPr/>
            <p:nvPr/>
          </p:nvSpPr>
          <p:spPr bwMode="auto">
            <a:xfrm rot="11040000">
              <a:off x="-546" y="-202"/>
              <a:ext cx="3130" cy="3134"/>
            </a:xfrm>
            <a:custGeom>
              <a:avLst/>
              <a:gdLst>
                <a:gd name="T0" fmla="*/ 112824 w 1629846"/>
                <a:gd name="T1" fmla="*/ 401212 h 1629846"/>
                <a:gd name="T2" fmla="*/ 930104 w 1629846"/>
                <a:gd name="T3" fmla="*/ 8181 h 1629846"/>
                <a:gd name="T4" fmla="*/ 1604743 w 1629846"/>
                <a:gd name="T5" fmla="*/ 614219 h 1629846"/>
                <a:gd name="T6" fmla="*/ 1301268 w 1629846"/>
                <a:gd name="T7" fmla="*/ 1468809 h 1629846"/>
                <a:gd name="T8" fmla="*/ 395502 w 1629846"/>
                <a:gd name="T9" fmla="*/ 1513627 h 1629846"/>
                <a:gd name="T10" fmla="*/ 395504 w 1629846"/>
                <a:gd name="T11" fmla="*/ 1513627 h 1629846"/>
                <a:gd name="T12" fmla="*/ 1301270 w 1629846"/>
                <a:gd name="T13" fmla="*/ 1468809 h 1629846"/>
                <a:gd name="T14" fmla="*/ 1604745 w 1629846"/>
                <a:gd name="T15" fmla="*/ 614219 h 1629846"/>
                <a:gd name="T16" fmla="*/ 930106 w 1629846"/>
                <a:gd name="T17" fmla="*/ 8181 h 1629846"/>
                <a:gd name="T18" fmla="*/ 112826 w 1629846"/>
                <a:gd name="T19" fmla="*/ 401212 h 1629846"/>
                <a:gd name="T20" fmla="*/ 112824 w 1629846"/>
                <a:gd name="T21" fmla="*/ 401212 h 1629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29846" h="1629846">
                  <a:moveTo>
                    <a:pt x="112824" y="401212"/>
                  </a:moveTo>
                  <a:cubicBezTo>
                    <a:pt x="280461" y="116719"/>
                    <a:pt x="603209" y="-38491"/>
                    <a:pt x="930104" y="8181"/>
                  </a:cubicBezTo>
                  <a:cubicBezTo>
                    <a:pt x="1256999" y="54853"/>
                    <a:pt x="1523417" y="294180"/>
                    <a:pt x="1604743" y="614219"/>
                  </a:cubicBezTo>
                  <a:cubicBezTo>
                    <a:pt x="1686069" y="934258"/>
                    <a:pt x="1566225" y="1271739"/>
                    <a:pt x="1301268" y="1468809"/>
                  </a:cubicBezTo>
                  <a:cubicBezTo>
                    <a:pt x="1036311" y="1665878"/>
                    <a:pt x="678620" y="1683577"/>
                    <a:pt x="395502" y="1513627"/>
                  </a:cubicBezTo>
                  <a:lnTo>
                    <a:pt x="395504" y="1513627"/>
                  </a:lnTo>
                  <a:cubicBezTo>
                    <a:pt x="678622" y="1683577"/>
                    <a:pt x="1036313" y="1665879"/>
                    <a:pt x="1301270" y="1468809"/>
                  </a:cubicBezTo>
                  <a:cubicBezTo>
                    <a:pt x="1566227" y="1271740"/>
                    <a:pt x="1686071" y="934258"/>
                    <a:pt x="1604745" y="614219"/>
                  </a:cubicBezTo>
                  <a:cubicBezTo>
                    <a:pt x="1523419" y="294180"/>
                    <a:pt x="1257001" y="54853"/>
                    <a:pt x="930106" y="8181"/>
                  </a:cubicBezTo>
                  <a:cubicBezTo>
                    <a:pt x="603211" y="-38491"/>
                    <a:pt x="280463" y="116719"/>
                    <a:pt x="112826" y="401212"/>
                  </a:cubicBezTo>
                  <a:lnTo>
                    <a:pt x="112824" y="401212"/>
                  </a:lnTo>
                  <a:close/>
                </a:path>
              </a:pathLst>
            </a:custGeom>
            <a:noFill/>
            <a:ln w="12700" cap="flat" cmpd="sng">
              <a:solidFill>
                <a:srgbClr val="13C7A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norm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84470" y="2468880"/>
            <a:ext cx="3239929" cy="770520"/>
          </a:xfrm>
        </p:spPr>
        <p:txBody>
          <a:bodyPr anchor="b">
            <a:normAutofit/>
          </a:bodyPr>
          <a:lstStyle>
            <a:lvl1pPr algn="l">
              <a:defRPr sz="2400">
                <a:latin typeface="+mj-lt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384470" y="3279599"/>
            <a:ext cx="3239929" cy="591361"/>
          </a:xfrm>
        </p:spPr>
        <p:txBody>
          <a:bodyPr lIns="90170" tIns="46990" rIns="90170" bIns="46990">
            <a:normAutofit/>
          </a:bodyPr>
          <a:lstStyle>
            <a:lvl1pPr marL="0" indent="0" algn="l">
              <a:defRPr sz="1350">
                <a:latin typeface="+mn-ea"/>
                <a:ea typeface="+mn-ea"/>
              </a:defRPr>
            </a:lvl1pPr>
          </a:lstStyle>
          <a:p>
            <a:pPr lvl="0" fontAlgn="base"/>
            <a:r>
              <a:rPr lang="zh-CN" altLang="en-US" sz="1350" strike="noStrike" noProof="0" smtClean="0">
                <a:sym typeface="Arial" panose="020B0604020202020204" pitchFamily="34" charset="0"/>
              </a:rPr>
              <a:t>单击此处编辑母版副标题样式</a:t>
            </a:r>
            <a:endParaRPr lang="zh-CN" strike="noStrike" noProof="0" dirty="0" smtClean="0">
              <a:sym typeface="Arial" panose="020B0604020202020204" pitchFamily="34" charset="0"/>
            </a:endParaRPr>
          </a:p>
        </p:txBody>
      </p:sp>
      <p:sp>
        <p:nvSpPr>
          <p:cNvPr id="13" name="日期占位符 2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DB1B6575-0B82-445A-BF02-0468EAF219AD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pPr marL="0" marR="0" indent="0" defTabSz="914400" rtl="0" fontAlgn="base" latin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defRPr/>
              </a:pPr>
              <a:t>‹#›</a:t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3B6006F5-B7DF-4A90-AF2E-0BC315F876D4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pPr marL="0" marR="0" indent="0" defTabSz="914400" rtl="0" fontAlgn="base" latin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defRPr/>
              </a:pPr>
              <a:t>‹#›</a:t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763200"/>
            <a:ext cx="7639800" cy="640800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821800" y="1583224"/>
            <a:ext cx="2503800" cy="500369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5800" y="1576800"/>
            <a:ext cx="4926330" cy="5010114"/>
          </a:xfrm>
        </p:spPr>
        <p:txBody>
          <a:bodyPr anchor="ctr"/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C8709201-4F42-478C-9369-3488F28F8A30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pPr marL="0" marR="0" indent="0" defTabSz="914400" rtl="0" fontAlgn="base" latin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defRPr/>
              </a:pPr>
              <a:t>‹#›</a:t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47857" y="1284339"/>
            <a:ext cx="1338943" cy="5002162"/>
          </a:xfrm>
        </p:spPr>
        <p:txBody>
          <a:bodyPr vert="eaVert" anchor="ctr"/>
          <a:lstStyle>
            <a:lvl1pPr algn="l"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84339"/>
            <a:ext cx="6743700" cy="500216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日期占位符 6"/>
          <p:cNvSpPr>
            <a:spLocks noGrp="1"/>
          </p:cNvSpPr>
          <p:nvPr>
            <p:ph type="dt" sz="half" idx="2"/>
          </p:nvPr>
        </p:nvSpPr>
        <p:spPr bwMode="auto">
          <a:xfrm>
            <a:off x="457200" y="6524625"/>
            <a:ext cx="21336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页脚占位符 7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524625"/>
            <a:ext cx="28956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灯片编号占位符 8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524625"/>
            <a:ext cx="21336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61668170-D284-4D56-82D9-3DA7C932CF1C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pPr marL="0" marR="0" indent="0" defTabSz="914400" rtl="0" fontAlgn="base" latin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defRPr/>
              </a:pPr>
              <a:t>‹#›</a:t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/>
          </p:cNvSpPr>
          <p:nvPr>
            <p:ph type="body"/>
          </p:nvPr>
        </p:nvSpPr>
        <p:spPr>
          <a:xfrm>
            <a:off x="457200" y="2220913"/>
            <a:ext cx="8229600" cy="387191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214630"/>
            <a:r>
              <a:rPr lang="zh-CN" altLang="en-US" dirty="0"/>
              <a:t>单击此处编辑母版文本样式</a:t>
            </a:r>
          </a:p>
          <a:p>
            <a:pPr lvl="1" indent="-214630"/>
            <a:r>
              <a:rPr lang="zh-CN" altLang="en-US" dirty="0"/>
              <a:t>第二级</a:t>
            </a:r>
          </a:p>
          <a:p>
            <a:pPr lvl="2" indent="-214630"/>
            <a:r>
              <a:rPr lang="zh-CN" altLang="en-US" dirty="0"/>
              <a:t>第三级</a:t>
            </a:r>
          </a:p>
          <a:p>
            <a:pPr lvl="3" indent="-214630"/>
            <a:r>
              <a:rPr lang="zh-CN" altLang="en-US" dirty="0"/>
              <a:t>第四级</a:t>
            </a:r>
          </a:p>
          <a:p>
            <a:pPr lvl="4" indent="-214630"/>
            <a:r>
              <a:rPr lang="zh-CN" altLang="en-US" dirty="0"/>
              <a:t>第五级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eaLnBrk="1" hangingPunct="1">
              <a:buFont typeface="Arial" panose="020B0604020202020204" pitchFamily="34" charset="0"/>
              <a:buNone/>
              <a:defRPr sz="1050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ctr" eaLnBrk="1" hangingPunct="1">
              <a:buFont typeface="Arial" panose="020B0604020202020204" pitchFamily="34" charset="0"/>
              <a:buNone/>
              <a:defRPr sz="1050" noProof="1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r" eaLnBrk="1" hangingPunct="1">
              <a:buFont typeface="Arial" panose="020B0604020202020204" pitchFamily="34" charset="0"/>
              <a:buNone/>
              <a:defRPr sz="1000" noProof="1">
                <a:ea typeface="宋体" panose="02010600030101010101" pitchFamily="2" charset="-122"/>
                <a:cs typeface="黑体" panose="02010609060101010101" pitchFamily="49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3331072-0CAA-417A-BF30-419652C5E5EE}" type="slidenum">
              <a:rPr kumimoji="0" altLang="en-US" sz="1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黑体" panose="02010609060101010101" pitchFamily="49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zh-CN" altLang="en-US" sz="1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黑体" panose="02010609060101010101" pitchFamily="49" charset="-122"/>
            </a:endParaRPr>
          </a:p>
        </p:txBody>
      </p:sp>
      <p:sp>
        <p:nvSpPr>
          <p:cNvPr id="1030" name="ksoSlideStyle" descr="#wm#_9_02_342_022" hidden="1"/>
          <p:cNvSpPr>
            <a:spLocks noChangeArrowheads="1"/>
          </p:cNvSpPr>
          <p:nvPr/>
        </p:nvSpPr>
        <p:spPr bwMode="auto">
          <a:xfrm>
            <a:off x="0" y="0"/>
            <a:ext cx="12700" cy="12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31" name="AutoShape 7"/>
          <p:cNvSpPr>
            <a:spLocks noChangeArrowheads="1"/>
          </p:cNvSpPr>
          <p:nvPr/>
        </p:nvSpPr>
        <p:spPr bwMode="auto">
          <a:xfrm flipV="1">
            <a:off x="0" y="0"/>
            <a:ext cx="9109075" cy="757238"/>
          </a:xfrm>
          <a:prstGeom prst="rtTriangle">
            <a:avLst/>
          </a:prstGeom>
          <a:solidFill>
            <a:srgbClr val="A86CBB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32" name="AutoShape 8"/>
          <p:cNvSpPr>
            <a:spLocks noChangeArrowheads="1"/>
          </p:cNvSpPr>
          <p:nvPr/>
        </p:nvSpPr>
        <p:spPr bwMode="auto">
          <a:xfrm flipH="1" flipV="1">
            <a:off x="3371850" y="4763"/>
            <a:ext cx="5773738" cy="1328738"/>
          </a:xfrm>
          <a:prstGeom prst="rtTriangle">
            <a:avLst/>
          </a:prstGeom>
          <a:solidFill>
            <a:srgbClr val="13C7AF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33" name="Rectangle 2"/>
          <p:cNvSpPr>
            <a:spLocks noGrp="1"/>
          </p:cNvSpPr>
          <p:nvPr>
            <p:ph type="title"/>
          </p:nvPr>
        </p:nvSpPr>
        <p:spPr>
          <a:xfrm>
            <a:off x="457200" y="1263650"/>
            <a:ext cx="8229600" cy="7620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 kern="1200">
          <a:solidFill>
            <a:schemeClr val="tx1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2pPr>
      <a:lvl3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3pPr>
      <a:lvl4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4pPr>
      <a:lvl5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5pPr>
      <a:lvl6pPr marL="45720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6pPr>
      <a:lvl7pPr marL="91440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7pPr>
      <a:lvl8pPr marL="137160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8pPr>
      <a:lvl9pPr marL="182880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9pPr>
    </p:titleStyle>
    <p:bodyStyle>
      <a:lvl1pPr marL="2146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5575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9004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12433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15862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18859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	</a:t>
            </a:r>
            <a:r>
              <a:rPr lang="en-US" altLang="zh-CN" sz="4400"/>
              <a:t>H5</a:t>
            </a:r>
            <a:r>
              <a:rPr lang="zh-CN" altLang="en-US" sz="4400"/>
              <a:t>移动开发</a:t>
            </a:r>
          </a:p>
        </p:txBody>
      </p:sp>
      <p:sp>
        <p:nvSpPr>
          <p:cNvPr id="3" name="副标题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/>
              <a:t>HTML5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>
            <a:spLocks noGrp="1"/>
          </p:cNvSpPr>
          <p:nvPr/>
        </p:nvSpPr>
        <p:spPr>
          <a:xfrm>
            <a:off x="546100" y="720725"/>
            <a:ext cx="8051800" cy="48761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4.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模态框的方法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）.modal(options) 把内容作为模态框激活。接受一个可选的选项对象。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2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）.modal('toggle')	手动切换模态框。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3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）.modal('show')   手动打开模态框。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4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 .modal('hide')    手动隐藏模态框。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en-US" altLang="zh-CN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71905" y="2398395"/>
            <a:ext cx="2647315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图片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5025" y="1438275"/>
            <a:ext cx="4933950" cy="398145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"/>
    </p:custData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/>
        </p:nvSpPr>
        <p:spPr>
          <a:xfrm>
            <a:off x="3413125" y="2907030"/>
            <a:ext cx="2615565" cy="835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8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Bootstrap</a:t>
            </a:r>
            <a:r>
              <a:rPr lang="zh-CN" altLang="en-US" sz="28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插件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/>
        </p:nvSpPr>
        <p:spPr>
          <a:xfrm>
            <a:off x="546100" y="564515"/>
            <a:ext cx="8179435" cy="56781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模态框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1.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定义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     模态框（Modal）是覆盖在父窗体上的子窗体。通常，目的是显示来自一个单独的源的内容，可以在不离开父窗体的情况下有一些互动。子窗体可提供信息、交互等。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2.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设置方法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）模态框设置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.modal,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一般给它赋予角色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role='dialog';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）模态框入口的设置：通过 data 属性：在控制器元素（比如按钮或者链接）上设置属性 data-toggle="modal"，同时设置 data-target="#id" 或 href="#id" 来指定要切换的特定的模态框（带有 id="id"）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/>
        </p:nvSpPr>
        <p:spPr>
          <a:xfrm>
            <a:off x="546100" y="732155"/>
            <a:ext cx="8051800" cy="5651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3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）弹出的内容设置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①盒子：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.modal-dialog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②内容：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.modal-content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③内容里面可以设置：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  头部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.modal-header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（头部的标题设置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.modal-title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  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主体部分  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.modal-body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  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底部  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.modal-footer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④关闭按钮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(X)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设置：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.close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  给需要触发关闭模态框的按钮设置</a:t>
            </a:r>
            <a:r>
              <a:rPr lang="en-US" altLang="zh-CN" sz="2200" dirty="0" smtClean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data-dismiss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='modal'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即可关闭模态框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/>
        </p:nvSpPr>
        <p:spPr>
          <a:xfrm>
            <a:off x="546100" y="694690"/>
            <a:ext cx="8051800" cy="54686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4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）给模态框设置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.fade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可以实现当模态框被切换时，它会引起内容淡入淡出。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5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）模态框大小的设置（大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/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默认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/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小）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大模态框：给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.modal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设置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bs-example-modal-lg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                    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给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.modal-dialog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设置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.modal-lg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小模态框：给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.modal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设置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bs-example-modal-sm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                     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给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.modal-dialog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设置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.modal-sm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/>
        </p:nvSpPr>
        <p:spPr>
          <a:xfrm>
            <a:off x="546100" y="512445"/>
            <a:ext cx="8051800" cy="54705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课堂练习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）完成下列布局并且完成用户信息的动态添加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en-US" altLang="zh-CN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en-US" altLang="zh-CN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en-US" altLang="zh-CN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en-US" altLang="zh-CN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en-US" altLang="zh-CN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2790" y="1622425"/>
            <a:ext cx="6915150" cy="48380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>
            <a:spLocks noGrp="1"/>
          </p:cNvSpPr>
          <p:nvPr/>
        </p:nvSpPr>
        <p:spPr>
          <a:xfrm>
            <a:off x="546100" y="512445"/>
            <a:ext cx="8051800" cy="56508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2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）点击删除按钮弹出模态框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3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）点击取消、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X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关闭按钮或者确认按钮都将隐藏模态框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4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）当点击确认时，删除当前选中那项信息</a:t>
            </a:r>
            <a:endParaRPr lang="zh-CN" altLang="en-US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en-US" altLang="zh-CN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en-US" altLang="zh-CN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en-US" altLang="zh-CN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en-US" altLang="zh-CN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2160" y="1148080"/>
            <a:ext cx="5636260" cy="39166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>
            <a:spLocks noGrp="1"/>
          </p:cNvSpPr>
          <p:nvPr/>
        </p:nvSpPr>
        <p:spPr>
          <a:xfrm>
            <a:off x="546100" y="565150"/>
            <a:ext cx="8051800" cy="59874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3.基于触发按钮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改变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模态内容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说明：弹出的模态框自动输入用户名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实现方式：通过给模态框绑定事件 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show.bs.modal 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获取到触发该模态框的元素（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event.relatedTarget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）里面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data-whatever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属性的值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赋值给对应的文本输入框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en-US" altLang="zh-CN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en-US" altLang="zh-CN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2330" y="1678940"/>
            <a:ext cx="2938145" cy="2921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>
            <a:spLocks noGrp="1"/>
          </p:cNvSpPr>
          <p:nvPr/>
        </p:nvSpPr>
        <p:spPr>
          <a:xfrm>
            <a:off x="546100" y="939800"/>
            <a:ext cx="8051800" cy="44119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4.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模态框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data-*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属性选项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）data-backdrop 设置布尔值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 指定一个静态的背景，当用户点击模态框外部时不会关闭模态框（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true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）。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2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）data-keyboard 设置布尔值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 设置为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true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时按下 escape 键时关闭模态框，设置为 false 时则按键无效。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注意：要想此属性生效必须给</a:t>
            </a:r>
            <a:r>
              <a:rPr lang="en-US" altLang="zh-CN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.</a:t>
            </a: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modal添加tabindex="-1"才能实现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en-US" altLang="zh-CN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20"/>
</p:tagLst>
</file>

<file path=ppt/theme/theme1.xml><?xml version="1.0" encoding="utf-8"?>
<a:theme xmlns:a="http://schemas.openxmlformats.org/drawingml/2006/main" name="默认设计模板_2">
  <a:themeElements>
    <a:clrScheme name="PPT9">
      <a:dk1>
        <a:srgbClr val="000000"/>
      </a:dk1>
      <a:lt1>
        <a:srgbClr val="FFFFFF"/>
      </a:lt1>
      <a:dk2>
        <a:srgbClr val="808080"/>
      </a:dk2>
      <a:lt2>
        <a:srgbClr val="808080"/>
      </a:lt2>
      <a:accent1>
        <a:srgbClr val="13C7AF"/>
      </a:accent1>
      <a:accent2>
        <a:srgbClr val="F56262"/>
      </a:accent2>
      <a:accent3>
        <a:srgbClr val="A86CBB"/>
      </a:accent3>
      <a:accent4>
        <a:srgbClr val="3B9AC6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_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默认设计模板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701</Words>
  <Application>Microsoft Office PowerPoint</Application>
  <PresentationFormat>全屏显示(4:3)</PresentationFormat>
  <Paragraphs>71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默认设计模板_2</vt:lpstr>
      <vt:lpstr> H5移动开发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H5移动开发</dc:title>
  <dc:creator>yzd</dc:creator>
  <cp:lastModifiedBy>Administrator</cp:lastModifiedBy>
  <cp:revision>4617</cp:revision>
  <dcterms:created xsi:type="dcterms:W3CDTF">2016-03-21T02:19:00Z</dcterms:created>
  <dcterms:modified xsi:type="dcterms:W3CDTF">2018-03-14T01:15:07Z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