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519" r:id="rId3"/>
    <p:sldId id="509" r:id="rId5"/>
    <p:sldId id="510" r:id="rId6"/>
    <p:sldId id="436" r:id="rId7"/>
    <p:sldId id="564" r:id="rId8"/>
    <p:sldId id="434" r:id="rId9"/>
    <p:sldId id="484" r:id="rId10"/>
    <p:sldId id="500" r:id="rId11"/>
    <p:sldId id="511" r:id="rId12"/>
    <p:sldId id="477" r:id="rId13"/>
    <p:sldId id="512" r:id="rId14"/>
    <p:sldId id="293" r:id="rId15"/>
    <p:sldId id="517" r:id="rId16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649"/>
    <a:srgbClr val="4F6383"/>
    <a:srgbClr val="3B4A62"/>
    <a:srgbClr val="313D53"/>
    <a:srgbClr val="223762"/>
    <a:srgbClr val="FEFEFE"/>
    <a:srgbClr val="063D54"/>
    <a:srgbClr val="2E4864"/>
    <a:srgbClr val="10327B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6318" autoAdjust="0"/>
  </p:normalViewPr>
  <p:slideViewPr>
    <p:cSldViewPr snapToGrid="0" showGuides="1">
      <p:cViewPr varScale="1">
        <p:scale>
          <a:sx n="143" d="100"/>
          <a:sy n="143" d="100"/>
        </p:scale>
        <p:origin x="996" y="102"/>
      </p:cViewPr>
      <p:guideLst>
        <p:guide orient="horz" pos="3097"/>
        <p:guide pos="295"/>
        <p:guide orient="horz" pos="254"/>
        <p:guide pos="2917"/>
        <p:guide orient="horz" pos="1649"/>
        <p:guide pos="54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5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94035" y="204620"/>
            <a:ext cx="711088" cy="307777"/>
            <a:chOff x="258713" y="272826"/>
            <a:chExt cx="948117" cy="410369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72826"/>
              <a:ext cx="948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  <a:endPara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 userDrawn="1"/>
        </p:nvSpPr>
        <p:spPr>
          <a:xfrm>
            <a:off x="8905790" y="5999798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400" b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" name="文本框 3"/>
          <p:cNvSpPr txBox="1"/>
          <p:nvPr/>
        </p:nvSpPr>
        <p:spPr>
          <a:xfrm>
            <a:off x="2239372" y="2223209"/>
            <a:ext cx="4852429" cy="6915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39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创业计划书</a:t>
            </a:r>
            <a:endParaRPr lang="zh-CN" altLang="en-US" sz="3900" b="1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9373" y="2823347"/>
            <a:ext cx="4162362" cy="2571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Find you, find yourself, find your answers, find your future.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39373" y="1369031"/>
            <a:ext cx="185432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2020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7" name="PA_圆角矩形 31"/>
          <p:cNvSpPr/>
          <p:nvPr>
            <p:custDataLst>
              <p:tags r:id="rId2"/>
            </p:custDataLst>
          </p:nvPr>
        </p:nvSpPr>
        <p:spPr>
          <a:xfrm>
            <a:off x="2339340" y="3463290"/>
            <a:ext cx="1365885" cy="1746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8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北京工商管理专修学院</a:t>
            </a:r>
            <a:endParaRPr lang="zh-CN" sz="800" dirty="0">
              <a:solidFill>
                <a:srgbClr val="223762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3782774" y="1868805"/>
            <a:ext cx="302598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BUSINESS PLAN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 bldLvl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28849" y="1912733"/>
            <a:ext cx="1429370" cy="2563044"/>
            <a:chOff x="5003720" y="1935625"/>
            <a:chExt cx="2375315" cy="4259247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10" name="泪滴形 9"/>
            <p:cNvSpPr/>
            <p:nvPr/>
          </p:nvSpPr>
          <p:spPr>
            <a:xfrm rot="8100000">
              <a:off x="5811084" y="5421789"/>
              <a:ext cx="768608" cy="773083"/>
            </a:xfrm>
            <a:prstGeom prst="teardrop">
              <a:avLst>
                <a:gd name="adj" fmla="val 154863"/>
              </a:avLst>
            </a:pr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03720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-1" fmla="*/ 269119 w 448024"/>
                <a:gd name="connsiteY0-2" fmla="*/ 0 h 1371600"/>
                <a:gd name="connsiteX1-3" fmla="*/ 90215 w 448024"/>
                <a:gd name="connsiteY1-4" fmla="*/ 1371600 h 1371600"/>
                <a:gd name="connsiteX2-5" fmla="*/ 448024 w 448024"/>
                <a:gd name="connsiteY2-6" fmla="*/ 506896 h 1371600"/>
                <a:gd name="connsiteX3-7" fmla="*/ 269119 w 448024"/>
                <a:gd name="connsiteY3-8" fmla="*/ 0 h 1371600"/>
                <a:gd name="connsiteX0-9" fmla="*/ 303774 w 482679"/>
                <a:gd name="connsiteY0-10" fmla="*/ 0 h 1371600"/>
                <a:gd name="connsiteX1-11" fmla="*/ 124870 w 482679"/>
                <a:gd name="connsiteY1-12" fmla="*/ 1371600 h 1371600"/>
                <a:gd name="connsiteX2-13" fmla="*/ 482679 w 482679"/>
                <a:gd name="connsiteY2-14" fmla="*/ 506896 h 1371600"/>
                <a:gd name="connsiteX3-15" fmla="*/ 303774 w 482679"/>
                <a:gd name="connsiteY3-16" fmla="*/ 0 h 1371600"/>
                <a:gd name="connsiteX0-17" fmla="*/ 303774 w 482679"/>
                <a:gd name="connsiteY0-18" fmla="*/ 0 h 1371600"/>
                <a:gd name="connsiteX1-19" fmla="*/ 124870 w 482679"/>
                <a:gd name="connsiteY1-20" fmla="*/ 1371600 h 1371600"/>
                <a:gd name="connsiteX2-21" fmla="*/ 482679 w 482679"/>
                <a:gd name="connsiteY2-22" fmla="*/ 506896 h 1371600"/>
                <a:gd name="connsiteX3-23" fmla="*/ 303774 w 482679"/>
                <a:gd name="connsiteY3-24" fmla="*/ 0 h 1371600"/>
                <a:gd name="connsiteX0-25" fmla="*/ 303774 w 482679"/>
                <a:gd name="connsiteY0-26" fmla="*/ 0 h 1371600"/>
                <a:gd name="connsiteX1-27" fmla="*/ 124870 w 482679"/>
                <a:gd name="connsiteY1-28" fmla="*/ 1371600 h 1371600"/>
                <a:gd name="connsiteX2-29" fmla="*/ 482679 w 482679"/>
                <a:gd name="connsiteY2-30" fmla="*/ 506896 h 1371600"/>
                <a:gd name="connsiteX3-31" fmla="*/ 303774 w 482679"/>
                <a:gd name="connsiteY3-32" fmla="*/ 0 h 1371600"/>
                <a:gd name="connsiteX0-33" fmla="*/ 303774 w 482679"/>
                <a:gd name="connsiteY0-34" fmla="*/ 0 h 1371600"/>
                <a:gd name="connsiteX1-35" fmla="*/ 124870 w 482679"/>
                <a:gd name="connsiteY1-36" fmla="*/ 1371600 h 1371600"/>
                <a:gd name="connsiteX2-37" fmla="*/ 482679 w 482679"/>
                <a:gd name="connsiteY2-38" fmla="*/ 506896 h 1371600"/>
                <a:gd name="connsiteX3-39" fmla="*/ 303774 w 482679"/>
                <a:gd name="connsiteY3-40" fmla="*/ 0 h 1371600"/>
                <a:gd name="connsiteX0-41" fmla="*/ 303774 w 482679"/>
                <a:gd name="connsiteY0-42" fmla="*/ 0 h 1371600"/>
                <a:gd name="connsiteX1-43" fmla="*/ 124870 w 482679"/>
                <a:gd name="connsiteY1-44" fmla="*/ 1371600 h 1371600"/>
                <a:gd name="connsiteX2-45" fmla="*/ 482679 w 482679"/>
                <a:gd name="connsiteY2-46" fmla="*/ 506896 h 1371600"/>
                <a:gd name="connsiteX3-47" fmla="*/ 303774 w 482679"/>
                <a:gd name="connsiteY3-48" fmla="*/ 0 h 1371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6896356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-1" fmla="*/ 269119 w 448024"/>
                <a:gd name="connsiteY0-2" fmla="*/ 0 h 1371600"/>
                <a:gd name="connsiteX1-3" fmla="*/ 90215 w 448024"/>
                <a:gd name="connsiteY1-4" fmla="*/ 1371600 h 1371600"/>
                <a:gd name="connsiteX2-5" fmla="*/ 448024 w 448024"/>
                <a:gd name="connsiteY2-6" fmla="*/ 506896 h 1371600"/>
                <a:gd name="connsiteX3-7" fmla="*/ 269119 w 448024"/>
                <a:gd name="connsiteY3-8" fmla="*/ 0 h 1371600"/>
                <a:gd name="connsiteX0-9" fmla="*/ 303774 w 482679"/>
                <a:gd name="connsiteY0-10" fmla="*/ 0 h 1371600"/>
                <a:gd name="connsiteX1-11" fmla="*/ 124870 w 482679"/>
                <a:gd name="connsiteY1-12" fmla="*/ 1371600 h 1371600"/>
                <a:gd name="connsiteX2-13" fmla="*/ 482679 w 482679"/>
                <a:gd name="connsiteY2-14" fmla="*/ 506896 h 1371600"/>
                <a:gd name="connsiteX3-15" fmla="*/ 303774 w 482679"/>
                <a:gd name="connsiteY3-16" fmla="*/ 0 h 1371600"/>
                <a:gd name="connsiteX0-17" fmla="*/ 303774 w 482679"/>
                <a:gd name="connsiteY0-18" fmla="*/ 0 h 1371600"/>
                <a:gd name="connsiteX1-19" fmla="*/ 124870 w 482679"/>
                <a:gd name="connsiteY1-20" fmla="*/ 1371600 h 1371600"/>
                <a:gd name="connsiteX2-21" fmla="*/ 482679 w 482679"/>
                <a:gd name="connsiteY2-22" fmla="*/ 506896 h 1371600"/>
                <a:gd name="connsiteX3-23" fmla="*/ 303774 w 482679"/>
                <a:gd name="connsiteY3-24" fmla="*/ 0 h 1371600"/>
                <a:gd name="connsiteX0-25" fmla="*/ 303774 w 482679"/>
                <a:gd name="connsiteY0-26" fmla="*/ 0 h 1371600"/>
                <a:gd name="connsiteX1-27" fmla="*/ 124870 w 482679"/>
                <a:gd name="connsiteY1-28" fmla="*/ 1371600 h 1371600"/>
                <a:gd name="connsiteX2-29" fmla="*/ 482679 w 482679"/>
                <a:gd name="connsiteY2-30" fmla="*/ 506896 h 1371600"/>
                <a:gd name="connsiteX3-31" fmla="*/ 303774 w 482679"/>
                <a:gd name="connsiteY3-32" fmla="*/ 0 h 1371600"/>
                <a:gd name="connsiteX0-33" fmla="*/ 303774 w 482679"/>
                <a:gd name="connsiteY0-34" fmla="*/ 0 h 1371600"/>
                <a:gd name="connsiteX1-35" fmla="*/ 124870 w 482679"/>
                <a:gd name="connsiteY1-36" fmla="*/ 1371600 h 1371600"/>
                <a:gd name="connsiteX2-37" fmla="*/ 482679 w 482679"/>
                <a:gd name="connsiteY2-38" fmla="*/ 506896 h 1371600"/>
                <a:gd name="connsiteX3-39" fmla="*/ 303774 w 482679"/>
                <a:gd name="connsiteY3-40" fmla="*/ 0 h 1371600"/>
                <a:gd name="connsiteX0-41" fmla="*/ 303774 w 482679"/>
                <a:gd name="connsiteY0-42" fmla="*/ 0 h 1371600"/>
                <a:gd name="connsiteX1-43" fmla="*/ 124870 w 482679"/>
                <a:gd name="connsiteY1-44" fmla="*/ 1371600 h 1371600"/>
                <a:gd name="connsiteX2-45" fmla="*/ 482679 w 482679"/>
                <a:gd name="connsiteY2-46" fmla="*/ 506896 h 1371600"/>
                <a:gd name="connsiteX3-47" fmla="*/ 303774 w 482679"/>
                <a:gd name="connsiteY3-48" fmla="*/ 0 h 1371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559536" y="1935625"/>
              <a:ext cx="1250184" cy="838966"/>
            </a:xfrm>
            <a:custGeom>
              <a:avLst/>
              <a:gdLst>
                <a:gd name="connsiteX0" fmla="*/ 642481 w 1250184"/>
                <a:gd name="connsiteY0" fmla="*/ 0 h 838966"/>
                <a:gd name="connsiteX1" fmla="*/ 1248768 w 1250184"/>
                <a:gd name="connsiteY1" fmla="*/ 835974 h 838966"/>
                <a:gd name="connsiteX2" fmla="*/ 1250184 w 1250184"/>
                <a:gd name="connsiteY2" fmla="*/ 838966 h 838966"/>
                <a:gd name="connsiteX3" fmla="*/ 0 w 1250184"/>
                <a:gd name="connsiteY3" fmla="*/ 838966 h 838966"/>
                <a:gd name="connsiteX4" fmla="*/ 25634 w 1250184"/>
                <a:gd name="connsiteY4" fmla="*/ 785657 h 838966"/>
                <a:gd name="connsiteX5" fmla="*/ 642481 w 1250184"/>
                <a:gd name="connsiteY5" fmla="*/ 0 h 83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184" h="838966">
                  <a:moveTo>
                    <a:pt x="642481" y="0"/>
                  </a:moveTo>
                  <a:cubicBezTo>
                    <a:pt x="899242" y="269185"/>
                    <a:pt x="1100095" y="550173"/>
                    <a:pt x="1248768" y="835974"/>
                  </a:cubicBezTo>
                  <a:lnTo>
                    <a:pt x="1250184" y="838966"/>
                  </a:lnTo>
                  <a:lnTo>
                    <a:pt x="0" y="838966"/>
                  </a:lnTo>
                  <a:lnTo>
                    <a:pt x="25634" y="785657"/>
                  </a:lnTo>
                  <a:cubicBezTo>
                    <a:pt x="175342" y="505447"/>
                    <a:pt x="379094" y="239368"/>
                    <a:pt x="642481" y="0"/>
                  </a:cubicBez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291001" y="2774591"/>
              <a:ext cx="1805119" cy="834137"/>
            </a:xfrm>
            <a:custGeom>
              <a:avLst/>
              <a:gdLst>
                <a:gd name="connsiteX0" fmla="*/ 268535 w 1805119"/>
                <a:gd name="connsiteY0" fmla="*/ 0 h 834137"/>
                <a:gd name="connsiteX1" fmla="*/ 1518719 w 1805119"/>
                <a:gd name="connsiteY1" fmla="*/ 0 h 834137"/>
                <a:gd name="connsiteX2" fmla="*/ 1619082 w 1805119"/>
                <a:gd name="connsiteY2" fmla="*/ 212153 h 834137"/>
                <a:gd name="connsiteX3" fmla="*/ 1800931 w 1805119"/>
                <a:gd name="connsiteY3" fmla="*/ 807761 h 834137"/>
                <a:gd name="connsiteX4" fmla="*/ 1805119 w 1805119"/>
                <a:gd name="connsiteY4" fmla="*/ 834137 h 834137"/>
                <a:gd name="connsiteX5" fmla="*/ 0 w 1805119"/>
                <a:gd name="connsiteY5" fmla="*/ 834137 h 834137"/>
                <a:gd name="connsiteX6" fmla="*/ 11006 w 1805119"/>
                <a:gd name="connsiteY6" fmla="*/ 761683 h 834137"/>
                <a:gd name="connsiteX7" fmla="*/ 191933 w 1805119"/>
                <a:gd name="connsiteY7" fmla="*/ 159303 h 834137"/>
                <a:gd name="connsiteX8" fmla="*/ 268535 w 1805119"/>
                <a:gd name="connsiteY8" fmla="*/ 0 h 83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5119" h="834137">
                  <a:moveTo>
                    <a:pt x="268535" y="0"/>
                  </a:moveTo>
                  <a:lnTo>
                    <a:pt x="1518719" y="0"/>
                  </a:lnTo>
                  <a:lnTo>
                    <a:pt x="1619082" y="212153"/>
                  </a:lnTo>
                  <a:cubicBezTo>
                    <a:pt x="1703518" y="409996"/>
                    <a:pt x="1763731" y="609289"/>
                    <a:pt x="1800931" y="807761"/>
                  </a:cubicBezTo>
                  <a:lnTo>
                    <a:pt x="1805119" y="834137"/>
                  </a:lnTo>
                  <a:lnTo>
                    <a:pt x="0" y="834137"/>
                  </a:lnTo>
                  <a:lnTo>
                    <a:pt x="11006" y="761683"/>
                  </a:lnTo>
                  <a:cubicBezTo>
                    <a:pt x="47643" y="558421"/>
                    <a:pt x="107346" y="356266"/>
                    <a:pt x="191933" y="159303"/>
                  </a:cubicBezTo>
                  <a:lnTo>
                    <a:pt x="268535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prstClr val="white"/>
                  </a:solidFill>
                </a:rPr>
                <a:t>0</a:t>
              </a:r>
              <a:endParaRPr lang="en-US" altLang="zh-CN" b="1">
                <a:solidFill>
                  <a:prstClr val="white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269019" y="3608729"/>
              <a:ext cx="1880285" cy="855703"/>
            </a:xfrm>
            <a:custGeom>
              <a:avLst/>
              <a:gdLst>
                <a:gd name="connsiteX0" fmla="*/ 33590 w 1880285"/>
                <a:gd name="connsiteY0" fmla="*/ 0 h 855703"/>
                <a:gd name="connsiteX1" fmla="*/ 1838709 w 1880285"/>
                <a:gd name="connsiteY1" fmla="*/ 0 h 855703"/>
                <a:gd name="connsiteX2" fmla="*/ 1858126 w 1880285"/>
                <a:gd name="connsiteY2" fmla="*/ 122288 h 855703"/>
                <a:gd name="connsiteX3" fmla="*/ 1866730 w 1880285"/>
                <a:gd name="connsiteY3" fmla="*/ 727680 h 855703"/>
                <a:gd name="connsiteX4" fmla="*/ 1848586 w 1880285"/>
                <a:gd name="connsiteY4" fmla="*/ 855703 h 855703"/>
                <a:gd name="connsiteX5" fmla="*/ 33689 w 1880285"/>
                <a:gd name="connsiteY5" fmla="*/ 855703 h 855703"/>
                <a:gd name="connsiteX6" fmla="*/ 13554 w 1880285"/>
                <a:gd name="connsiteY6" fmla="*/ 705679 h 855703"/>
                <a:gd name="connsiteX7" fmla="*/ 21416 w 1880285"/>
                <a:gd name="connsiteY7" fmla="*/ 80135 h 855703"/>
                <a:gd name="connsiteX8" fmla="*/ 33590 w 1880285"/>
                <a:gd name="connsiteY8" fmla="*/ 0 h 8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285" h="855703">
                  <a:moveTo>
                    <a:pt x="33590" y="0"/>
                  </a:moveTo>
                  <a:lnTo>
                    <a:pt x="1838709" y="0"/>
                  </a:lnTo>
                  <a:lnTo>
                    <a:pt x="1858126" y="122288"/>
                  </a:lnTo>
                  <a:cubicBezTo>
                    <a:pt x="1884702" y="326393"/>
                    <a:pt x="1887127" y="529020"/>
                    <a:pt x="1866730" y="727680"/>
                  </a:cubicBezTo>
                  <a:lnTo>
                    <a:pt x="1848586" y="855703"/>
                  </a:lnTo>
                  <a:lnTo>
                    <a:pt x="33689" y="855703"/>
                  </a:lnTo>
                  <a:lnTo>
                    <a:pt x="13554" y="705679"/>
                  </a:lnTo>
                  <a:cubicBezTo>
                    <a:pt x="-6545" y="500064"/>
                    <a:pt x="-4589" y="290055"/>
                    <a:pt x="21416" y="80135"/>
                  </a:cubicBezTo>
                  <a:lnTo>
                    <a:pt x="33590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2</a:t>
              </a:r>
              <a:endParaRPr lang="en-US" altLang="zh-CN">
                <a:solidFill>
                  <a:prstClr val="white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291100" y="4464432"/>
              <a:ext cx="1814897" cy="820681"/>
            </a:xfrm>
            <a:custGeom>
              <a:avLst/>
              <a:gdLst>
                <a:gd name="connsiteX0" fmla="*/ 0 w 1814897"/>
                <a:gd name="connsiteY0" fmla="*/ 0 h 820681"/>
                <a:gd name="connsiteX1" fmla="*/ 1814897 w 1814897"/>
                <a:gd name="connsiteY1" fmla="*/ 0 h 820681"/>
                <a:gd name="connsiteX2" fmla="*/ 1805086 w 1814897"/>
                <a:gd name="connsiteY2" fmla="*/ 69221 h 820681"/>
                <a:gd name="connsiteX3" fmla="*/ 1547021 w 1814897"/>
                <a:gd name="connsiteY3" fmla="*/ 820681 h 820681"/>
                <a:gd name="connsiteX4" fmla="*/ 254934 w 1814897"/>
                <a:gd name="connsiteY4" fmla="*/ 820681 h 820681"/>
                <a:gd name="connsiteX5" fmla="*/ 7242 w 1814897"/>
                <a:gd name="connsiteY5" fmla="*/ 53961 h 820681"/>
                <a:gd name="connsiteX6" fmla="*/ 0 w 1814897"/>
                <a:gd name="connsiteY6" fmla="*/ 0 h 8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897" h="820681">
                  <a:moveTo>
                    <a:pt x="0" y="0"/>
                  </a:moveTo>
                  <a:lnTo>
                    <a:pt x="1814897" y="0"/>
                  </a:lnTo>
                  <a:lnTo>
                    <a:pt x="1805086" y="69221"/>
                  </a:lnTo>
                  <a:cubicBezTo>
                    <a:pt x="1757801" y="330205"/>
                    <a:pt x="1670730" y="582660"/>
                    <a:pt x="1547021" y="820681"/>
                  </a:cubicBezTo>
                  <a:lnTo>
                    <a:pt x="254934" y="820681"/>
                  </a:lnTo>
                  <a:cubicBezTo>
                    <a:pt x="137490" y="582660"/>
                    <a:pt x="53351" y="323544"/>
                    <a:pt x="7242" y="5396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prstClr val="white"/>
                  </a:solidFill>
                </a:rPr>
                <a:t>0</a:t>
              </a:r>
              <a:endParaRPr lang="en-US" altLang="zh-CN" b="1">
                <a:solidFill>
                  <a:prstClr val="white"/>
                </a:solidFill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2743200" y="1051484"/>
            <a:ext cx="1535988" cy="855062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891879" y="2776235"/>
            <a:ext cx="1207094" cy="671972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5220571" y="3140440"/>
            <a:ext cx="1109892" cy="617860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5113649" y="1590990"/>
            <a:ext cx="1189964" cy="662434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01916" y="1982934"/>
            <a:ext cx="44243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2</a:t>
            </a:r>
            <a:endParaRPr lang="en-US" altLang="zh-CN" sz="18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57618" y="3351948"/>
            <a:ext cx="495086" cy="376168"/>
            <a:chOff x="4268086" y="4221191"/>
            <a:chExt cx="509646" cy="387231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35439" y="1841652"/>
            <a:ext cx="321670" cy="318354"/>
            <a:chOff x="6967126" y="4092464"/>
            <a:chExt cx="453105" cy="448433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37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98215" y="1422519"/>
            <a:ext cx="331226" cy="316778"/>
            <a:chOff x="1004888" y="993775"/>
            <a:chExt cx="2438400" cy="2332038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40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87114" y="2967846"/>
            <a:ext cx="287610" cy="367820"/>
            <a:chOff x="1605187" y="572440"/>
            <a:chExt cx="563561" cy="720725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43" name="Freeform 32"/>
            <p:cNvSpPr/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3"/>
            <p:cNvSpPr/>
            <p:nvPr/>
          </p:nvSpPr>
          <p:spPr bwMode="auto">
            <a:xfrm>
              <a:off x="1605187" y="1012177"/>
              <a:ext cx="141289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7169" y="1342705"/>
            <a:ext cx="1998025" cy="71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推广计划</a:t>
            </a:r>
            <a:endParaRPr lang="en-US" altLang="zh-CN" sz="1400" dirty="0">
              <a:solidFill>
                <a:srgbClr val="2B3649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+mn-ea"/>
              </a:rPr>
              <a:t>视频广告推广，线下地铁广告推广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+mn-ea"/>
              </a:rPr>
              <a:t>...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3232" y="1339830"/>
            <a:ext cx="2063297" cy="71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渠道铺设</a:t>
            </a:r>
            <a:endParaRPr lang="en-US" altLang="zh-CN" sz="1400" dirty="0">
              <a:solidFill>
                <a:srgbClr val="2B3649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在各大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App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商店上架，官网首页，小程序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3232" y="2827556"/>
            <a:ext cx="2063297" cy="71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盈利模式</a:t>
            </a:r>
            <a:endParaRPr lang="en-US" altLang="zh-CN" sz="1400" dirty="0">
              <a:solidFill>
                <a:srgbClr val="2B3649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vip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收入、广告收入、打赏抽成、私人订制、人才推广抽成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...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87679" y="556007"/>
            <a:ext cx="1486542" cy="543213"/>
            <a:chOff x="349800" y="270568"/>
            <a:chExt cx="1486542" cy="543213"/>
          </a:xfrm>
        </p:grpSpPr>
        <p:sp>
          <p:nvSpPr>
            <p:cNvPr id="51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914400" cy="39179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  <a:cs typeface="+mn-ea"/>
                  <a:sym typeface="+mn-lt"/>
                </a:rPr>
                <a:t>产品运营</a:t>
              </a:r>
              <a:endParaRPr lang="zh-CN" altLang="en-US" sz="1800" b="1" dirty="0">
                <a:solidFill>
                  <a:srgbClr val="2B364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5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67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2B3649"/>
                  </a:solidFill>
                  <a:cs typeface="+mn-ea"/>
                  <a:sym typeface="+mn-lt"/>
                </a:rPr>
                <a:t>Product operation</a:t>
              </a:r>
              <a:endParaRPr lang="en-US" altLang="zh-CN" sz="1050" dirty="0">
                <a:solidFill>
                  <a:srgbClr val="2B3649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8403 4.32099E-6 L 2.22222E-6 4.32099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8403 1.7284E-6 L -1.66667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0642 3.20988E-6 L 4.44444E-6 3.2098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10642 -3.7037E-7 L 2.77778E-6 -3.7037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32" grpId="0"/>
      <p:bldP spid="46" grpId="0"/>
      <p:bldP spid="47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文本框 12"/>
          <p:cNvSpPr txBox="1"/>
          <p:nvPr/>
        </p:nvSpPr>
        <p:spPr>
          <a:xfrm>
            <a:off x="2242880" y="1956707"/>
            <a:ext cx="1132041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83613" y="2132431"/>
            <a:ext cx="3001458" cy="598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300" b="1" dirty="0">
                <a:solidFill>
                  <a:schemeClr val="bg1"/>
                </a:solidFill>
                <a:latin typeface="+mj-ea"/>
                <a:ea typeface="+mj-ea"/>
              </a:rPr>
              <a:t>风险管理</a:t>
            </a:r>
            <a:endParaRPr lang="zh-CN" altLang="en-US" sz="3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3612" y="2686359"/>
            <a:ext cx="3178731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j-ea"/>
                <a:ea typeface="+mj-ea"/>
              </a:rPr>
              <a:t>risk management</a:t>
            </a:r>
            <a:endParaRPr lang="en-US" altLang="zh-CN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981526" y="1505378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8"/>
          <p:cNvSpPr/>
          <p:nvPr/>
        </p:nvSpPr>
        <p:spPr bwMode="auto">
          <a:xfrm>
            <a:off x="775462" y="1383809"/>
            <a:ext cx="617536" cy="709241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1263393" y="1808973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7727628" y="2473075"/>
            <a:ext cx="617536" cy="709241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2829082" y="1502017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3134038" y="1808973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4631874" y="1502017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4936828" y="1808973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Freeform 19"/>
          <p:cNvSpPr>
            <a:spLocks noEditPoints="1"/>
          </p:cNvSpPr>
          <p:nvPr/>
        </p:nvSpPr>
        <p:spPr bwMode="auto">
          <a:xfrm>
            <a:off x="6458108" y="1502017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6763066" y="1808973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AutoShape 59"/>
          <p:cNvSpPr/>
          <p:nvPr/>
        </p:nvSpPr>
        <p:spPr bwMode="auto">
          <a:xfrm>
            <a:off x="1511533" y="2088576"/>
            <a:ext cx="372839" cy="37119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408121" y="2088576"/>
            <a:ext cx="352935" cy="354497"/>
            <a:chOff x="5394325" y="3578225"/>
            <a:chExt cx="358775" cy="360363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7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192169" y="2088576"/>
            <a:ext cx="408991" cy="408991"/>
            <a:chOff x="3191434" y="2145028"/>
            <a:chExt cx="359165" cy="359165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83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030180" y="2105077"/>
            <a:ext cx="392489" cy="392489"/>
            <a:chOff x="1200150" y="3768725"/>
            <a:chExt cx="446088" cy="446088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87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0351" y="3355466"/>
            <a:ext cx="1437970" cy="1032822"/>
            <a:chOff x="571766" y="3339058"/>
            <a:chExt cx="1437970" cy="1032822"/>
          </a:xfrm>
        </p:grpSpPr>
        <p:sp>
          <p:nvSpPr>
            <p:cNvPr id="91" name="矩形 9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571766" y="3726720"/>
              <a:ext cx="1429349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初期用户量较少，需要大量推广与优惠措施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94593" y="3339058"/>
              <a:ext cx="14151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2B3649"/>
                  </a:solidFill>
                  <a:latin typeface="+mj-lt"/>
                  <a:ea typeface="微软雅黑" panose="020B0503020204020204" charset="-122"/>
                </a:rPr>
                <a:t>预测</a:t>
              </a:r>
              <a:endParaRPr lang="zh-CN" altLang="en-US" sz="1200" dirty="0">
                <a:solidFill>
                  <a:srgbClr val="2B3649"/>
                </a:solidFill>
                <a:latin typeface="+mj-lt"/>
                <a:ea typeface="微软雅黑" panose="020B0503020204020204" charset="-122"/>
              </a:endParaRPr>
            </a:p>
          </p:txBody>
        </p:sp>
        <p:cxnSp>
          <p:nvCxnSpPr>
            <p:cNvPr id="93" name="直接连接符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130101" y="3644659"/>
              <a:ext cx="344129" cy="0"/>
            </a:xfrm>
            <a:prstGeom prst="line">
              <a:avLst/>
            </a:prstGeom>
            <a:ln w="1905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896088" y="3376230"/>
            <a:ext cx="1429349" cy="1032822"/>
            <a:chOff x="3786967" y="3359822"/>
            <a:chExt cx="1429349" cy="1032822"/>
          </a:xfrm>
        </p:grpSpPr>
        <p:sp>
          <p:nvSpPr>
            <p:cNvPr id="97" name="矩形 9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3786967" y="3747484"/>
              <a:ext cx="1429349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优先开发项目的主要功能，快速上线，更快的让项目运作起来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98" name="矩形 9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3794070" y="3359822"/>
              <a:ext cx="14151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2B3649"/>
                  </a:solidFill>
                  <a:latin typeface="+mj-lt"/>
                  <a:ea typeface="微软雅黑" panose="020B0503020204020204" charset="-122"/>
                </a:rPr>
                <a:t>方案</a:t>
              </a:r>
              <a:endParaRPr lang="zh-CN" altLang="en-US" sz="1200" dirty="0">
                <a:solidFill>
                  <a:srgbClr val="2B3649"/>
                </a:solidFill>
                <a:latin typeface="+mj-lt"/>
                <a:ea typeface="微软雅黑" panose="020B0503020204020204" charset="-122"/>
              </a:endParaRPr>
            </a:p>
          </p:txBody>
        </p:sp>
        <p:cxnSp>
          <p:nvCxnSpPr>
            <p:cNvPr id="99" name="直接连接符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4329577" y="3665423"/>
              <a:ext cx="344129" cy="0"/>
            </a:xfrm>
            <a:prstGeom prst="line">
              <a:avLst/>
            </a:prstGeom>
            <a:ln w="1905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4766678" y="3376230"/>
            <a:ext cx="1429349" cy="848037"/>
            <a:chOff x="5434820" y="3359822"/>
            <a:chExt cx="1429349" cy="848037"/>
          </a:xfrm>
        </p:grpSpPr>
        <p:sp>
          <p:nvSpPr>
            <p:cNvPr id="100" name="矩形 9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5434820" y="3747484"/>
              <a:ext cx="1429349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初期主要用作于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App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开发与项目的推广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101" name="矩形 10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441923" y="3359822"/>
              <a:ext cx="14151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2B3649"/>
                  </a:solidFill>
                  <a:latin typeface="+mj-lt"/>
                  <a:ea typeface="微软雅黑" panose="020B0503020204020204" charset="-122"/>
                </a:rPr>
                <a:t>财务计划</a:t>
              </a:r>
              <a:endParaRPr lang="zh-CN" altLang="en-US" sz="1200" dirty="0">
                <a:solidFill>
                  <a:srgbClr val="2B3649"/>
                </a:solidFill>
                <a:latin typeface="+mj-lt"/>
                <a:ea typeface="微软雅黑" panose="020B0503020204020204" charset="-122"/>
              </a:endParaRPr>
            </a:p>
          </p:txBody>
        </p:sp>
        <p:cxnSp>
          <p:nvCxnSpPr>
            <p:cNvPr id="102" name="直接连接符 10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5977430" y="3665423"/>
              <a:ext cx="344129" cy="0"/>
            </a:xfrm>
            <a:prstGeom prst="line">
              <a:avLst/>
            </a:prstGeom>
            <a:ln w="1905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6558760" y="3355466"/>
            <a:ext cx="1429349" cy="1032822"/>
            <a:chOff x="6980719" y="3339058"/>
            <a:chExt cx="1429349" cy="1032822"/>
          </a:xfrm>
        </p:grpSpPr>
        <p:sp>
          <p:nvSpPr>
            <p:cNvPr id="103" name="矩形 10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6980719" y="3726720"/>
              <a:ext cx="1429349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首先制作项目，留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40%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备用资金，其余全部用于推广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104" name="矩形 10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6987822" y="3339058"/>
              <a:ext cx="14151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2B3649"/>
                  </a:solidFill>
                  <a:latin typeface="+mj-lt"/>
                  <a:ea typeface="微软雅黑" panose="020B0503020204020204" charset="-122"/>
                </a:rPr>
                <a:t>资金使用</a:t>
              </a:r>
              <a:endParaRPr lang="zh-CN" altLang="en-US" sz="1200" dirty="0">
                <a:solidFill>
                  <a:srgbClr val="2B3649"/>
                </a:solidFill>
                <a:latin typeface="+mj-lt"/>
                <a:ea typeface="微软雅黑" panose="020B0503020204020204" charset="-122"/>
              </a:endParaRPr>
            </a:p>
          </p:txBody>
        </p:sp>
        <p:cxnSp>
          <p:nvCxnSpPr>
            <p:cNvPr id="105" name="直接连接符 10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7523329" y="3644659"/>
              <a:ext cx="344129" cy="0"/>
            </a:xfrm>
            <a:prstGeom prst="line">
              <a:avLst/>
            </a:prstGeom>
            <a:ln w="1905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580400" y="562191"/>
            <a:ext cx="1486542" cy="564168"/>
            <a:chOff x="349800" y="270568"/>
            <a:chExt cx="1486542" cy="564168"/>
          </a:xfrm>
        </p:grpSpPr>
        <p:sp>
          <p:nvSpPr>
            <p:cNvPr id="106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914400" cy="39179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  <a:cs typeface="+mn-ea"/>
                  <a:sym typeface="+mn-lt"/>
                </a:rPr>
                <a:t>风险管理</a:t>
              </a:r>
              <a:endParaRPr lang="zh-CN" altLang="en-US" sz="1800" b="1" dirty="0">
                <a:solidFill>
                  <a:srgbClr val="2B364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07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8765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2B3649"/>
                  </a:solidFill>
                  <a:cs typeface="+mn-ea"/>
                  <a:sym typeface="+mn-ea"/>
                </a:rPr>
                <a:t>risk </a:t>
              </a:r>
              <a:r>
                <a:rPr lang="en-US" altLang="zh-CN" sz="1050" dirty="0">
                  <a:solidFill>
                    <a:srgbClr val="2B3649"/>
                  </a:solidFill>
                  <a:cs typeface="+mn-ea"/>
                  <a:sym typeface="+mn-ea"/>
                </a:rPr>
                <a:t>management</a:t>
              </a:r>
              <a:endParaRPr lang="en-US" altLang="zh-CN" sz="1050" dirty="0">
                <a:solidFill>
                  <a:srgbClr val="2B3649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2239372" y="2223209"/>
            <a:ext cx="4852429" cy="6924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39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感谢您的聆听</a:t>
            </a:r>
            <a:endParaRPr lang="zh-CN" altLang="en-US" sz="3900" b="1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39373" y="2823347"/>
            <a:ext cx="4162362" cy="2571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 for listening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39373" y="1369031"/>
            <a:ext cx="185432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2020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8" name="PA_圆角矩形 31"/>
          <p:cNvSpPr/>
          <p:nvPr>
            <p:custDataLst>
              <p:tags r:id="rId2"/>
            </p:custDataLst>
          </p:nvPr>
        </p:nvSpPr>
        <p:spPr>
          <a:xfrm>
            <a:off x="2339340" y="3463290"/>
            <a:ext cx="1310640" cy="1746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北京工商管理专修学院</a:t>
            </a:r>
            <a:endParaRPr lang="zh-CN" altLang="en-US" sz="800" dirty="0">
              <a:solidFill>
                <a:srgbClr val="223762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8" grpId="0" bldLvl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240915" y="317447"/>
            <a:ext cx="6585462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47214" y="921051"/>
            <a:ext cx="2284474" cy="118176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426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26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CONTENT</a:t>
              </a:r>
              <a:endParaRPr lang="zh-CN" altLang="en-US" sz="2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82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195873" y="1449343"/>
            <a:ext cx="4362703" cy="536926"/>
            <a:chOff x="4029943" y="1538652"/>
            <a:chExt cx="4362703" cy="536926"/>
          </a:xfrm>
        </p:grpSpPr>
        <p:sp>
          <p:nvSpPr>
            <p:cNvPr id="3" name="文本框 2"/>
            <p:cNvSpPr txBox="1"/>
            <p:nvPr/>
          </p:nvSpPr>
          <p:spPr>
            <a:xfrm>
              <a:off x="4912278" y="1548145"/>
              <a:ext cx="24574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关于我们</a:t>
              </a:r>
              <a:endParaRPr lang="zh-CN" altLang="en-US" sz="1800" b="1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12278" y="1838723"/>
              <a:ext cx="3480368" cy="23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25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</a:rPr>
                <a:t>About us</a:t>
              </a:r>
              <a:endParaRPr lang="en-US" altLang="zh-CN" sz="825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01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195873" y="3072118"/>
            <a:ext cx="4362703" cy="536926"/>
            <a:chOff x="4029943" y="1538652"/>
            <a:chExt cx="4362703" cy="536926"/>
          </a:xfrm>
        </p:grpSpPr>
        <p:sp>
          <p:nvSpPr>
            <p:cNvPr id="42" name="文本框 41"/>
            <p:cNvSpPr txBox="1"/>
            <p:nvPr/>
          </p:nvSpPr>
          <p:spPr>
            <a:xfrm>
              <a:off x="4912278" y="1548145"/>
              <a:ext cx="24574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产品运营</a:t>
              </a:r>
              <a:endParaRPr lang="zh-CN" altLang="en-US" sz="1800" b="1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12278" y="1838723"/>
              <a:ext cx="3480368" cy="23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25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</a:rPr>
                <a:t>Product operation</a:t>
              </a:r>
              <a:endParaRPr lang="en-US" altLang="zh-CN" sz="825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29943" y="1538652"/>
              <a:ext cx="7921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03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195873" y="3921924"/>
            <a:ext cx="4362703" cy="536926"/>
            <a:chOff x="4029943" y="1538652"/>
            <a:chExt cx="4362703" cy="536926"/>
          </a:xfrm>
        </p:grpSpPr>
        <p:sp>
          <p:nvSpPr>
            <p:cNvPr id="47" name="文本框 46"/>
            <p:cNvSpPr txBox="1"/>
            <p:nvPr/>
          </p:nvSpPr>
          <p:spPr>
            <a:xfrm>
              <a:off x="4912278" y="1548145"/>
              <a:ext cx="24574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风险管理</a:t>
              </a:r>
              <a:endParaRPr lang="zh-CN" altLang="en-US" sz="1800" b="1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912278" y="1838723"/>
              <a:ext cx="3480368" cy="23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25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</a:rPr>
                <a:t>risk management</a:t>
              </a:r>
              <a:endParaRPr lang="en-US" altLang="zh-CN" sz="825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29943" y="1538652"/>
              <a:ext cx="7921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04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195873" y="2225948"/>
            <a:ext cx="4362703" cy="536926"/>
            <a:chOff x="4029943" y="1538652"/>
            <a:chExt cx="4362703" cy="536926"/>
          </a:xfrm>
        </p:grpSpPr>
        <p:sp>
          <p:nvSpPr>
            <p:cNvPr id="5" name="文本框 4"/>
            <p:cNvSpPr txBox="1"/>
            <p:nvPr/>
          </p:nvSpPr>
          <p:spPr>
            <a:xfrm>
              <a:off x="4912278" y="1548145"/>
              <a:ext cx="245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项目介绍</a:t>
              </a:r>
              <a:endParaRPr lang="zh-CN" altLang="en-US" sz="1800" b="1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12278" y="1838723"/>
              <a:ext cx="3480368" cy="23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14000"/>
                </a:lnSpc>
              </a:pPr>
              <a:r>
                <a:rPr lang="en-US" altLang="zh-CN" sz="825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</a:rPr>
                <a:t>Project introduction</a:t>
              </a:r>
              <a:endParaRPr lang="en-US" altLang="zh-CN" sz="825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029943" y="1538652"/>
              <a:ext cx="7921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02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" name="文本框 23"/>
          <p:cNvSpPr txBox="1"/>
          <p:nvPr/>
        </p:nvSpPr>
        <p:spPr>
          <a:xfrm>
            <a:off x="2363907" y="1956707"/>
            <a:ext cx="889987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83613" y="2132431"/>
            <a:ext cx="3001458" cy="598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300" b="1" dirty="0">
                <a:solidFill>
                  <a:schemeClr val="bg1"/>
                </a:solidFill>
                <a:latin typeface="+mj-ea"/>
                <a:ea typeface="+mj-ea"/>
              </a:rPr>
              <a:t>关于我们</a:t>
            </a:r>
            <a:endParaRPr lang="zh-CN" altLang="en-US" sz="3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83612" y="2686359"/>
            <a:ext cx="3178731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j-ea"/>
                <a:ea typeface="+mj-ea"/>
              </a:rPr>
              <a:t>About us</a:t>
            </a:r>
            <a:endParaRPr lang="en-US" altLang="zh-CN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218344" y="3956047"/>
            <a:ext cx="208369" cy="207800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3696" y="1360196"/>
            <a:ext cx="2315154" cy="2798368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3820559" y="1435720"/>
            <a:ext cx="1097280" cy="337185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方正兰亭黑_GBK"/>
                <a:ea typeface="方正兰亭黑_GBK"/>
              </a:rPr>
              <a:t>PERSONNEL</a:t>
            </a:r>
            <a:endParaRPr lang="en-US" altLang="zh-CN" sz="16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105" y="575945"/>
            <a:ext cx="1486535" cy="550272"/>
            <a:chOff x="349800" y="284538"/>
            <a:chExt cx="1486542" cy="450011"/>
          </a:xfrm>
        </p:grpSpPr>
        <p:sp>
          <p:nvSpPr>
            <p:cNvPr id="1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527601" y="284538"/>
              <a:ext cx="1235081" cy="320409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2700"/>
                </a:lnSpc>
              </a:pPr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  <a:cs typeface="+mn-ea"/>
                  <a:sym typeface="+mn-lt"/>
                </a:rPr>
                <a:t>团队介绍</a:t>
              </a:r>
              <a:endParaRPr lang="zh-CN" altLang="en-US" sz="1800" b="1" dirty="0">
                <a:solidFill>
                  <a:srgbClr val="2B364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4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49800" y="547081"/>
              <a:ext cx="1486542" cy="187468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Team Introduction</a:t>
              </a:r>
              <a:endParaRPr lang="en-US" altLang="zh-CN" sz="1050" dirty="0">
                <a:solidFill>
                  <a:srgbClr val="2B364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20559" y="1981962"/>
            <a:ext cx="4606155" cy="1865014"/>
            <a:chOff x="3820559" y="2272420"/>
            <a:chExt cx="4606155" cy="1865014"/>
          </a:xfrm>
        </p:grpSpPr>
        <p:sp>
          <p:nvSpPr>
            <p:cNvPr id="4" name="矩形 3"/>
            <p:cNvSpPr/>
            <p:nvPr/>
          </p:nvSpPr>
          <p:spPr>
            <a:xfrm>
              <a:off x="3820559" y="2272420"/>
              <a:ext cx="4606155" cy="186501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820559" y="4137434"/>
              <a:ext cx="371192" cy="0"/>
            </a:xfrm>
            <a:prstGeom prst="line">
              <a:avLst/>
            </a:prstGeom>
            <a:ln w="381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820559" y="3822077"/>
              <a:ext cx="0" cy="315357"/>
            </a:xfrm>
            <a:prstGeom prst="line">
              <a:avLst/>
            </a:prstGeom>
            <a:ln w="381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426714" y="2272420"/>
              <a:ext cx="0" cy="362139"/>
            </a:xfrm>
            <a:prstGeom prst="line">
              <a:avLst/>
            </a:prstGeom>
            <a:ln w="381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8256757" y="2272420"/>
              <a:ext cx="169957" cy="0"/>
            </a:xfrm>
            <a:prstGeom prst="line">
              <a:avLst/>
            </a:prstGeom>
            <a:ln w="381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8022522" y="4054664"/>
            <a:ext cx="104185" cy="103900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867785" y="2105660"/>
            <a:ext cx="1961515" cy="731325"/>
            <a:chOff x="5041411" y="1555440"/>
            <a:chExt cx="3480368" cy="61957"/>
          </a:xfrm>
        </p:grpSpPr>
        <p:sp>
          <p:nvSpPr>
            <p:cNvPr id="3" name="文本框 2"/>
            <p:cNvSpPr txBox="1"/>
            <p:nvPr/>
          </p:nvSpPr>
          <p:spPr>
            <a:xfrm>
              <a:off x="5424136" y="1555440"/>
              <a:ext cx="2457450" cy="285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1600" b="1" dirty="0">
                  <a:solidFill>
                    <a:srgbClr val="2B3649"/>
                  </a:solidFill>
                  <a:latin typeface="+mj-ea"/>
                  <a:ea typeface="+mj-ea"/>
                </a:rPr>
                <a:t>导师团队</a:t>
              </a:r>
              <a:endParaRPr lang="zh-CN" altLang="en-US" sz="1600" b="1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041411" y="1588885"/>
              <a:ext cx="3480368" cy="285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</a:rPr>
                <a:t>张瑾</a:t>
              </a:r>
              <a:endParaRPr lang="zh-CN" altLang="en-US" sz="1400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258720" y="1586351"/>
              <a:ext cx="2787089" cy="1081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647180" y="2073910"/>
            <a:ext cx="1570990" cy="426814"/>
            <a:chOff x="5300359" y="1555440"/>
            <a:chExt cx="2787089" cy="14526"/>
          </a:xfrm>
        </p:grpSpPr>
        <p:sp>
          <p:nvSpPr>
            <p:cNvPr id="15" name="文本框 14"/>
            <p:cNvSpPr txBox="1"/>
            <p:nvPr/>
          </p:nvSpPr>
          <p:spPr>
            <a:xfrm>
              <a:off x="5424136" y="1555440"/>
              <a:ext cx="2457450" cy="114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1600" b="1" dirty="0">
                  <a:solidFill>
                    <a:srgbClr val="2B3649"/>
                  </a:solidFill>
                  <a:latin typeface="+mj-ea"/>
                  <a:ea typeface="+mj-ea"/>
                </a:rPr>
                <a:t>学生团队</a:t>
              </a:r>
              <a:endParaRPr lang="zh-CN" altLang="en-US" sz="1600" b="1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300359" y="1568885"/>
              <a:ext cx="2787089" cy="1081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6685915" y="2500630"/>
            <a:ext cx="1570990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zh-CN" altLang="en-US" sz="1000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rPr>
              <a:t>姚文罡</a:t>
            </a:r>
            <a:endParaRPr lang="zh-CN" altLang="en-US" sz="1000" dirty="0">
              <a:solidFill>
                <a:srgbClr val="2B3649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85915" y="2702560"/>
            <a:ext cx="1570990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zh-CN" altLang="en-US" sz="1000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rPr>
              <a:t>郑亮</a:t>
            </a:r>
            <a:endParaRPr lang="zh-CN" altLang="en-US" sz="1000" dirty="0">
              <a:solidFill>
                <a:srgbClr val="2B3649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85915" y="2905125"/>
            <a:ext cx="1570990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zh-CN" altLang="en-US" sz="1000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rPr>
              <a:t>郭鹏昌</a:t>
            </a:r>
            <a:endParaRPr lang="zh-CN" altLang="en-US" sz="1000" dirty="0">
              <a:solidFill>
                <a:srgbClr val="2B3649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85915" y="3171190"/>
            <a:ext cx="1570990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zh-CN" altLang="en-US" sz="1000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rPr>
              <a:t>薛翼腾</a:t>
            </a:r>
            <a:endParaRPr lang="zh-CN" altLang="en-US" sz="1000" dirty="0">
              <a:solidFill>
                <a:srgbClr val="2B3649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bldLvl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" name="文本框 23"/>
          <p:cNvSpPr txBox="1"/>
          <p:nvPr/>
        </p:nvSpPr>
        <p:spPr>
          <a:xfrm>
            <a:off x="2265976" y="1956707"/>
            <a:ext cx="1085850" cy="141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83613" y="2132431"/>
            <a:ext cx="3001458" cy="598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300" b="1" dirty="0">
                <a:solidFill>
                  <a:schemeClr val="bg1"/>
                </a:solidFill>
                <a:latin typeface="+mj-ea"/>
                <a:ea typeface="+mj-ea"/>
              </a:rPr>
              <a:t>项目介绍</a:t>
            </a:r>
            <a:endParaRPr lang="zh-CN" altLang="en-US" sz="3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83612" y="2686359"/>
            <a:ext cx="3178731" cy="2489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sym typeface="+mn-ea"/>
              </a:rPr>
              <a:t>Project introduction</a:t>
            </a:r>
            <a:endParaRPr lang="en-US" altLang="zh-CN" sz="900" dirty="0">
              <a:solidFill>
                <a:schemeClr val="bg1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7" y="0"/>
            <a:ext cx="9152137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4383" y="2673148"/>
            <a:ext cx="4551974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《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Find You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》是一款集社交、解答、视频、红人创造、人才挖掘的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，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独有的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Find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发布体系、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Word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频道、广告模式、红人机制、私人订制体系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...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让它在繁杂的网络市场能够有一席之地，无论是大众用户、网红、高端人才，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都能够使用，并且能够带来，相应的回馈。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874383" y="1611069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rgbClr val="4F6383"/>
                </a:solidFill>
                <a:latin typeface="方正兰亭黑_GBK"/>
                <a:ea typeface="方正兰亭黑_GBK"/>
              </a:rPr>
              <a:t>FIND YOU</a:t>
            </a:r>
            <a:endParaRPr lang="en-US" altLang="zh-CN" sz="18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77606" y="2398964"/>
            <a:ext cx="349783" cy="0"/>
          </a:xfrm>
          <a:prstGeom prst="line">
            <a:avLst/>
          </a:prstGeom>
          <a:ln w="19050">
            <a:solidFill>
              <a:srgbClr val="3B4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84118" y="542189"/>
            <a:ext cx="1486542" cy="543213"/>
            <a:chOff x="349800" y="270568"/>
            <a:chExt cx="1486542" cy="543213"/>
          </a:xfrm>
        </p:grpSpPr>
        <p:sp>
          <p:nvSpPr>
            <p:cNvPr id="20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270568"/>
              <a:ext cx="914400" cy="39179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  <a:cs typeface="+mn-ea"/>
                  <a:sym typeface="+mn-lt"/>
                </a:rPr>
                <a:t>项目介绍</a:t>
              </a:r>
              <a:endParaRPr lang="zh-CN" altLang="en-US" sz="1800" b="1" dirty="0">
                <a:solidFill>
                  <a:srgbClr val="2B364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49800" y="547081"/>
              <a:ext cx="1486542" cy="2667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2B3649"/>
                  </a:solidFill>
                  <a:cs typeface="+mn-ea"/>
                  <a:sym typeface="+mn-lt"/>
                </a:rPr>
                <a:t>Project introduction</a:t>
              </a:r>
              <a:endParaRPr lang="en-US" altLang="zh-CN" sz="1050" dirty="0">
                <a:solidFill>
                  <a:srgbClr val="2B364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400" b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74383" y="1906196"/>
            <a:ext cx="11074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dirty="0">
                <a:solidFill>
                  <a:srgbClr val="2B3649"/>
                </a:solidFill>
                <a:latin typeface="方正兰亭黑_GBK"/>
                <a:ea typeface="方正兰亭黑_GBK"/>
              </a:rPr>
              <a:t>Find You</a:t>
            </a:r>
            <a:endParaRPr lang="en-US" altLang="zh-CN" sz="1800" b="1" dirty="0">
              <a:solidFill>
                <a:srgbClr val="2B3649"/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8429" y="2795266"/>
            <a:ext cx="1275160" cy="1545431"/>
            <a:chOff x="1011238" y="3784397"/>
            <a:chExt cx="1700213" cy="2060575"/>
          </a:xfrm>
          <a:solidFill>
            <a:srgbClr val="223762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959645" y="3275088"/>
            <a:ext cx="883444" cy="878681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38723" y="1242691"/>
            <a:ext cx="1275160" cy="1545431"/>
            <a:chOff x="3784963" y="1714297"/>
            <a:chExt cx="1700213" cy="2060575"/>
          </a:xfrm>
          <a:solidFill>
            <a:srgbClr val="223762"/>
          </a:solidFill>
        </p:grpSpPr>
        <p:sp>
          <p:nvSpPr>
            <p:cNvPr id="13" name="Freeform 6"/>
            <p:cNvSpPr/>
            <p:nvPr/>
          </p:nvSpPr>
          <p:spPr bwMode="auto">
            <a:xfrm rot="10800000">
              <a:off x="4043725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9" name="Oval 14"/>
          <p:cNvSpPr>
            <a:spLocks noChangeArrowheads="1"/>
          </p:cNvSpPr>
          <p:nvPr/>
        </p:nvSpPr>
        <p:spPr bwMode="auto">
          <a:xfrm rot="10800000">
            <a:off x="3034938" y="1429620"/>
            <a:ext cx="883444" cy="878681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19016" y="2795266"/>
            <a:ext cx="1275160" cy="1545431"/>
            <a:chOff x="6558688" y="3784397"/>
            <a:chExt cx="1700213" cy="2060575"/>
          </a:xfrm>
          <a:solidFill>
            <a:srgbClr val="223762"/>
          </a:solidFill>
        </p:grpSpPr>
        <p:sp>
          <p:nvSpPr>
            <p:cNvPr id="20" name="Freeform 6"/>
            <p:cNvSpPr/>
            <p:nvPr/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5120232" y="3275088"/>
            <a:ext cx="883444" cy="878681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99309" y="1242691"/>
            <a:ext cx="1275160" cy="1545431"/>
            <a:chOff x="9332412" y="1714297"/>
            <a:chExt cx="1700213" cy="2060575"/>
          </a:xfrm>
          <a:solidFill>
            <a:srgbClr val="223762"/>
          </a:solidFill>
        </p:grpSpPr>
        <p:sp>
          <p:nvSpPr>
            <p:cNvPr id="23" name="Freeform 6"/>
            <p:cNvSpPr/>
            <p:nvPr/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Oval 14"/>
          <p:cNvSpPr>
            <a:spLocks noChangeArrowheads="1"/>
          </p:cNvSpPr>
          <p:nvPr/>
        </p:nvSpPr>
        <p:spPr bwMode="auto">
          <a:xfrm rot="10800000">
            <a:off x="7189809" y="1429620"/>
            <a:ext cx="883444" cy="878681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8535" y="3583940"/>
            <a:ext cx="87185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行业前景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35605" y="1790065"/>
            <a:ext cx="108140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需求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20945" y="3583940"/>
            <a:ext cx="113220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竞争对手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0890" y="1758950"/>
            <a:ext cx="95758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核心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价值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443335" y="3352233"/>
            <a:ext cx="1882019" cy="1273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解决问题</a:t>
            </a:r>
            <a:endParaRPr lang="en-US" altLang="zh-CN" sz="1400" dirty="0">
              <a:solidFill>
                <a:srgbClr val="2B3649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人生中有无数的问题，你总是找不到答案，也不知道对错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....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独有的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Find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发布体系，能更快跟准确的帮你找到答案，更有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VIP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私人订制体系，综合服务。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14759" y="1392112"/>
            <a:ext cx="1943501" cy="108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1400" dirty="0">
                <a:solidFill>
                  <a:srgbClr val="2B3649"/>
                </a:solidFill>
                <a:latin typeface="+mj-ea"/>
              </a:rPr>
              <a:t>新</a:t>
            </a:r>
            <a:endParaRPr lang="zh-CN" sz="1400" dirty="0">
              <a:solidFill>
                <a:srgbClr val="2B3649"/>
              </a:solidFill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新的模式，新的机制，想改变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现状，就要创新，并且够实用，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未来会有大量的用户加入我们，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成为一个庞大的数据网络。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96453" y="3267228"/>
            <a:ext cx="1882019" cy="1162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400" dirty="0">
                <a:solidFill>
                  <a:srgbClr val="2B3649"/>
                </a:solidFill>
                <a:latin typeface="+mj-ea"/>
              </a:rPr>
              <a:t>帮助需要帮助的人</a:t>
            </a:r>
            <a:endParaRPr lang="zh-CN" sz="1400" dirty="0">
              <a:solidFill>
                <a:srgbClr val="2B3649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zh-CN" sz="1400" dirty="0">
                <a:solidFill>
                  <a:srgbClr val="2B3649"/>
                </a:solidFill>
                <a:latin typeface="+mj-ea"/>
              </a:rPr>
              <a:t>挖掘有潜质的人才</a:t>
            </a:r>
            <a:endParaRPr lang="zh-CN" sz="1400" dirty="0">
              <a:solidFill>
                <a:srgbClr val="2B3649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帮助迷茫、迷失方向的人找到对的方向，在众多客户中，找到具有潜质的人，深造推广。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786621" y="1336953"/>
            <a:ext cx="1943501" cy="1273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1400" dirty="0">
                <a:solidFill>
                  <a:srgbClr val="2B3649"/>
                </a:solidFill>
                <a:latin typeface="+mj-ea"/>
              </a:rPr>
              <a:t>微信</a:t>
            </a:r>
            <a:endParaRPr lang="zh-CN" sz="1400" dirty="0">
              <a:solidFill>
                <a:srgbClr val="2B3649"/>
              </a:solidFill>
              <a:latin typeface="+mj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同样是社交软件，微信有着大量的用户基数，但是我们有更优的项目模块，通过时间的沉淀与推广，我们也可以拥有属于自己的用户群体。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4118" y="542189"/>
            <a:ext cx="1486542" cy="543213"/>
            <a:chOff x="349800" y="270568"/>
            <a:chExt cx="1486542" cy="543213"/>
          </a:xfrm>
        </p:grpSpPr>
        <p:sp>
          <p:nvSpPr>
            <p:cNvPr id="15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914400" cy="39179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  <a:cs typeface="+mn-ea"/>
                  <a:sym typeface="+mn-lt"/>
                </a:rPr>
                <a:t>项目介绍</a:t>
              </a:r>
              <a:endParaRPr lang="zh-CN" altLang="en-US" sz="1800" b="1" dirty="0">
                <a:solidFill>
                  <a:srgbClr val="2B364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6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67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2B3649"/>
                  </a:solidFill>
                  <a:cs typeface="+mn-ea"/>
                  <a:sym typeface="+mn-lt"/>
                </a:rPr>
                <a:t>Project introduction</a:t>
              </a:r>
              <a:endParaRPr lang="en-US" altLang="zh-CN" sz="1050" dirty="0">
                <a:solidFill>
                  <a:srgbClr val="2B3649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bldLvl="0" animBg="1"/>
      <p:bldP spid="22" grpId="0" animBg="1"/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/>
          <p:nvPr/>
        </p:nvSpPr>
        <p:spPr bwMode="auto">
          <a:xfrm>
            <a:off x="1315103" y="1357129"/>
            <a:ext cx="1352590" cy="1352234"/>
          </a:xfrm>
          <a:custGeom>
            <a:avLst/>
            <a:gdLst>
              <a:gd name="T0" fmla="*/ 1902 w 3805"/>
              <a:gd name="T1" fmla="*/ 3804 h 3804"/>
              <a:gd name="T2" fmla="*/ 0 w 3805"/>
              <a:gd name="T3" fmla="*/ 1902 h 3804"/>
              <a:gd name="T4" fmla="*/ 1902 w 3805"/>
              <a:gd name="T5" fmla="*/ 0 h 3804"/>
              <a:gd name="T6" fmla="*/ 3805 w 3805"/>
              <a:gd name="T7" fmla="*/ 1902 h 3804"/>
              <a:gd name="T8" fmla="*/ 1902 w 3805"/>
              <a:gd name="T9" fmla="*/ 380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5" h="3804">
                <a:moveTo>
                  <a:pt x="1902" y="3804"/>
                </a:moveTo>
                <a:lnTo>
                  <a:pt x="0" y="1902"/>
                </a:lnTo>
                <a:lnTo>
                  <a:pt x="1902" y="0"/>
                </a:lnTo>
                <a:lnTo>
                  <a:pt x="3805" y="1902"/>
                </a:lnTo>
                <a:lnTo>
                  <a:pt x="1902" y="3804"/>
                </a:ln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Freeform 6"/>
          <p:cNvSpPr/>
          <p:nvPr/>
        </p:nvSpPr>
        <p:spPr bwMode="auto">
          <a:xfrm>
            <a:off x="1315103" y="1654841"/>
            <a:ext cx="1352590" cy="1352234"/>
          </a:xfrm>
          <a:custGeom>
            <a:avLst/>
            <a:gdLst>
              <a:gd name="T0" fmla="*/ 1902 w 3805"/>
              <a:gd name="T1" fmla="*/ 3804 h 3804"/>
              <a:gd name="T2" fmla="*/ 0 w 3805"/>
              <a:gd name="T3" fmla="*/ 1902 h 3804"/>
              <a:gd name="T4" fmla="*/ 1902 w 3805"/>
              <a:gd name="T5" fmla="*/ 0 h 3804"/>
              <a:gd name="T6" fmla="*/ 3805 w 3805"/>
              <a:gd name="T7" fmla="*/ 1902 h 3804"/>
              <a:gd name="T8" fmla="*/ 1902 w 3805"/>
              <a:gd name="T9" fmla="*/ 380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5" h="3804">
                <a:moveTo>
                  <a:pt x="1902" y="3804"/>
                </a:moveTo>
                <a:lnTo>
                  <a:pt x="0" y="1902"/>
                </a:lnTo>
                <a:lnTo>
                  <a:pt x="1902" y="0"/>
                </a:lnTo>
                <a:lnTo>
                  <a:pt x="3805" y="1902"/>
                </a:lnTo>
                <a:lnTo>
                  <a:pt x="1902" y="3804"/>
                </a:lnTo>
                <a:close/>
              </a:path>
            </a:pathLst>
          </a:cu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>
            <a:outerShdw blurRad="76200" dist="381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Freeform 6"/>
          <p:cNvSpPr/>
          <p:nvPr/>
        </p:nvSpPr>
        <p:spPr bwMode="auto">
          <a:xfrm>
            <a:off x="3037637" y="1357129"/>
            <a:ext cx="1352590" cy="1352234"/>
          </a:xfrm>
          <a:custGeom>
            <a:avLst/>
            <a:gdLst>
              <a:gd name="T0" fmla="*/ 1902 w 3805"/>
              <a:gd name="T1" fmla="*/ 3804 h 3804"/>
              <a:gd name="T2" fmla="*/ 0 w 3805"/>
              <a:gd name="T3" fmla="*/ 1902 h 3804"/>
              <a:gd name="T4" fmla="*/ 1902 w 3805"/>
              <a:gd name="T5" fmla="*/ 0 h 3804"/>
              <a:gd name="T6" fmla="*/ 3805 w 3805"/>
              <a:gd name="T7" fmla="*/ 1902 h 3804"/>
              <a:gd name="T8" fmla="*/ 1902 w 3805"/>
              <a:gd name="T9" fmla="*/ 380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5" h="3804">
                <a:moveTo>
                  <a:pt x="1902" y="3804"/>
                </a:moveTo>
                <a:lnTo>
                  <a:pt x="0" y="1902"/>
                </a:lnTo>
                <a:lnTo>
                  <a:pt x="1902" y="0"/>
                </a:lnTo>
                <a:lnTo>
                  <a:pt x="3805" y="1902"/>
                </a:lnTo>
                <a:lnTo>
                  <a:pt x="1902" y="3804"/>
                </a:ln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Freeform 6"/>
          <p:cNvSpPr/>
          <p:nvPr/>
        </p:nvSpPr>
        <p:spPr bwMode="auto">
          <a:xfrm>
            <a:off x="3049067" y="1654841"/>
            <a:ext cx="1352590" cy="1352234"/>
          </a:xfrm>
          <a:custGeom>
            <a:avLst/>
            <a:gdLst>
              <a:gd name="T0" fmla="*/ 1902 w 3805"/>
              <a:gd name="T1" fmla="*/ 3804 h 3804"/>
              <a:gd name="T2" fmla="*/ 0 w 3805"/>
              <a:gd name="T3" fmla="*/ 1902 h 3804"/>
              <a:gd name="T4" fmla="*/ 1902 w 3805"/>
              <a:gd name="T5" fmla="*/ 0 h 3804"/>
              <a:gd name="T6" fmla="*/ 3805 w 3805"/>
              <a:gd name="T7" fmla="*/ 1902 h 3804"/>
              <a:gd name="T8" fmla="*/ 1902 w 3805"/>
              <a:gd name="T9" fmla="*/ 380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5" h="3804">
                <a:moveTo>
                  <a:pt x="1902" y="3804"/>
                </a:moveTo>
                <a:lnTo>
                  <a:pt x="0" y="1902"/>
                </a:lnTo>
                <a:lnTo>
                  <a:pt x="1902" y="0"/>
                </a:lnTo>
                <a:lnTo>
                  <a:pt x="3805" y="1902"/>
                </a:lnTo>
                <a:lnTo>
                  <a:pt x="1902" y="3804"/>
                </a:lnTo>
                <a:close/>
              </a:path>
            </a:pathLst>
          </a:cu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>
            <a:outerShdw blurRad="76200" dist="381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9" name="Freeform 6"/>
          <p:cNvSpPr/>
          <p:nvPr/>
        </p:nvSpPr>
        <p:spPr bwMode="auto">
          <a:xfrm>
            <a:off x="4758031" y="1357129"/>
            <a:ext cx="1352590" cy="1352234"/>
          </a:xfrm>
          <a:custGeom>
            <a:avLst/>
            <a:gdLst>
              <a:gd name="T0" fmla="*/ 1902 w 3805"/>
              <a:gd name="T1" fmla="*/ 3804 h 3804"/>
              <a:gd name="T2" fmla="*/ 0 w 3805"/>
              <a:gd name="T3" fmla="*/ 1902 h 3804"/>
              <a:gd name="T4" fmla="*/ 1902 w 3805"/>
              <a:gd name="T5" fmla="*/ 0 h 3804"/>
              <a:gd name="T6" fmla="*/ 3805 w 3805"/>
              <a:gd name="T7" fmla="*/ 1902 h 3804"/>
              <a:gd name="T8" fmla="*/ 1902 w 3805"/>
              <a:gd name="T9" fmla="*/ 380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5" h="3804">
                <a:moveTo>
                  <a:pt x="1902" y="3804"/>
                </a:moveTo>
                <a:lnTo>
                  <a:pt x="0" y="1902"/>
                </a:lnTo>
                <a:lnTo>
                  <a:pt x="1902" y="0"/>
                </a:lnTo>
                <a:lnTo>
                  <a:pt x="3805" y="1902"/>
                </a:lnTo>
                <a:lnTo>
                  <a:pt x="1902" y="3804"/>
                </a:ln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1" name="Freeform 6"/>
          <p:cNvSpPr/>
          <p:nvPr/>
        </p:nvSpPr>
        <p:spPr bwMode="auto">
          <a:xfrm>
            <a:off x="4758031" y="1654841"/>
            <a:ext cx="1352590" cy="1352234"/>
          </a:xfrm>
          <a:custGeom>
            <a:avLst/>
            <a:gdLst>
              <a:gd name="T0" fmla="*/ 1902 w 3805"/>
              <a:gd name="T1" fmla="*/ 3804 h 3804"/>
              <a:gd name="T2" fmla="*/ 0 w 3805"/>
              <a:gd name="T3" fmla="*/ 1902 h 3804"/>
              <a:gd name="T4" fmla="*/ 1902 w 3805"/>
              <a:gd name="T5" fmla="*/ 0 h 3804"/>
              <a:gd name="T6" fmla="*/ 3805 w 3805"/>
              <a:gd name="T7" fmla="*/ 1902 h 3804"/>
              <a:gd name="T8" fmla="*/ 1902 w 3805"/>
              <a:gd name="T9" fmla="*/ 380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5" h="3804">
                <a:moveTo>
                  <a:pt x="1902" y="3804"/>
                </a:moveTo>
                <a:lnTo>
                  <a:pt x="0" y="1902"/>
                </a:lnTo>
                <a:lnTo>
                  <a:pt x="1902" y="0"/>
                </a:lnTo>
                <a:lnTo>
                  <a:pt x="3805" y="1902"/>
                </a:lnTo>
                <a:lnTo>
                  <a:pt x="1902" y="3804"/>
                </a:lnTo>
                <a:close/>
              </a:path>
            </a:pathLst>
          </a:cu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>
            <a:outerShdw blurRad="76200" dist="381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Freeform 6"/>
          <p:cNvSpPr/>
          <p:nvPr/>
        </p:nvSpPr>
        <p:spPr bwMode="auto">
          <a:xfrm>
            <a:off x="6548764" y="1357129"/>
            <a:ext cx="1352590" cy="1352234"/>
          </a:xfrm>
          <a:custGeom>
            <a:avLst/>
            <a:gdLst>
              <a:gd name="T0" fmla="*/ 1902 w 3805"/>
              <a:gd name="T1" fmla="*/ 3804 h 3804"/>
              <a:gd name="T2" fmla="*/ 0 w 3805"/>
              <a:gd name="T3" fmla="*/ 1902 h 3804"/>
              <a:gd name="T4" fmla="*/ 1902 w 3805"/>
              <a:gd name="T5" fmla="*/ 0 h 3804"/>
              <a:gd name="T6" fmla="*/ 3805 w 3805"/>
              <a:gd name="T7" fmla="*/ 1902 h 3804"/>
              <a:gd name="T8" fmla="*/ 1902 w 3805"/>
              <a:gd name="T9" fmla="*/ 380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5" h="3804">
                <a:moveTo>
                  <a:pt x="1902" y="3804"/>
                </a:moveTo>
                <a:lnTo>
                  <a:pt x="0" y="1902"/>
                </a:lnTo>
                <a:lnTo>
                  <a:pt x="1902" y="0"/>
                </a:lnTo>
                <a:lnTo>
                  <a:pt x="3805" y="1902"/>
                </a:lnTo>
                <a:lnTo>
                  <a:pt x="1902" y="3804"/>
                </a:lnTo>
                <a:close/>
              </a:path>
            </a:pathLst>
          </a:cu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Freeform 6"/>
          <p:cNvSpPr/>
          <p:nvPr/>
        </p:nvSpPr>
        <p:spPr bwMode="auto">
          <a:xfrm>
            <a:off x="6548764" y="1654841"/>
            <a:ext cx="1352590" cy="1352234"/>
          </a:xfrm>
          <a:custGeom>
            <a:avLst/>
            <a:gdLst>
              <a:gd name="T0" fmla="*/ 1902 w 3805"/>
              <a:gd name="T1" fmla="*/ 3804 h 3804"/>
              <a:gd name="T2" fmla="*/ 0 w 3805"/>
              <a:gd name="T3" fmla="*/ 1902 h 3804"/>
              <a:gd name="T4" fmla="*/ 1902 w 3805"/>
              <a:gd name="T5" fmla="*/ 0 h 3804"/>
              <a:gd name="T6" fmla="*/ 3805 w 3805"/>
              <a:gd name="T7" fmla="*/ 1902 h 3804"/>
              <a:gd name="T8" fmla="*/ 1902 w 3805"/>
              <a:gd name="T9" fmla="*/ 3804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5" h="3804">
                <a:moveTo>
                  <a:pt x="1902" y="3804"/>
                </a:moveTo>
                <a:lnTo>
                  <a:pt x="0" y="1902"/>
                </a:lnTo>
                <a:lnTo>
                  <a:pt x="1902" y="0"/>
                </a:lnTo>
                <a:lnTo>
                  <a:pt x="3805" y="1902"/>
                </a:lnTo>
                <a:lnTo>
                  <a:pt x="1902" y="3804"/>
                </a:lnTo>
                <a:close/>
              </a:path>
            </a:pathLst>
          </a:cu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>
            <a:outerShdw blurRad="76200" dist="381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14" name="组合 13"/>
          <p:cNvGrpSpPr/>
          <p:nvPr/>
        </p:nvGrpSpPr>
        <p:grpSpPr>
          <a:xfrm>
            <a:off x="5228767" y="2143853"/>
            <a:ext cx="411120" cy="312370"/>
            <a:chOff x="4268086" y="4221191"/>
            <a:chExt cx="509646" cy="387231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6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08564" y="2148756"/>
            <a:ext cx="232990" cy="297964"/>
            <a:chOff x="1605186" y="572440"/>
            <a:chExt cx="563562" cy="720725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18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9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0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80375" y="2186579"/>
            <a:ext cx="267114" cy="264358"/>
            <a:chOff x="6967126" y="4092464"/>
            <a:chExt cx="453105" cy="448433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22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3874" y="2280560"/>
            <a:ext cx="275048" cy="263050"/>
            <a:chOff x="1004888" y="993775"/>
            <a:chExt cx="2438400" cy="2332038"/>
          </a:xfr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</p:grpSpPr>
        <p:sp>
          <p:nvSpPr>
            <p:cNvPr id="25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6" name="任意多边形 2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1993037" y="3175018"/>
            <a:ext cx="0" cy="371024"/>
          </a:xfrm>
          <a:custGeom>
            <a:avLst/>
            <a:gdLst>
              <a:gd name="connsiteX0" fmla="*/ 0 w 0"/>
              <a:gd name="connsiteY0" fmla="*/ 0 h 861237"/>
              <a:gd name="connsiteX1" fmla="*/ 0 w 0"/>
              <a:gd name="connsiteY1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1237">
                <a:moveTo>
                  <a:pt x="0" y="0"/>
                </a:moveTo>
                <a:lnTo>
                  <a:pt x="0" y="861237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8" name="任意多边形 27"/>
          <p:cNvSpPr/>
          <p:nvPr/>
        </p:nvSpPr>
        <p:spPr>
          <a:xfrm>
            <a:off x="3725325" y="3175018"/>
            <a:ext cx="0" cy="371024"/>
          </a:xfrm>
          <a:custGeom>
            <a:avLst/>
            <a:gdLst>
              <a:gd name="connsiteX0" fmla="*/ 0 w 0"/>
              <a:gd name="connsiteY0" fmla="*/ 0 h 861237"/>
              <a:gd name="connsiteX1" fmla="*/ 0 w 0"/>
              <a:gd name="connsiteY1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1237">
                <a:moveTo>
                  <a:pt x="0" y="0"/>
                </a:moveTo>
                <a:lnTo>
                  <a:pt x="0" y="861237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9" name="任意多边形 28"/>
          <p:cNvSpPr/>
          <p:nvPr/>
        </p:nvSpPr>
        <p:spPr>
          <a:xfrm>
            <a:off x="5431967" y="3175018"/>
            <a:ext cx="0" cy="371024"/>
          </a:xfrm>
          <a:custGeom>
            <a:avLst/>
            <a:gdLst>
              <a:gd name="connsiteX0" fmla="*/ 0 w 0"/>
              <a:gd name="connsiteY0" fmla="*/ 0 h 861237"/>
              <a:gd name="connsiteX1" fmla="*/ 0 w 0"/>
              <a:gd name="connsiteY1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1237">
                <a:moveTo>
                  <a:pt x="0" y="0"/>
                </a:moveTo>
                <a:lnTo>
                  <a:pt x="0" y="861237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0" name="任意多边形 29"/>
          <p:cNvSpPr/>
          <p:nvPr/>
        </p:nvSpPr>
        <p:spPr>
          <a:xfrm>
            <a:off x="7229692" y="3175018"/>
            <a:ext cx="0" cy="371024"/>
          </a:xfrm>
          <a:custGeom>
            <a:avLst/>
            <a:gdLst>
              <a:gd name="connsiteX0" fmla="*/ 0 w 0"/>
              <a:gd name="connsiteY0" fmla="*/ 0 h 861237"/>
              <a:gd name="connsiteX1" fmla="*/ 0 w 0"/>
              <a:gd name="connsiteY1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1237">
                <a:moveTo>
                  <a:pt x="0" y="0"/>
                </a:moveTo>
                <a:lnTo>
                  <a:pt x="0" y="861237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文本框 30"/>
          <p:cNvSpPr txBox="1"/>
          <p:nvPr/>
        </p:nvSpPr>
        <p:spPr>
          <a:xfrm>
            <a:off x="1012040" y="3741780"/>
            <a:ext cx="1809920" cy="10883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rgbClr val="2B3649"/>
                </a:solidFill>
                <a:latin typeface="+mj-ea"/>
              </a:rPr>
              <a:t>Word</a:t>
            </a: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频道</a:t>
            </a:r>
            <a:endParaRPr lang="en-US" sz="1400" dirty="0">
              <a:solidFill>
                <a:srgbClr val="2B3649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可通过热词、地区、分类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...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进入所在的频道，均为在线人员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随来随走，活跃度高，拥有共同话题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08972" y="3741780"/>
            <a:ext cx="1809920" cy="10883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rgbClr val="2B3649"/>
                </a:solidFill>
                <a:latin typeface="+mj-ea"/>
              </a:rPr>
              <a:t>Find</a:t>
            </a:r>
            <a:r>
              <a:rPr lang="zh-CN" altLang="en-US" sz="1400" dirty="0">
                <a:solidFill>
                  <a:srgbClr val="2B3649"/>
                </a:solidFill>
                <a:latin typeface="+mj-ea"/>
              </a:rPr>
              <a:t>发布</a:t>
            </a:r>
            <a:endParaRPr lang="en-US" altLang="zh-CN" sz="1400" dirty="0">
              <a:solidFill>
                <a:srgbClr val="2B3649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条件限制性发布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Find,Find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自动向好友传递，传递上限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7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次，用户可设置传递限制，第一时间解决问题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59016" y="3741780"/>
            <a:ext cx="1809920" cy="10883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1400" dirty="0">
                <a:solidFill>
                  <a:srgbClr val="2B3649"/>
                </a:solidFill>
                <a:latin typeface="+mj-ea"/>
              </a:rPr>
              <a:t>红人机制</a:t>
            </a:r>
            <a:endParaRPr lang="zh-CN" sz="1400" dirty="0">
              <a:solidFill>
                <a:srgbClr val="2B3649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帮助网友解决问题，提升热度，热度越高，曝光率越高，同时能获得广大网友的打赏，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为有梦想的人，提供平台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51295" y="3741780"/>
            <a:ext cx="1809920" cy="10883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1400" dirty="0">
                <a:solidFill>
                  <a:srgbClr val="2B3649"/>
                </a:solidFill>
                <a:latin typeface="+mj-ea"/>
              </a:rPr>
              <a:t>私人订制</a:t>
            </a:r>
            <a:endParaRPr lang="zh-CN" sz="1400" dirty="0">
              <a:solidFill>
                <a:srgbClr val="2B3649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帮助不懂得教育、对错、人生规划、自我认知、潜质发觉、社会认知的人，为他们创造更良好的基础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82613" y="560126"/>
            <a:ext cx="1486542" cy="543213"/>
            <a:chOff x="349800" y="270568"/>
            <a:chExt cx="1486542" cy="543213"/>
          </a:xfrm>
        </p:grpSpPr>
        <p:sp>
          <p:nvSpPr>
            <p:cNvPr id="4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270568"/>
              <a:ext cx="923330" cy="3608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  <a:cs typeface="+mn-ea"/>
                  <a:sym typeface="+mn-lt"/>
                </a:rPr>
                <a:t>项目介绍</a:t>
              </a:r>
              <a:endParaRPr lang="en-US" altLang="zh-CN" sz="1800" b="1" dirty="0">
                <a:solidFill>
                  <a:srgbClr val="2B364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4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547081"/>
              <a:ext cx="1486542" cy="2667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25"/>
                </a:lnSpc>
              </a:pPr>
              <a:r>
                <a:rPr lang="en-US" altLang="zh-CN" sz="1050" dirty="0">
                  <a:solidFill>
                    <a:srgbClr val="2B3649"/>
                  </a:solidFill>
                  <a:cs typeface="+mn-ea"/>
                  <a:sym typeface="+mn-lt"/>
                </a:rPr>
                <a:t>Project introduction</a:t>
              </a:r>
              <a:endParaRPr lang="en-US" altLang="zh-CN" sz="1050" dirty="0">
                <a:solidFill>
                  <a:srgbClr val="2B3649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decel="4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decel="4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1" decel="4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ldLvl="0" animBg="1"/>
      <p:bldP spid="9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0" grpId="0" animBg="1"/>
      <p:bldP spid="31" grpId="0" bldLvl="0" animBg="1"/>
      <p:bldP spid="33" grpId="0" bldLvl="0" animBg="1"/>
      <p:bldP spid="34" grpId="0" bldLvl="0" animBg="1"/>
      <p:bldP spid="3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文本框 12"/>
          <p:cNvSpPr txBox="1"/>
          <p:nvPr/>
        </p:nvSpPr>
        <p:spPr>
          <a:xfrm>
            <a:off x="2260513" y="1956707"/>
            <a:ext cx="1096775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83613" y="2132431"/>
            <a:ext cx="3001458" cy="598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300" b="1" dirty="0">
                <a:solidFill>
                  <a:schemeClr val="bg1"/>
                </a:solidFill>
                <a:latin typeface="+mj-ea"/>
                <a:ea typeface="+mj-ea"/>
              </a:rPr>
              <a:t>产品运营</a:t>
            </a:r>
            <a:endParaRPr lang="zh-CN" altLang="en-US" sz="3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3612" y="2686359"/>
            <a:ext cx="3178731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j-ea"/>
                <a:ea typeface="+mj-ea"/>
              </a:rPr>
              <a:t>Product operation</a:t>
            </a:r>
            <a:endParaRPr lang="en-US" altLang="zh-CN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业计划书.pptx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WPS 演示</Application>
  <PresentationFormat>全屏显示(16:9)</PresentationFormat>
  <Paragraphs>193</Paragraphs>
  <Slides>13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微软雅黑 Light</vt:lpstr>
      <vt:lpstr>Open Sans</vt:lpstr>
      <vt:lpstr>Segoe Print</vt:lpstr>
      <vt:lpstr>Lato</vt:lpstr>
      <vt:lpstr>Calibri</vt:lpstr>
      <vt:lpstr>Agency FB</vt:lpstr>
      <vt:lpstr>Segoe UI</vt:lpstr>
      <vt:lpstr>方正黑体简体</vt:lpstr>
      <vt:lpstr>微软雅黑</vt:lpstr>
      <vt:lpstr>Adobe 宋体 Std L</vt:lpstr>
      <vt:lpstr>Arial</vt:lpstr>
      <vt:lpstr>Century Gothic</vt:lpstr>
      <vt:lpstr>Calibri Light</vt:lpstr>
      <vt:lpstr>方正宋刻本秀楷简体</vt:lpstr>
      <vt:lpstr>方正兰亭黑_GBK</vt:lpstr>
      <vt:lpstr>黑体</vt:lpstr>
      <vt:lpstr>Gill Sans</vt:lpstr>
      <vt:lpstr>Microsoft YaHei UI</vt:lpstr>
      <vt:lpstr>Arial Unicode MS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>Cedar</cp:lastModifiedBy>
  <cp:revision>22</cp:revision>
  <dcterms:created xsi:type="dcterms:W3CDTF">2019-03-25T06:40:00Z</dcterms:created>
  <dcterms:modified xsi:type="dcterms:W3CDTF">2020-07-05T14:51:01Z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