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9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8.png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11.png"/><Relationship Id="rId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240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（3）Generator </a:t>
            </a:r>
            <a:r>
              <a:rPr sz="240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函数</a:t>
            </a:r>
            <a:endParaRPr sz="2400" b="0" spc="150">
              <a:solidFill>
                <a:schemeClr val="tx1">
                  <a:lumMod val="65000"/>
                  <a:lumOff val="35000"/>
                </a:schemeClr>
              </a:solidFill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6285" y="1313815"/>
            <a:ext cx="10821035" cy="564705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引入</a:t>
            </a:r>
            <a:r>
              <a:rPr sz="2000" dirty="0">
                <a:latin typeface="+mj-ea"/>
                <a:ea typeface="+mj-ea"/>
                <a:cs typeface="+mj-ea"/>
              </a:rPr>
              <a:t>：</a:t>
            </a:r>
            <a:endParaRPr sz="2000" dirty="0">
              <a:latin typeface="+mj-ea"/>
              <a:ea typeface="+mj-ea"/>
              <a:cs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+mj-ea"/>
                <a:ea typeface="+mj-ea"/>
                <a:cs typeface="+mj-ea"/>
              </a:rPr>
              <a:t>	Promise</a:t>
            </a:r>
            <a:r>
              <a:rPr sz="2000" dirty="0">
                <a:latin typeface="+mj-ea"/>
                <a:ea typeface="+mj-ea"/>
                <a:cs typeface="+mj-ea"/>
              </a:rPr>
              <a:t>异步编程可以很好的回避回调地狱，但Promise的问题是，不管什么样的异步操作，被Promise一包装，看上去都是一堆then，语义方面还不够清晰。因此更好的异步编程解决方案是ES6的Generator。</a:t>
            </a:r>
            <a:endParaRPr sz="2000" dirty="0">
              <a:latin typeface="+mj-ea"/>
              <a:ea typeface="+mj-ea"/>
              <a:cs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简单回顾</a:t>
            </a:r>
            <a:r>
              <a:rPr sz="2000" dirty="0">
                <a:latin typeface="+mj-ea"/>
                <a:ea typeface="+mj-ea"/>
                <a:cs typeface="+mj-ea"/>
              </a:rPr>
              <a:t>：</a:t>
            </a:r>
            <a:endParaRPr sz="2000" dirty="0">
              <a:latin typeface="+mj-ea"/>
              <a:ea typeface="+mj-ea"/>
              <a:cs typeface="+mj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>
                <a:latin typeface="+mj-ea"/>
                <a:ea typeface="+mj-ea"/>
                <a:cs typeface="+mj-ea"/>
              </a:rPr>
              <a:t>	</a:t>
            </a:r>
            <a:r>
              <a:rPr sz="2000" dirty="0">
                <a:latin typeface="+mj-ea"/>
                <a:ea typeface="+mj-ea"/>
                <a:cs typeface="+mj-ea"/>
              </a:rPr>
              <a:t>Generator函数，和普通函数有两个区别：①函数名前需要有个*星号，JS解释器读到function关键字后面接*星号就知道它是一个Generator函数了；②函数体内有yield关键字用来定义函数的内部状态，有点像return关键字，都会返回后面的表达式的值。</a:t>
            </a:r>
            <a:r>
              <a:rPr sz="2000" dirty="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区别是return了函数就终止了，但yield表示函数暂时运行到这里，稍后继续运行。</a:t>
            </a:r>
            <a:endParaRPr sz="2000" dirty="0">
              <a:solidFill>
                <a:srgbClr val="C00000"/>
              </a:solidFill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	</a:t>
            </a:r>
            <a:endParaRPr sz="20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823595"/>
            <a:ext cx="10968990" cy="5426075"/>
          </a:xfrm>
        </p:spPr>
        <p:txBody>
          <a:bodyPr/>
          <a:lstStyle/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  <a:sym typeface="+mn-ea"/>
              </a:rPr>
              <a:t>Generator函数的返回值</a:t>
            </a:r>
            <a:endParaRPr sz="2000">
              <a:solidFill>
                <a:srgbClr val="C00000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	</a:t>
            </a:r>
            <a:r>
              <a:rPr sz="2000">
                <a:latin typeface="+mj-ea"/>
                <a:ea typeface="+mj-ea"/>
                <a:cs typeface="+mj-ea"/>
                <a:sym typeface="+mn-ea"/>
              </a:rPr>
              <a:t>Generator函数调用会返回一个</a:t>
            </a: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  <a:sym typeface="+mn-ea"/>
              </a:rPr>
              <a:t>遍历器对象，</a:t>
            </a:r>
            <a:r>
              <a:rPr sz="2000">
                <a:latin typeface="+mj-ea"/>
                <a:ea typeface="+mj-ea"/>
                <a:cs typeface="+mj-ea"/>
                <a:sym typeface="+mn-ea"/>
              </a:rPr>
              <a:t>可以依次遍历Generator函数的内部状态，特点：惰性求值、自动遍历。</a:t>
            </a:r>
            <a:endParaRPr sz="2000"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r>
              <a:rPr sz="2000">
                <a:latin typeface="+mj-ea"/>
                <a:ea typeface="+mj-ea"/>
                <a:cs typeface="+mj-ea"/>
                <a:sym typeface="+mn-ea"/>
              </a:rPr>
              <a:t>①惰性求值：</a:t>
            </a:r>
            <a:endParaRPr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85" y="2992120"/>
            <a:ext cx="4593590" cy="26308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06820" y="3107690"/>
            <a:ext cx="527050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j-ea"/>
                <a:ea typeface="+mj-ea"/>
                <a:cs typeface="+mj-ea"/>
              </a:rPr>
              <a:t>普通函数，let g=add(1, 2)语句后，变量g就会有执行结果3。但此处变量g只是一个遍历器对象，不会执行函数。直到调用next方法将指针移到yield语句处时才会去求值。</a:t>
            </a:r>
            <a:endParaRPr lang="zh-CN" altLang="en-US" sz="20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+mj-ea"/>
              <a:ea typeface="+mj-ea"/>
              <a:cs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781685"/>
            <a:ext cx="10968990" cy="5467985"/>
          </a:xfrm>
        </p:spPr>
        <p:txBody>
          <a:bodyPr/>
          <a:lstStyle/>
          <a:p>
            <a:pPr marL="0" indent="0">
              <a:buNone/>
            </a:pPr>
            <a:r>
              <a:rPr sz="2000">
                <a:latin typeface="+mj-ea"/>
                <a:ea typeface="+mj-ea"/>
                <a:cs typeface="+mj-ea"/>
              </a:rPr>
              <a:t>②自动遍历</a:t>
            </a:r>
            <a:endParaRPr sz="200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en-US" altLang="zh-CN" sz="2000">
                <a:latin typeface="+mj-ea"/>
                <a:ea typeface="+mj-ea"/>
                <a:cs typeface="+mj-ea"/>
              </a:rPr>
              <a:t>	遍历器对象意味着，Generator函数的返回值可以被实现了遍历器接口的各种方法调用</a:t>
            </a:r>
            <a:r>
              <a:rPr sz="2000">
                <a:latin typeface="+mj-ea"/>
                <a:ea typeface="+mj-ea"/>
                <a:cs typeface="+mj-ea"/>
              </a:rPr>
              <a:t>，</a:t>
            </a:r>
            <a:r>
              <a:rPr lang="en-US" altLang="zh-CN" sz="2000">
                <a:latin typeface="+mj-ea"/>
                <a:ea typeface="+mj-ea"/>
                <a:cs typeface="+mj-ea"/>
              </a:rPr>
              <a:t>例如for…of，Array.form，扩展运算符(…)，解构赋值等</a:t>
            </a:r>
            <a:endParaRPr lang="en-US" altLang="zh-CN" sz="2000"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70" y="3056890"/>
            <a:ext cx="3567430" cy="246824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318125" y="2444750"/>
            <a:ext cx="5943600" cy="3691890"/>
            <a:chOff x="8375" y="4044"/>
            <a:chExt cx="9360" cy="5814"/>
          </a:xfrm>
        </p:grpSpPr>
        <p:sp>
          <p:nvSpPr>
            <p:cNvPr id="6" name="文本框 5"/>
            <p:cNvSpPr txBox="1"/>
            <p:nvPr/>
          </p:nvSpPr>
          <p:spPr>
            <a:xfrm>
              <a:off x="8375" y="4044"/>
              <a:ext cx="9085" cy="58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000" spc="15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+mj-ea"/>
                  <a:ea typeface="+mj-ea"/>
                  <a:cs typeface="+mj-ea"/>
                  <a:sym typeface="+mn-ea"/>
                </a:rPr>
                <a:t>for…of</a:t>
              </a:r>
              <a:endParaRPr lang="en-US" altLang="zh-CN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j-ea"/>
                <a:ea typeface="+mj-ea"/>
                <a:cs typeface="+mj-ea"/>
                <a:sym typeface="+mn-ea"/>
              </a:endParaRPr>
            </a:p>
            <a:p>
              <a:endParaRPr lang="en-US" altLang="zh-CN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j-ea"/>
                <a:ea typeface="+mj-ea"/>
                <a:cs typeface="+mj-ea"/>
                <a:sym typeface="+mn-ea"/>
              </a:endParaRPr>
            </a:p>
            <a:p>
              <a:endParaRPr lang="en-US" altLang="zh-CN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j-ea"/>
                <a:ea typeface="+mj-ea"/>
                <a:cs typeface="+mj-ea"/>
                <a:sym typeface="+mn-ea"/>
              </a:endParaRPr>
            </a:p>
            <a:p>
              <a:endParaRPr lang="en-US" altLang="zh-CN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j-ea"/>
                <a:ea typeface="+mj-ea"/>
                <a:cs typeface="+mj-ea"/>
                <a:sym typeface="+mn-ea"/>
              </a:endParaRPr>
            </a:p>
            <a:p>
              <a:r>
                <a:rPr lang="en-US" altLang="zh-CN" sz="2000" spc="15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+mj-ea"/>
                  <a:ea typeface="+mj-ea"/>
                  <a:cs typeface="+mj-ea"/>
                  <a:sym typeface="+mn-ea"/>
                </a:rPr>
                <a:t>Array.form</a:t>
              </a:r>
              <a:endParaRPr lang="en-US" altLang="zh-CN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j-ea"/>
                <a:ea typeface="+mj-ea"/>
                <a:cs typeface="+mj-ea"/>
                <a:sym typeface="+mn-ea"/>
              </a:endParaRPr>
            </a:p>
            <a:p>
              <a:endParaRPr lang="en-US" altLang="zh-CN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j-ea"/>
                <a:ea typeface="+mj-ea"/>
                <a:cs typeface="+mj-ea"/>
                <a:sym typeface="+mn-ea"/>
              </a:endParaRPr>
            </a:p>
            <a:p>
              <a:endParaRPr lang="en-US" altLang="zh-CN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j-ea"/>
                <a:ea typeface="+mj-ea"/>
                <a:cs typeface="+mj-ea"/>
                <a:sym typeface="+mn-ea"/>
              </a:endParaRPr>
            </a:p>
            <a:p>
              <a:endParaRPr lang="en-US" altLang="zh-CN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j-ea"/>
                <a:ea typeface="+mj-ea"/>
                <a:cs typeface="+mj-ea"/>
                <a:sym typeface="+mn-ea"/>
              </a:endParaRPr>
            </a:p>
            <a:p>
              <a:r>
                <a:rPr lang="en-US" altLang="zh-CN" sz="2000" spc="15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+mj-ea"/>
                  <a:ea typeface="+mj-ea"/>
                  <a:cs typeface="+mj-ea"/>
                  <a:sym typeface="+mn-ea"/>
                </a:rPr>
                <a:t>扩展运算符(…)+</a:t>
              </a:r>
              <a:r>
                <a:rPr lang="zh-CN" altLang="en-US" sz="2000" spc="15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+mj-ea"/>
                  <a:ea typeface="+mj-ea"/>
                  <a:cs typeface="+mj-ea"/>
                  <a:sym typeface="+mn-ea"/>
                </a:rPr>
                <a:t>数组的解构赋值</a:t>
              </a:r>
              <a:endParaRPr lang="en-US" altLang="zh-CN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j-ea"/>
                <a:ea typeface="+mj-ea"/>
                <a:cs typeface="+mj-ea"/>
                <a:sym typeface="+mn-ea"/>
              </a:endParaRPr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61" y="4697"/>
              <a:ext cx="6509" cy="101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61" y="6660"/>
              <a:ext cx="8474" cy="84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61" y="8701"/>
              <a:ext cx="7267" cy="862"/>
            </a:xfrm>
            <a:prstGeom prst="rect">
              <a:avLst/>
            </a:prstGeom>
          </p:spPr>
        </p:pic>
      </p:grp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726440"/>
            <a:ext cx="10968990" cy="5405120"/>
          </a:xfrm>
        </p:spPr>
        <p:txBody>
          <a:bodyPr/>
          <a:lstStyle/>
          <a:p>
            <a:pPr marL="0" algn="l">
              <a:buClrTx/>
              <a:buSzTx/>
              <a:buNone/>
            </a:pP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Generator函数的方法</a:t>
            </a:r>
            <a:endParaRPr sz="2000">
              <a:solidFill>
                <a:srgbClr val="C00000"/>
              </a:solidFill>
              <a:latin typeface="+mj-ea"/>
              <a:ea typeface="+mj-ea"/>
              <a:cs typeface="+mj-ea"/>
            </a:endParaRPr>
          </a:p>
          <a:p>
            <a:pPr marL="0" algn="l">
              <a:buClrTx/>
              <a:buSzTx/>
              <a:buNone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next()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   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作用：恢复执行 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  <a:p>
            <a:pPr marL="0" algn="l">
              <a:buClrTx/>
              <a:buSzTx/>
              <a:buNone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   返回值：包含value和done属性的对象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next()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方法可以设置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参数。参数会被当作上一个yield语句的返回值。如果没有参数，那默认上一个yield语句的返回值为undefined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3790315"/>
            <a:ext cx="4591685" cy="1903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525" y="3745865"/>
            <a:ext cx="4375785" cy="19913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941070"/>
            <a:ext cx="10968990" cy="5308600"/>
          </a:xfrm>
        </p:spPr>
        <p:txBody>
          <a:bodyPr/>
          <a:lstStyle/>
          <a:p>
            <a:pPr marL="0" indent="0">
              <a:buNone/>
            </a:pPr>
            <a:r>
              <a:rPr sz="2000">
                <a:latin typeface="+mj-ea"/>
                <a:ea typeface="+mj-ea"/>
                <a:cs typeface="+mj-ea"/>
              </a:rPr>
              <a:t>②</a:t>
            </a:r>
            <a:r>
              <a:rPr lang="en-US" altLang="zh-CN" sz="2000">
                <a:latin typeface="+mj-ea"/>
                <a:ea typeface="+mj-ea"/>
                <a:cs typeface="+mj-ea"/>
              </a:rPr>
              <a:t>return()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sz="2000">
                <a:latin typeface="+mj-ea"/>
                <a:ea typeface="+mj-ea"/>
                <a:cs typeface="+mj-ea"/>
              </a:rPr>
              <a:t>   作用：立即结束遍历，并返回给定的值，参数就是返回值的value属性</a:t>
            </a:r>
            <a:endParaRPr sz="200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sz="2000">
                <a:latin typeface="+mj-ea"/>
                <a:ea typeface="+mj-ea"/>
                <a:cs typeface="+mj-ea"/>
              </a:rPr>
              <a:t>说明：return方法后，done属性会被设为true，所以会立即终结遍历Generator函数</a:t>
            </a:r>
            <a:endParaRPr sz="2000"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0" y="2651760"/>
            <a:ext cx="8072755" cy="32010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j-ea"/>
                <a:ea typeface="+mj-ea"/>
                <a:cs typeface="+mj-ea"/>
              </a:rPr>
              <a:t>利用</a:t>
            </a:r>
            <a:r>
              <a:rPr sz="2000">
                <a:latin typeface="+mj-ea"/>
                <a:ea typeface="+mj-ea"/>
                <a:cs typeface="+mj-ea"/>
              </a:rPr>
              <a:t>G函数实现先打印hello，延迟2s后打印 hello拼接上world</a:t>
            </a:r>
            <a:endParaRPr sz="2000">
              <a:latin typeface="+mj-ea"/>
              <a:ea typeface="+mj-ea"/>
              <a:cs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sz="2000" b="0" spc="150">
                <a:solidFill>
                  <a:srgbClr val="C00000"/>
                </a:solidFill>
                <a:latin typeface="+mj-ea"/>
                <a:ea typeface="+mj-ea"/>
                <a:cs typeface="+mj-ea"/>
                <a:sym typeface="+mn-ea"/>
              </a:rPr>
              <a:t>嵌套Generator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说明：在Generater函数内部，调用另一个Generator函数的话，需要用yield*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①没有使用</a:t>
            </a:r>
            <a:r>
              <a:rPr lang="en-US" altLang="zh-CN" sz="2000" dirty="0"/>
              <a:t>yield</a:t>
            </a:r>
            <a:r>
              <a:rPr sz="2000" dirty="0"/>
              <a:t>指针</a:t>
            </a:r>
            <a:r>
              <a:rPr lang="en-US" altLang="zh-CN" sz="2000" dirty="0"/>
              <a:t>				</a:t>
            </a:r>
            <a:r>
              <a:rPr sz="2000" dirty="0"/>
              <a:t>②使用了</a:t>
            </a:r>
            <a:r>
              <a:rPr lang="en-US" altLang="zh-CN" sz="2000" dirty="0"/>
              <a:t>yield</a:t>
            </a:r>
            <a:r>
              <a:rPr sz="2000" dirty="0"/>
              <a:t>指针</a:t>
            </a:r>
            <a:endParaRPr sz="2000" dirty="0"/>
          </a:p>
          <a:p>
            <a:pPr marL="0" indent="0">
              <a:buNone/>
            </a:pPr>
            <a:endParaRPr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" y="2651125"/>
            <a:ext cx="4339590" cy="3506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045" y="2651125"/>
            <a:ext cx="5165725" cy="35058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864235"/>
            <a:ext cx="10968990" cy="53854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注意：任何数据结构只要有 Iterator 接口，就可以被yield*遍历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上述案例如果yield后面没有星号，得到的value是整个数组，加了星号就表示返回的是数组的遍历器对象。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5" y="1523365"/>
            <a:ext cx="5704840" cy="14300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200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课堂</a:t>
            </a:r>
            <a:r>
              <a:rPr lang="zh-CN" altLang="en-US" sz="200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案例</a:t>
            </a:r>
            <a:endParaRPr lang="zh-CN" altLang="en-US" sz="2000" b="0" spc="150">
              <a:solidFill>
                <a:schemeClr val="tx1">
                  <a:lumMod val="65000"/>
                  <a:lumOff val="35000"/>
                </a:schemeClr>
              </a:solidFill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利用</a:t>
            </a:r>
            <a:r>
              <a:rPr lang="en-US" altLang="zh-CN" sz="2000" dirty="0"/>
              <a:t>Generator</a:t>
            </a:r>
            <a:r>
              <a:rPr sz="2000" dirty="0"/>
              <a:t>函数实现先执行</a:t>
            </a:r>
            <a:r>
              <a:rPr lang="en-US" altLang="zh-CN" sz="2000" dirty="0"/>
              <a:t>a,</a:t>
            </a:r>
            <a:r>
              <a:rPr sz="2000" dirty="0"/>
              <a:t>再执行</a:t>
            </a:r>
            <a:r>
              <a:rPr lang="en-US" altLang="zh-CN" sz="2000" dirty="0"/>
              <a:t>b,</a:t>
            </a:r>
            <a:r>
              <a:rPr sz="2000" dirty="0"/>
              <a:t>再执行</a:t>
            </a:r>
            <a:r>
              <a:rPr lang="en-US" altLang="zh-CN" sz="2000" dirty="0"/>
              <a:t>c</a:t>
            </a:r>
            <a:r>
              <a:rPr sz="2000" dirty="0"/>
              <a:t>，最后执行</a:t>
            </a:r>
            <a:r>
              <a:rPr lang="en-US" altLang="zh-CN" sz="2000" dirty="0"/>
              <a:t>d</a:t>
            </a:r>
            <a:r>
              <a:rPr sz="2000" dirty="0"/>
              <a:t>的功能</a:t>
            </a:r>
            <a:endParaRPr sz="20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</Words>
  <Application>WPS 演示</Application>
  <PresentationFormat>宽屏</PresentationFormat>
  <Paragraphs>61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（3）Generator 函数</vt:lpstr>
      <vt:lpstr>PowerPoint 演示文稿</vt:lpstr>
      <vt:lpstr>PowerPoint 演示文稿</vt:lpstr>
      <vt:lpstr>PowerPoint 演示文稿</vt:lpstr>
      <vt:lpstr>PowerPoint 演示文稿</vt:lpstr>
      <vt:lpstr>课堂练习</vt:lpstr>
      <vt:lpstr>嵌套Generator</vt:lpstr>
      <vt:lpstr>PowerPoint 演示文稿</vt:lpstr>
      <vt:lpstr>课堂案例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流夕</cp:lastModifiedBy>
  <cp:revision>172</cp:revision>
  <dcterms:created xsi:type="dcterms:W3CDTF">2019-06-19T02:08:00Z</dcterms:created>
  <dcterms:modified xsi:type="dcterms:W3CDTF">2020-08-07T02:38:41Z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