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hyperlink" Target="http://www.jq22.com/chm/jquery/" TargetMode="Externa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image" Target="../media/image9.png"/><Relationship Id="rId2" Type="http://schemas.openxmlformats.org/officeDocument/2006/relationships/tags" Target="../tags/tag97.xml"/><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100.xml"/><Relationship Id="rId1" Type="http://schemas.openxmlformats.org/officeDocument/2006/relationships/tags" Target="../tags/tag9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6.xml"/><Relationship Id="rId3" Type="http://schemas.openxmlformats.org/officeDocument/2006/relationships/image" Target="../media/image15.png"/><Relationship Id="rId2" Type="http://schemas.openxmlformats.org/officeDocument/2006/relationships/tags" Target="../tags/tag105.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16.png"/><Relationship Id="rId1" Type="http://schemas.openxmlformats.org/officeDocument/2006/relationships/tags" Target="../tags/tag11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8.xml"/><Relationship Id="rId3" Type="http://schemas.openxmlformats.org/officeDocument/2006/relationships/image" Target="../media/image17.png"/><Relationship Id="rId2" Type="http://schemas.openxmlformats.org/officeDocument/2006/relationships/tags" Target="../tags/tag127.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2.png"/><Relationship Id="rId2" Type="http://schemas.openxmlformats.org/officeDocument/2006/relationships/tags" Target="../tags/tag68.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8" Type="http://schemas.openxmlformats.org/officeDocument/2006/relationships/slideLayout" Target="../slideLayouts/slideLayout7.xml"/><Relationship Id="rId17" Type="http://schemas.openxmlformats.org/officeDocument/2006/relationships/tags" Target="../tags/tag87.xml"/><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7.png"/><Relationship Id="rId2" Type="http://schemas.openxmlformats.org/officeDocument/2006/relationships/tags" Target="../tags/tag89.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8.png"/><Relationship Id="rId1" Type="http://schemas.openxmlformats.org/officeDocument/2006/relationships/tags" Target="../tags/tag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一、完美运动框架封装</a:t>
            </a:r>
            <a:endParaRPr lang="zh-CN" altLang="en-US"/>
          </a:p>
        </p:txBody>
      </p:sp>
      <p:sp>
        <p:nvSpPr>
          <p:cNvPr id="8" name="内容占位符 7"/>
          <p:cNvSpPr>
            <a:spLocks noGrp="1"/>
          </p:cNvSpPr>
          <p:nvPr>
            <p:ph idx="1"/>
            <p:custDataLst>
              <p:tags r:id="rId2"/>
            </p:custDataLst>
          </p:nvPr>
        </p:nvSpPr>
        <p:spPr>
          <a:xfrm>
            <a:off x="608330" y="1401445"/>
            <a:ext cx="10968990" cy="5126355"/>
          </a:xfrm>
        </p:spPr>
        <p:txBody>
          <a:bodyPr>
            <a:normAutofit lnSpcReduction="10000"/>
          </a:bodyPr>
          <a:p>
            <a:pPr indent="0">
              <a:lnSpc>
                <a:spcPct val="150000"/>
              </a:lnSpc>
            </a:pPr>
            <a:r>
              <a:rPr lang="zh-CN" altLang="en-US" sz="2000" dirty="0">
                <a:latin typeface="+mj-ea"/>
                <a:ea typeface="+mj-ea"/>
                <a:cs typeface="+mj-ea"/>
              </a:rPr>
              <a:t>运动框架封装过程回顾</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1</a:t>
            </a:r>
            <a:r>
              <a:rPr lang="zh-CN" altLang="en-US" sz="2000" dirty="0">
                <a:latin typeface="+mj-ea"/>
                <a:ea typeface="+mj-ea"/>
                <a:cs typeface="+mj-ea"/>
              </a:rPr>
              <a:t>）匀速运动</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2</a:t>
            </a:r>
            <a:r>
              <a:rPr lang="zh-CN" altLang="en-US" sz="2000" dirty="0">
                <a:latin typeface="+mj-ea"/>
                <a:ea typeface="+mj-ea"/>
                <a:cs typeface="+mj-ea"/>
              </a:rPr>
              <a:t>）缓冲运动</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3</a:t>
            </a:r>
            <a:r>
              <a:rPr lang="zh-CN" altLang="en-US" sz="2000" dirty="0">
                <a:latin typeface="+mj-ea"/>
                <a:ea typeface="+mj-ea"/>
                <a:cs typeface="+mj-ea"/>
              </a:rPr>
              <a:t>）多物体运动</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4</a:t>
            </a:r>
            <a:r>
              <a:rPr lang="zh-CN" altLang="en-US" sz="2000" dirty="0">
                <a:latin typeface="+mj-ea"/>
                <a:ea typeface="+mj-ea"/>
                <a:cs typeface="+mj-ea"/>
              </a:rPr>
              <a:t>）任意值变化</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5</a:t>
            </a:r>
            <a:r>
              <a:rPr lang="zh-CN" altLang="en-US" sz="2000" dirty="0">
                <a:latin typeface="+mj-ea"/>
                <a:ea typeface="+mj-ea"/>
                <a:cs typeface="+mj-ea"/>
              </a:rPr>
              <a:t>）链式运动</a:t>
            </a:r>
            <a:endParaRPr lang="zh-CN" altLang="en-US" sz="2000" dirty="0">
              <a:latin typeface="+mj-ea"/>
              <a:ea typeface="+mj-ea"/>
              <a:cs typeface="+mj-ea"/>
            </a:endParaRPr>
          </a:p>
          <a:p>
            <a:pPr marL="0" indent="0">
              <a:lnSpc>
                <a:spcPct val="150000"/>
              </a:lnSpc>
              <a:buNone/>
            </a:pPr>
            <a:r>
              <a:rPr lang="zh-CN" altLang="en-US" sz="2000" dirty="0">
                <a:latin typeface="+mj-ea"/>
                <a:ea typeface="+mj-ea"/>
                <a:cs typeface="+mj-ea"/>
              </a:rPr>
              <a:t>（</a:t>
            </a:r>
            <a:r>
              <a:rPr lang="en-US" altLang="zh-CN" sz="2000" dirty="0">
                <a:latin typeface="+mj-ea"/>
                <a:ea typeface="+mj-ea"/>
                <a:cs typeface="+mj-ea"/>
              </a:rPr>
              <a:t>6</a:t>
            </a:r>
            <a:r>
              <a:rPr lang="zh-CN" altLang="en-US" sz="2000" dirty="0">
                <a:latin typeface="+mj-ea"/>
                <a:ea typeface="+mj-ea"/>
                <a:cs typeface="+mj-ea"/>
              </a:rPr>
              <a:t>）同时运动</a:t>
            </a:r>
            <a:endParaRPr lang="zh-CN" altLang="en-US" sz="2000" dirty="0">
              <a:latin typeface="+mj-ea"/>
              <a:ea typeface="+mj-ea"/>
              <a:cs typeface="+mj-ea"/>
            </a:endParaRPr>
          </a:p>
          <a:p>
            <a:pPr marL="228600" lvl="0" indent="0">
              <a:lnSpc>
                <a:spcPct val="150000"/>
              </a:lnSpc>
              <a:buFont typeface="Arial" panose="020B0604020202020204" pitchFamily="34" charset="0"/>
              <a:buChar char="●"/>
            </a:pPr>
            <a:r>
              <a:rPr lang="en-US" altLang="zh-CN" sz="2000" dirty="0">
                <a:solidFill>
                  <a:schemeClr val="tx1">
                    <a:lumMod val="65000"/>
                    <a:lumOff val="35000"/>
                  </a:schemeClr>
                </a:solidFill>
                <a:latin typeface="+mj-ea"/>
                <a:ea typeface="+mj-ea"/>
                <a:cs typeface="+mj-ea"/>
              </a:rPr>
              <a:t>JQ</a:t>
            </a:r>
            <a:r>
              <a:rPr sz="2000" dirty="0">
                <a:solidFill>
                  <a:schemeClr val="tx1">
                    <a:lumMod val="65000"/>
                    <a:lumOff val="35000"/>
                  </a:schemeClr>
                </a:solidFill>
                <a:latin typeface="+mj-ea"/>
                <a:ea typeface="+mj-ea"/>
                <a:cs typeface="+mj-ea"/>
              </a:rPr>
              <a:t>中运动的相关方法回顾  </a:t>
            </a:r>
            <a:r>
              <a:rPr sz="2000">
                <a:latin typeface="+mj-ea"/>
                <a:ea typeface="+mj-ea"/>
                <a:cs typeface="+mj-ea"/>
                <a:sym typeface="+mn-ea"/>
                <a:hlinkClick r:id="rId3"/>
              </a:rPr>
              <a:t>http://www.jq22.com/chm/jquery/</a:t>
            </a:r>
            <a:endParaRPr sz="2000" dirty="0">
              <a:solidFill>
                <a:schemeClr val="tx1">
                  <a:lumMod val="65000"/>
                  <a:lumOff val="35000"/>
                </a:schemeClr>
              </a:solidFill>
              <a:latin typeface="+mj-ea"/>
              <a:ea typeface="+mj-ea"/>
              <a:cs typeface="+mj-ea"/>
            </a:endParaRPr>
          </a:p>
          <a:p>
            <a:pPr marL="228600" lvl="0" indent="0">
              <a:lnSpc>
                <a:spcPct val="150000"/>
              </a:lnSpc>
              <a:buFont typeface="Arial" panose="020B0604020202020204" pitchFamily="34" charset="0"/>
              <a:buChar char="●"/>
            </a:pPr>
            <a:r>
              <a:rPr sz="2000" dirty="0">
                <a:solidFill>
                  <a:schemeClr val="tx1">
                    <a:lumMod val="65000"/>
                    <a:lumOff val="35000"/>
                  </a:schemeClr>
                </a:solidFill>
                <a:latin typeface="+mj-ea"/>
                <a:ea typeface="+mj-ea"/>
                <a:cs typeface="+mj-ea"/>
              </a:rPr>
              <a:t>完美运动框架的封装</a:t>
            </a:r>
            <a:endParaRPr sz="2000" dirty="0">
              <a:solidFill>
                <a:schemeClr val="tx1">
                  <a:lumMod val="65000"/>
                  <a:lumOff val="35000"/>
                </a:schemeClr>
              </a:solidFill>
              <a:latin typeface="+mj-ea"/>
              <a:ea typeface="+mj-ea"/>
              <a:cs typeface="+mj-ea"/>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（7）get方式向服务器传递值的方式</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p:txBody>
          <a:bodyPr/>
          <a:lstStyle/>
          <a:p>
            <a:pPr marL="0" indent="0">
              <a:buNone/>
            </a:pPr>
            <a:r>
              <a:rPr lang="en-US" altLang="zh-CN">
                <a:sym typeface="+mn-ea"/>
              </a:rPr>
              <a:t>         </a:t>
            </a:r>
            <a:r>
              <a:rPr lang="en-US" altLang="zh-CN" sz="2000">
                <a:sym typeface="+mn-ea"/>
              </a:rPr>
              <a:t>将要传递的值追加到url后面用？连接，数据和值一一对应，不同的数据之间用&amp;连接</a:t>
            </a:r>
            <a:endParaRPr lang="en-US" altLang="zh-CN" sz="2000"/>
          </a:p>
          <a:p>
            <a:endParaRPr lang="zh-CN" altLang="en-US" dirty="0"/>
          </a:p>
        </p:txBody>
      </p:sp>
      <p:pic>
        <p:nvPicPr>
          <p:cNvPr id="4" name="图片 3"/>
          <p:cNvPicPr>
            <a:picLocks noChangeAspect="1"/>
          </p:cNvPicPr>
          <p:nvPr/>
        </p:nvPicPr>
        <p:blipFill>
          <a:blip r:embed="rId3"/>
          <a:stretch>
            <a:fillRect/>
          </a:stretch>
        </p:blipFill>
        <p:spPr>
          <a:xfrm>
            <a:off x="929005" y="2957830"/>
            <a:ext cx="9264650" cy="128206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（8）</a:t>
            </a:r>
            <a:r>
              <a:rPr lang="en-US" altLang="zh-CN" sz="2000" b="0" spc="150">
                <a:solidFill>
                  <a:schemeClr val="tx1">
                    <a:lumMod val="65000"/>
                    <a:lumOff val="35000"/>
                  </a:schemeClr>
                </a:solidFill>
                <a:cs typeface="+mn-cs"/>
              </a:rPr>
              <a:t>get方式请求数据出现的问题以及解决办法</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611575" y="1313870"/>
            <a:ext cx="10969200" cy="4759200"/>
          </a:xfrm>
        </p:spPr>
        <p:txBody>
          <a:bodyPr/>
          <a:lstStyle/>
          <a:p>
            <a:pPr indent="0">
              <a:lnSpc>
                <a:spcPct val="150000"/>
              </a:lnSpc>
              <a:buNone/>
            </a:pPr>
            <a:r>
              <a:rPr lang="en-US" altLang="zh-CN" sz="2000"/>
              <a:t> </a:t>
            </a:r>
            <a:r>
              <a:rPr lang="en-US" altLang="zh-CN" sz="2000">
                <a:solidFill>
                  <a:srgbClr val="C00000"/>
                </a:solidFill>
              </a:rPr>
              <a:t>问题一：</a:t>
            </a:r>
            <a:r>
              <a:rPr lang="en-US" altLang="zh-CN" sz="2000">
                <a:solidFill>
                  <a:srgbClr val="C00000"/>
                </a:solidFill>
                <a:sym typeface="+mn-ea"/>
              </a:rPr>
              <a:t> get方式请求数据会出现缓存问题</a:t>
            </a:r>
            <a:endParaRPr lang="en-US" altLang="zh-CN" sz="2000">
              <a:solidFill>
                <a:srgbClr val="C00000"/>
              </a:solidFill>
            </a:endParaRPr>
          </a:p>
          <a:p>
            <a:pPr marL="0" indent="0">
              <a:lnSpc>
                <a:spcPct val="150000"/>
              </a:lnSpc>
              <a:buNone/>
            </a:pPr>
            <a:r>
              <a:rPr lang="en-US" altLang="zh-CN" dirty="0"/>
              <a:t>    </a:t>
            </a:r>
            <a:r>
              <a:rPr lang="en-US" altLang="zh-CN" sz="2000">
                <a:sym typeface="+mn-ea"/>
              </a:rPr>
              <a:t>解决：在url后面添加？加上一个随机数或者时间戳</a:t>
            </a:r>
            <a:endParaRPr lang="en-US" altLang="zh-CN" sz="2000"/>
          </a:p>
        </p:txBody>
      </p:sp>
      <p:pic>
        <p:nvPicPr>
          <p:cNvPr id="4" name="图片 3"/>
          <p:cNvPicPr>
            <a:picLocks noChangeAspect="1"/>
          </p:cNvPicPr>
          <p:nvPr/>
        </p:nvPicPr>
        <p:blipFill>
          <a:blip r:embed="rId3"/>
          <a:stretch>
            <a:fillRect/>
          </a:stretch>
        </p:blipFill>
        <p:spPr>
          <a:xfrm>
            <a:off x="1016000" y="2813050"/>
            <a:ext cx="8728075" cy="654050"/>
          </a:xfrm>
          <a:prstGeom prst="rect">
            <a:avLst/>
          </a:prstGeom>
        </p:spPr>
      </p:pic>
      <p:pic>
        <p:nvPicPr>
          <p:cNvPr id="5" name="图片 4"/>
          <p:cNvPicPr>
            <a:picLocks noChangeAspect="1"/>
          </p:cNvPicPr>
          <p:nvPr/>
        </p:nvPicPr>
        <p:blipFill>
          <a:blip r:embed="rId4"/>
          <a:stretch>
            <a:fillRect/>
          </a:stretch>
        </p:blipFill>
        <p:spPr>
          <a:xfrm>
            <a:off x="1016000" y="4177030"/>
            <a:ext cx="8727440" cy="72517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1132840"/>
            <a:ext cx="10968990" cy="5116830"/>
          </a:xfrm>
        </p:spPr>
        <p:txBody>
          <a:bodyPr/>
          <a:lstStyle/>
          <a:p>
            <a:pPr marL="0" indent="0">
              <a:lnSpc>
                <a:spcPct val="150000"/>
              </a:lnSpc>
              <a:buNone/>
            </a:pPr>
            <a:r>
              <a:rPr lang="zh-CN" altLang="en-US" sz="2000" dirty="0">
                <a:solidFill>
                  <a:srgbClr val="C00000"/>
                </a:solidFill>
              </a:rPr>
              <a:t>问题二：</a:t>
            </a:r>
            <a:r>
              <a:rPr lang="en-US" altLang="zh-CN" sz="2000">
                <a:solidFill>
                  <a:srgbClr val="C00000"/>
                </a:solidFill>
                <a:sym typeface="+mn-ea"/>
              </a:rPr>
              <a:t>get</a:t>
            </a:r>
            <a:r>
              <a:rPr sz="2000">
                <a:solidFill>
                  <a:srgbClr val="C00000"/>
                </a:solidFill>
                <a:sym typeface="+mn-ea"/>
              </a:rPr>
              <a:t>方式向服务器传递中文时候会出现乱码</a:t>
            </a:r>
            <a:endParaRPr sz="2000">
              <a:solidFill>
                <a:srgbClr val="C00000"/>
              </a:solidFill>
              <a:sym typeface="+mn-ea"/>
            </a:endParaRPr>
          </a:p>
          <a:p>
            <a:pPr marL="0" indent="0">
              <a:lnSpc>
                <a:spcPct val="150000"/>
              </a:lnSpc>
              <a:buNone/>
            </a:pPr>
            <a:endParaRPr sz="2000">
              <a:sym typeface="+mn-ea"/>
            </a:endParaRPr>
          </a:p>
          <a:p>
            <a:pPr marL="0" indent="0">
              <a:lnSpc>
                <a:spcPct val="150000"/>
              </a:lnSpc>
              <a:buNone/>
            </a:pPr>
            <a:endParaRPr sz="2000">
              <a:sym typeface="+mn-ea"/>
            </a:endParaRPr>
          </a:p>
          <a:p>
            <a:pPr marL="0" indent="0">
              <a:lnSpc>
                <a:spcPct val="150000"/>
              </a:lnSpc>
              <a:buNone/>
            </a:pPr>
            <a:r>
              <a:rPr sz="2000">
                <a:sym typeface="+mn-ea"/>
              </a:rPr>
              <a:t>解决：传值的时候先进行编码</a:t>
            </a:r>
            <a:endParaRPr sz="2000">
              <a:sym typeface="+mn-ea"/>
            </a:endParaRPr>
          </a:p>
          <a:p>
            <a:pPr marL="0" indent="0">
              <a:lnSpc>
                <a:spcPct val="150000"/>
              </a:lnSpc>
              <a:buNone/>
            </a:pPr>
            <a:r>
              <a:rPr sz="2000">
                <a:sym typeface="+mn-ea"/>
              </a:rPr>
              <a:t>         编码：</a:t>
            </a:r>
            <a:r>
              <a:rPr lang="en-US" altLang="zh-CN" sz="2000">
                <a:sym typeface="+mn-ea"/>
              </a:rPr>
              <a:t>encodeURI():</a:t>
            </a:r>
            <a:r>
              <a:rPr sz="2000">
                <a:sym typeface="+mn-ea"/>
              </a:rPr>
              <a:t>可以将字符串统一编码为</a:t>
            </a:r>
            <a:r>
              <a:rPr lang="en-US" altLang="zh-CN" sz="2000">
                <a:sym typeface="+mn-ea"/>
              </a:rPr>
              <a:t>utf-8</a:t>
            </a:r>
            <a:r>
              <a:rPr sz="2000">
                <a:sym typeface="+mn-ea"/>
              </a:rPr>
              <a:t>的格式</a:t>
            </a:r>
            <a:endParaRPr lang="zh-CN" altLang="en-US" sz="2000"/>
          </a:p>
          <a:p>
            <a:pPr marL="0" indent="0">
              <a:lnSpc>
                <a:spcPct val="150000"/>
              </a:lnSpc>
              <a:buNone/>
            </a:pPr>
            <a:r>
              <a:rPr sz="2000">
                <a:sym typeface="+mn-ea"/>
              </a:rPr>
              <a:t>         解码：</a:t>
            </a:r>
            <a:r>
              <a:rPr lang="en-US" altLang="zh-CN" sz="2000">
                <a:sym typeface="+mn-ea"/>
              </a:rPr>
              <a:t>decodeURI()</a:t>
            </a:r>
            <a:endParaRPr lang="en-US" altLang="zh-CN" sz="2000"/>
          </a:p>
          <a:p>
            <a:pPr marL="0" indent="0">
              <a:lnSpc>
                <a:spcPct val="150000"/>
              </a:lnSpc>
              <a:buNone/>
            </a:pPr>
            <a:endParaRPr lang="zh-CN" altLang="en-US" sz="2000"/>
          </a:p>
          <a:p>
            <a:pPr marL="0" indent="0">
              <a:lnSpc>
                <a:spcPct val="150000"/>
              </a:lnSpc>
              <a:buNone/>
            </a:pPr>
            <a:endParaRPr lang="zh-CN" altLang="en-US" sz="2000"/>
          </a:p>
          <a:p>
            <a:pPr marL="0" indent="0">
              <a:buNone/>
            </a:pPr>
            <a:endParaRPr lang="zh-CN" altLang="en-US" sz="2000" dirty="0"/>
          </a:p>
        </p:txBody>
      </p:sp>
      <p:pic>
        <p:nvPicPr>
          <p:cNvPr id="9" name="图片 8"/>
          <p:cNvPicPr>
            <a:picLocks noChangeAspect="1"/>
          </p:cNvPicPr>
          <p:nvPr/>
        </p:nvPicPr>
        <p:blipFill>
          <a:blip r:embed="rId2"/>
          <a:stretch>
            <a:fillRect/>
          </a:stretch>
        </p:blipFill>
        <p:spPr>
          <a:xfrm>
            <a:off x="716915" y="1894205"/>
            <a:ext cx="6650990" cy="834390"/>
          </a:xfrm>
          <a:prstGeom prst="rect">
            <a:avLst/>
          </a:prstGeom>
        </p:spPr>
      </p:pic>
      <p:pic>
        <p:nvPicPr>
          <p:cNvPr id="7" name="图片 6"/>
          <p:cNvPicPr>
            <a:picLocks noChangeAspect="1"/>
          </p:cNvPicPr>
          <p:nvPr/>
        </p:nvPicPr>
        <p:blipFill>
          <a:blip r:embed="rId3"/>
          <a:stretch>
            <a:fillRect/>
          </a:stretch>
        </p:blipFill>
        <p:spPr>
          <a:xfrm>
            <a:off x="8182610" y="1427480"/>
            <a:ext cx="2697480" cy="1767205"/>
          </a:xfrm>
          <a:prstGeom prst="rect">
            <a:avLst/>
          </a:prstGeom>
        </p:spPr>
      </p:pic>
      <p:pic>
        <p:nvPicPr>
          <p:cNvPr id="5" name="图片 4"/>
          <p:cNvPicPr>
            <a:picLocks noChangeAspect="1"/>
          </p:cNvPicPr>
          <p:nvPr/>
        </p:nvPicPr>
        <p:blipFill>
          <a:blip r:embed="rId4"/>
          <a:stretch>
            <a:fillRect/>
          </a:stretch>
        </p:blipFill>
        <p:spPr>
          <a:xfrm>
            <a:off x="716915" y="4834890"/>
            <a:ext cx="8141335" cy="829945"/>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（9）post方式ajax步骤注意点</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856615" y="1314450"/>
            <a:ext cx="10720705" cy="4935220"/>
          </a:xfrm>
        </p:spPr>
        <p:txBody>
          <a:bodyPr/>
          <a:lstStyle/>
          <a:p>
            <a:pPr marL="0" indent="0">
              <a:buNone/>
            </a:pPr>
            <a:r>
              <a:rPr lang="zh-CN" altLang="en-US" sz="2000" dirty="0"/>
              <a:t>①</a:t>
            </a:r>
            <a:r>
              <a:rPr lang="en-US" altLang="zh-CN" sz="2000" dirty="0"/>
              <a:t>post</a:t>
            </a:r>
            <a:r>
              <a:rPr sz="2000" dirty="0"/>
              <a:t>方式利用</a:t>
            </a:r>
            <a:r>
              <a:rPr lang="en-US" altLang="zh-CN" sz="2000" dirty="0"/>
              <a:t>send()</a:t>
            </a:r>
            <a:r>
              <a:rPr sz="2000" dirty="0"/>
              <a:t>方法向服务器发送数据</a:t>
            </a:r>
            <a:endParaRPr sz="2000" dirty="0"/>
          </a:p>
          <a:p>
            <a:pPr marL="0" indent="0">
              <a:buNone/>
            </a:pPr>
            <a:r>
              <a:rPr sz="2000" dirty="0"/>
              <a:t>②</a:t>
            </a:r>
            <a:r>
              <a:rPr lang="en-US" altLang="zh-CN" sz="2000" dirty="0"/>
              <a:t>post</a:t>
            </a:r>
            <a:r>
              <a:rPr sz="2000" dirty="0"/>
              <a:t>方式在发送数据之前要设置请求头信息指定提交的数据格式</a:t>
            </a:r>
            <a:endParaRPr sz="2000" dirty="0"/>
          </a:p>
          <a:p>
            <a:pPr marL="0" indent="0">
              <a:buNone/>
            </a:pPr>
            <a:endParaRPr sz="2000" dirty="0"/>
          </a:p>
          <a:p>
            <a:pPr marL="0" indent="0">
              <a:buNone/>
            </a:pPr>
            <a:endParaRPr sz="2000" dirty="0"/>
          </a:p>
          <a:p>
            <a:pPr marL="0" indent="0">
              <a:buNone/>
            </a:pPr>
            <a:endParaRPr sz="2000" dirty="0"/>
          </a:p>
          <a:p>
            <a:pPr marL="0" indent="0">
              <a:buNone/>
            </a:pPr>
            <a:r>
              <a:rPr sz="2000" dirty="0"/>
              <a:t>③</a:t>
            </a:r>
            <a:r>
              <a:rPr lang="en-US" altLang="zh-CN" sz="2000" dirty="0"/>
              <a:t>post</a:t>
            </a:r>
            <a:r>
              <a:rPr sz="2000" dirty="0"/>
              <a:t>没有缓存问题</a:t>
            </a:r>
            <a:endParaRPr sz="2000" dirty="0"/>
          </a:p>
          <a:p>
            <a:pPr marL="0" indent="0">
              <a:buNone/>
            </a:pPr>
            <a:r>
              <a:rPr sz="2000" dirty="0"/>
              <a:t>④</a:t>
            </a:r>
            <a:r>
              <a:rPr lang="en-US" altLang="zh-CN" sz="2000" dirty="0"/>
              <a:t>post</a:t>
            </a:r>
            <a:r>
              <a:rPr sz="2000" dirty="0"/>
              <a:t>没有中文乱码问题</a:t>
            </a:r>
            <a:endParaRPr sz="2000" dirty="0"/>
          </a:p>
          <a:p>
            <a:pPr marL="0" indent="0">
              <a:buNone/>
            </a:pPr>
            <a:endParaRPr sz="2000" dirty="0"/>
          </a:p>
        </p:txBody>
      </p:sp>
      <p:pic>
        <p:nvPicPr>
          <p:cNvPr id="10" name="图片 9"/>
          <p:cNvPicPr>
            <a:picLocks noChangeAspect="1"/>
          </p:cNvPicPr>
          <p:nvPr/>
        </p:nvPicPr>
        <p:blipFill>
          <a:blip r:embed="rId3"/>
          <a:stretch>
            <a:fillRect/>
          </a:stretch>
        </p:blipFill>
        <p:spPr>
          <a:xfrm>
            <a:off x="1204595" y="2442210"/>
            <a:ext cx="8818880" cy="126809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（10）get和post的区别</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608330" y="1314450"/>
            <a:ext cx="10968990" cy="4935220"/>
          </a:xfrm>
        </p:spPr>
        <p:txBody>
          <a:bodyPr/>
          <a:lstStyle/>
          <a:p>
            <a:pPr marL="0" indent="0">
              <a:lnSpc>
                <a:spcPct val="150000"/>
              </a:lnSpc>
              <a:buNone/>
            </a:pPr>
            <a:r>
              <a:rPr lang="en-US" altLang="zh-CN" sz="2000" dirty="0">
                <a:latin typeface="+mj-ea"/>
                <a:ea typeface="+mj-ea"/>
                <a:cs typeface="+mj-ea"/>
              </a:rPr>
              <a:t>   </a:t>
            </a:r>
            <a:r>
              <a:rPr sz="2000" dirty="0">
                <a:latin typeface="+mj-ea"/>
                <a:ea typeface="+mj-ea"/>
                <a:cs typeface="+mj-ea"/>
              </a:rPr>
              <a:t>①发送数据方式不同</a:t>
            </a:r>
            <a:endParaRPr sz="2000" dirty="0">
              <a:latin typeface="+mj-ea"/>
              <a:ea typeface="+mj-ea"/>
              <a:cs typeface="+mj-ea"/>
            </a:endParaRPr>
          </a:p>
          <a:p>
            <a:pPr marL="0" indent="0">
              <a:lnSpc>
                <a:spcPct val="150000"/>
              </a:lnSpc>
              <a:buNone/>
            </a:pPr>
            <a:r>
              <a:rPr sz="2000" dirty="0">
                <a:latin typeface="+mj-ea"/>
                <a:ea typeface="+mj-ea"/>
                <a:cs typeface="+mj-ea"/>
              </a:rPr>
              <a:t>   ②传输数据量的大小不同</a:t>
            </a:r>
            <a:endParaRPr sz="2000" dirty="0">
              <a:latin typeface="+mj-ea"/>
              <a:ea typeface="+mj-ea"/>
              <a:cs typeface="+mj-ea"/>
            </a:endParaRPr>
          </a:p>
          <a:p>
            <a:pPr marL="0" indent="0">
              <a:lnSpc>
                <a:spcPct val="150000"/>
              </a:lnSpc>
              <a:buNone/>
            </a:pPr>
            <a:r>
              <a:rPr sz="2000" dirty="0">
                <a:latin typeface="+mj-ea"/>
                <a:ea typeface="+mj-ea"/>
                <a:cs typeface="+mj-ea"/>
              </a:rPr>
              <a:t>   ③安全性不同</a:t>
            </a:r>
            <a:endParaRPr sz="2000" dirty="0">
              <a:latin typeface="+mj-ea"/>
              <a:ea typeface="+mj-ea"/>
              <a:cs typeface="+mj-ea"/>
            </a:endParaRPr>
          </a:p>
          <a:p>
            <a:pPr marL="0" indent="0">
              <a:lnSpc>
                <a:spcPct val="150000"/>
              </a:lnSpc>
              <a:buNone/>
            </a:pPr>
            <a:r>
              <a:rPr sz="2000" dirty="0">
                <a:latin typeface="+mj-ea"/>
                <a:ea typeface="+mj-ea"/>
                <a:cs typeface="+mj-ea"/>
              </a:rPr>
              <a:t>   ④</a:t>
            </a:r>
            <a:r>
              <a:rPr lang="en-US" altLang="zh-CN" sz="2000" dirty="0">
                <a:latin typeface="+mj-ea"/>
                <a:ea typeface="+mj-ea"/>
                <a:cs typeface="+mj-ea"/>
              </a:rPr>
              <a:t>get</a:t>
            </a:r>
            <a:r>
              <a:rPr sz="2000" dirty="0">
                <a:latin typeface="+mj-ea"/>
                <a:ea typeface="+mj-ea"/>
                <a:cs typeface="+mj-ea"/>
              </a:rPr>
              <a:t>方式有缓存问题</a:t>
            </a:r>
            <a:endParaRPr sz="2000" dirty="0">
              <a:latin typeface="+mj-ea"/>
              <a:ea typeface="+mj-ea"/>
              <a:cs typeface="+mj-ea"/>
            </a:endParaRPr>
          </a:p>
          <a:p>
            <a:pPr marL="0" indent="0">
              <a:lnSpc>
                <a:spcPct val="150000"/>
              </a:lnSpc>
              <a:buNone/>
            </a:pPr>
            <a:r>
              <a:rPr sz="2000" dirty="0">
                <a:latin typeface="+mj-ea"/>
                <a:ea typeface="+mj-ea"/>
                <a:cs typeface="+mj-ea"/>
              </a:rPr>
              <a:t>   ⑤</a:t>
            </a:r>
            <a:r>
              <a:rPr lang="en-US" altLang="zh-CN" sz="2000" dirty="0">
                <a:latin typeface="+mj-ea"/>
                <a:ea typeface="+mj-ea"/>
                <a:cs typeface="+mj-ea"/>
              </a:rPr>
              <a:t>post</a:t>
            </a:r>
            <a:r>
              <a:rPr sz="2000" dirty="0">
                <a:latin typeface="+mj-ea"/>
                <a:ea typeface="+mj-ea"/>
                <a:cs typeface="+mj-ea"/>
              </a:rPr>
              <a:t>请求需要设置请求头</a:t>
            </a:r>
            <a:endParaRPr sz="2000" dirty="0">
              <a:latin typeface="+mj-ea"/>
              <a:ea typeface="+mj-ea"/>
              <a:cs typeface="+mj-ea"/>
            </a:endParaRPr>
          </a:p>
          <a:p>
            <a:pPr marL="0" indent="0">
              <a:lnSpc>
                <a:spcPct val="150000"/>
              </a:lnSpc>
              <a:buNone/>
            </a:pPr>
            <a:r>
              <a:rPr sz="2000" dirty="0">
                <a:latin typeface="+mj-ea"/>
                <a:ea typeface="+mj-ea"/>
                <a:cs typeface="+mj-ea"/>
              </a:rPr>
              <a:t>   </a:t>
            </a:r>
            <a:r>
              <a:rPr lang="en-US" altLang="zh-CN" sz="2000" dirty="0">
                <a:latin typeface="+mj-ea"/>
                <a:ea typeface="+mj-ea"/>
                <a:cs typeface="+mj-ea"/>
              </a:rPr>
              <a:t>...</a:t>
            </a:r>
            <a:endParaRPr lang="en-US" altLang="zh-CN" sz="2000" dirty="0">
              <a:latin typeface="+mj-ea"/>
              <a:ea typeface="+mj-ea"/>
              <a:cs typeface="+mj-ea"/>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（11）完整的ajax封装</a:t>
            </a:r>
            <a:endParaRPr lang="en-US" altLang="zh-CN" sz="2000" b="0" spc="150">
              <a:solidFill>
                <a:schemeClr val="tx1">
                  <a:lumMod val="65000"/>
                  <a:lumOff val="35000"/>
                </a:schemeClr>
              </a:solidFill>
              <a:cs typeface="+mn-cs"/>
            </a:endParaRPr>
          </a:p>
        </p:txBody>
      </p:sp>
      <p:pic>
        <p:nvPicPr>
          <p:cNvPr id="7" name="图片 6"/>
          <p:cNvPicPr>
            <a:picLocks noChangeAspect="1"/>
          </p:cNvPicPr>
          <p:nvPr/>
        </p:nvPicPr>
        <p:blipFill>
          <a:blip r:embed="rId2"/>
          <a:stretch>
            <a:fillRect/>
          </a:stretch>
        </p:blipFill>
        <p:spPr>
          <a:xfrm>
            <a:off x="1148080" y="1245235"/>
            <a:ext cx="8847455" cy="538543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gn="l">
              <a:buClrTx/>
              <a:buSzTx/>
              <a:buFontTx/>
            </a:pPr>
            <a:r>
              <a:rPr lang="en-US" altLang="zh-CN" sz="2000" b="0" spc="150">
                <a:solidFill>
                  <a:schemeClr val="tx1">
                    <a:lumMod val="65000"/>
                    <a:lumOff val="35000"/>
                  </a:schemeClr>
                </a:solidFill>
                <a:cs typeface="+mn-cs"/>
              </a:rPr>
              <a:t>（12）ajax跨域问题的解决方案</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608330" y="1313180"/>
            <a:ext cx="10968990" cy="5186680"/>
          </a:xfrm>
        </p:spPr>
        <p:txBody>
          <a:bodyPr/>
          <a:lstStyle/>
          <a:p>
            <a:pPr marL="0" indent="0">
              <a:buNone/>
            </a:pPr>
            <a:r>
              <a:rPr lang="en-US" altLang="zh-CN" sz="2000" dirty="0"/>
              <a:t>  </a:t>
            </a:r>
            <a:r>
              <a:rPr lang="zh-CN" altLang="en-US" sz="2000" dirty="0"/>
              <a:t>①什么是跨域</a:t>
            </a:r>
            <a:endParaRPr lang="zh-CN" altLang="en-US" sz="2000" dirty="0"/>
          </a:p>
          <a:p>
            <a:pPr marL="0" indent="0">
              <a:buNone/>
            </a:pPr>
            <a:r>
              <a:rPr lang="zh-CN" altLang="en-US" sz="2000" dirty="0"/>
              <a:t>       </a:t>
            </a:r>
            <a:r>
              <a:rPr sz="2000">
                <a:sym typeface="+mn-ea"/>
              </a:rPr>
              <a:t>一个域名下的文件去请求和他不一样域名下的资源文件，就会产生跨域请求</a:t>
            </a:r>
            <a:endParaRPr sz="2000">
              <a:sym typeface="+mn-ea"/>
            </a:endParaRPr>
          </a:p>
          <a:p>
            <a:pPr marL="0" indent="0">
              <a:buNone/>
            </a:pPr>
            <a:r>
              <a:rPr sz="2000">
                <a:solidFill>
                  <a:schemeClr val="tx1">
                    <a:lumMod val="65000"/>
                    <a:lumOff val="35000"/>
                  </a:schemeClr>
                </a:solidFill>
              </a:rPr>
              <a:t>  ②同源策略</a:t>
            </a:r>
            <a:endParaRPr sz="2000">
              <a:solidFill>
                <a:schemeClr val="tx1">
                  <a:lumMod val="65000"/>
                  <a:lumOff val="35000"/>
                </a:schemeClr>
              </a:solidFill>
            </a:endParaRPr>
          </a:p>
          <a:p>
            <a:pPr marL="0" lvl="0" indent="0">
              <a:buNone/>
            </a:pPr>
            <a:r>
              <a:rPr lang="en-US" altLang="zh-CN" sz="2000">
                <a:solidFill>
                  <a:schemeClr val="tx1">
                    <a:lumMod val="65000"/>
                    <a:lumOff val="35000"/>
                  </a:schemeClr>
                </a:solidFill>
              </a:rPr>
              <a:t>     </a:t>
            </a:r>
            <a:r>
              <a:rPr sz="2000">
                <a:solidFill>
                  <a:schemeClr val="tx1">
                    <a:lumMod val="65000"/>
                    <a:lumOff val="35000"/>
                  </a:schemeClr>
                </a:solidFill>
              </a:rPr>
              <a:t>定义：同源策略是一种约定，由Netscape公司1995年引入浏览器，协议+域名+端口三者皆相同，可以视为在同一个域，否则为不同域。同源策略限制了从同一个源加载的文档或脚本如何与来自另一个源的资源进行交互。</a:t>
            </a:r>
            <a:endParaRPr sz="2000">
              <a:solidFill>
                <a:schemeClr val="tx1">
                  <a:lumMod val="65000"/>
                  <a:lumOff val="35000"/>
                </a:schemeClr>
              </a:solidFill>
            </a:endParaRPr>
          </a:p>
          <a:p>
            <a:pPr marL="0" indent="0">
              <a:buNone/>
            </a:pPr>
            <a:r>
              <a:rPr lang="en-US" altLang="zh-CN" sz="2000">
                <a:solidFill>
                  <a:schemeClr val="tx1">
                    <a:lumMod val="65000"/>
                    <a:lumOff val="35000"/>
                  </a:schemeClr>
                </a:solidFill>
              </a:rPr>
              <a:t>     </a:t>
            </a:r>
            <a:r>
              <a:rPr sz="2000">
                <a:solidFill>
                  <a:schemeClr val="tx1">
                    <a:lumMod val="65000"/>
                    <a:lumOff val="35000"/>
                  </a:schemeClr>
                </a:solidFill>
              </a:rPr>
              <a:t>作用：是一个用于隔离潜在恶意文件的重要安全机制。</a:t>
            </a:r>
            <a:endParaRPr sz="2000">
              <a:solidFill>
                <a:schemeClr val="tx1">
                  <a:lumMod val="65000"/>
                  <a:lumOff val="35000"/>
                </a:schemeClr>
              </a:solidFill>
            </a:endParaRPr>
          </a:p>
          <a:p>
            <a:pPr marL="0" indent="0">
              <a:buNone/>
            </a:pPr>
            <a:r>
              <a:rPr sz="2000">
                <a:solidFill>
                  <a:schemeClr val="tx1">
                    <a:lumMod val="65000"/>
                    <a:lumOff val="35000"/>
                  </a:schemeClr>
                </a:solidFill>
              </a:rPr>
              <a:t>     同源策略限制的行为：Cookie、LocalStorage 等存储内容无法读取</a:t>
            </a:r>
            <a:endParaRPr sz="2000">
              <a:solidFill>
                <a:schemeClr val="tx1">
                  <a:lumMod val="65000"/>
                  <a:lumOff val="35000"/>
                </a:schemeClr>
              </a:solidFill>
            </a:endParaRPr>
          </a:p>
          <a:p>
            <a:pPr marL="0" indent="0">
              <a:buNone/>
            </a:pPr>
            <a:r>
              <a:rPr lang="en-US" altLang="zh-CN" sz="2000">
                <a:solidFill>
                  <a:schemeClr val="tx1">
                    <a:lumMod val="65000"/>
                    <a:lumOff val="35000"/>
                  </a:schemeClr>
                </a:solidFill>
              </a:rPr>
              <a:t>			     DOM和JS对象无法获得</a:t>
            </a:r>
            <a:endParaRPr lang="en-US" altLang="zh-CN" sz="2000">
              <a:solidFill>
                <a:schemeClr val="tx1">
                  <a:lumMod val="65000"/>
                  <a:lumOff val="35000"/>
                </a:schemeClr>
              </a:solidFill>
            </a:endParaRPr>
          </a:p>
          <a:p>
            <a:pPr marL="0" indent="0">
              <a:buNone/>
            </a:pPr>
            <a:r>
              <a:rPr lang="en-US" altLang="zh-CN" sz="2000">
                <a:solidFill>
                  <a:schemeClr val="tx1">
                    <a:lumMod val="65000"/>
                    <a:lumOff val="35000"/>
                  </a:schemeClr>
                </a:solidFill>
              </a:rPr>
              <a:t>			     Ajax 请求</a:t>
            </a:r>
            <a:r>
              <a:rPr sz="2000">
                <a:solidFill>
                  <a:schemeClr val="tx1">
                    <a:lumMod val="65000"/>
                    <a:lumOff val="35000"/>
                  </a:schemeClr>
                </a:solidFill>
              </a:rPr>
              <a:t>不能发送</a:t>
            </a:r>
            <a:endParaRPr sz="2000">
              <a:solidFill>
                <a:schemeClr val="tx1">
                  <a:lumMod val="65000"/>
                  <a:lumOff val="35000"/>
                </a:schemeClr>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810895"/>
            <a:ext cx="10968990" cy="5438775"/>
          </a:xfrm>
        </p:spPr>
        <p:txBody>
          <a:bodyPr/>
          <a:lstStyle/>
          <a:p>
            <a:pPr marL="0" indent="0">
              <a:buNone/>
            </a:pPr>
            <a:r>
              <a:rPr lang="zh-CN" altLang="en-US" sz="2000" dirty="0"/>
              <a:t>③跨域问题的解决方案</a:t>
            </a:r>
            <a:endParaRPr lang="zh-CN" altLang="en-US" sz="2000" dirty="0"/>
          </a:p>
          <a:p>
            <a:pPr marL="0" indent="0">
              <a:buNone/>
            </a:pPr>
            <a:r>
              <a:rPr lang="zh-CN" altLang="en-US" sz="2000" dirty="0">
                <a:solidFill>
                  <a:srgbClr val="C00000"/>
                </a:solidFill>
              </a:rPr>
              <a:t>   方案一：</a:t>
            </a:r>
            <a:r>
              <a:rPr lang="en-US" altLang="zh-CN" sz="2000" dirty="0">
                <a:solidFill>
                  <a:srgbClr val="C00000"/>
                </a:solidFill>
              </a:rPr>
              <a:t>JSONP</a:t>
            </a:r>
            <a:r>
              <a:rPr sz="2000" dirty="0">
                <a:solidFill>
                  <a:srgbClr val="C00000"/>
                </a:solidFill>
              </a:rPr>
              <a:t>跨域</a:t>
            </a:r>
            <a:endParaRPr sz="2000" dirty="0">
              <a:solidFill>
                <a:srgbClr val="C00000"/>
              </a:solidFill>
            </a:endParaRPr>
          </a:p>
          <a:p>
            <a:pPr marL="0" indent="0">
              <a:buNone/>
            </a:pPr>
            <a:r>
              <a:rPr sz="2000" dirty="0"/>
              <a:t>     </a:t>
            </a:r>
            <a:r>
              <a:rPr lang="en-US" altLang="zh-CN" sz="2000" dirty="0"/>
              <a:t>JSONP</a:t>
            </a:r>
            <a:r>
              <a:rPr sz="2000" dirty="0"/>
              <a:t>的工作原理：利用</a:t>
            </a:r>
            <a:r>
              <a:rPr lang="en-US" altLang="zh-CN" sz="2000" dirty="0">
                <a:solidFill>
                  <a:srgbClr val="C00000"/>
                </a:solidFill>
              </a:rPr>
              <a:t>script</a:t>
            </a:r>
            <a:r>
              <a:rPr sz="2000" dirty="0">
                <a:solidFill>
                  <a:srgbClr val="C00000"/>
                </a:solidFill>
              </a:rPr>
              <a:t>标签</a:t>
            </a:r>
            <a:r>
              <a:rPr sz="2000" dirty="0"/>
              <a:t>没有跨域限制，通过</a:t>
            </a:r>
            <a:r>
              <a:rPr lang="en-US" altLang="zh-CN" sz="2000" dirty="0"/>
              <a:t>script</a:t>
            </a:r>
            <a:r>
              <a:rPr sz="2000" dirty="0"/>
              <a:t>标签的</a:t>
            </a:r>
            <a:r>
              <a:rPr lang="en-US" altLang="zh-CN" sz="2000" dirty="0">
                <a:solidFill>
                  <a:srgbClr val="C00000"/>
                </a:solidFill>
              </a:rPr>
              <a:t>src</a:t>
            </a:r>
            <a:r>
              <a:rPr sz="2000" dirty="0">
                <a:solidFill>
                  <a:srgbClr val="C00000"/>
                </a:solidFill>
              </a:rPr>
              <a:t>属性</a:t>
            </a:r>
            <a:r>
              <a:rPr sz="2000" dirty="0"/>
              <a:t>发送带有</a:t>
            </a:r>
            <a:r>
              <a:rPr lang="en-US" altLang="zh-CN" sz="2000" dirty="0">
                <a:solidFill>
                  <a:srgbClr val="C00000"/>
                </a:solidFill>
              </a:rPr>
              <a:t>callback</a:t>
            </a:r>
            <a:r>
              <a:rPr sz="2000" dirty="0">
                <a:solidFill>
                  <a:srgbClr val="C00000"/>
                </a:solidFill>
              </a:rPr>
              <a:t>参数</a:t>
            </a:r>
            <a:r>
              <a:rPr sz="2000" dirty="0"/>
              <a:t>的</a:t>
            </a:r>
            <a:r>
              <a:rPr lang="en-US" altLang="zh-CN" sz="2000" dirty="0"/>
              <a:t>GET</a:t>
            </a:r>
            <a:r>
              <a:rPr sz="2000" dirty="0"/>
              <a:t>请求，服务器将接口返回的数据当做</a:t>
            </a:r>
            <a:r>
              <a:rPr lang="en-US" altLang="zh-CN" sz="2000" dirty="0"/>
              <a:t>callback</a:t>
            </a:r>
            <a:r>
              <a:rPr sz="2000" dirty="0"/>
              <a:t>函数调用的</a:t>
            </a:r>
            <a:r>
              <a:rPr sz="2000" dirty="0">
                <a:solidFill>
                  <a:srgbClr val="C00000"/>
                </a:solidFill>
              </a:rPr>
              <a:t>实参</a:t>
            </a:r>
            <a:r>
              <a:rPr sz="2000" dirty="0"/>
              <a:t>返回给浏览器，浏览器解析执行</a:t>
            </a:r>
            <a:r>
              <a:rPr lang="en-US" altLang="zh-CN" sz="2000" dirty="0"/>
              <a:t>callback</a:t>
            </a:r>
            <a:r>
              <a:rPr sz="2000" dirty="0"/>
              <a:t>函数通过</a:t>
            </a:r>
            <a:r>
              <a:rPr sz="2000" dirty="0">
                <a:solidFill>
                  <a:srgbClr val="C00000"/>
                </a:solidFill>
              </a:rPr>
              <a:t>形参</a:t>
            </a:r>
            <a:r>
              <a:rPr sz="2000" dirty="0"/>
              <a:t>拿到返回的数据。</a:t>
            </a:r>
            <a:endParaRPr sz="2000" dirty="0"/>
          </a:p>
          <a:p>
            <a:pPr marL="0" indent="0">
              <a:buNone/>
            </a:pPr>
            <a:endParaRPr sz="2000" dirty="0"/>
          </a:p>
        </p:txBody>
      </p:sp>
      <p:sp>
        <p:nvSpPr>
          <p:cNvPr id="5" name="流程图: 可选过程 4"/>
          <p:cNvSpPr/>
          <p:nvPr/>
        </p:nvSpPr>
        <p:spPr>
          <a:xfrm>
            <a:off x="1023620" y="3336925"/>
            <a:ext cx="10401935" cy="324675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Ins="71755" bIns="36195" rtlCol="0" anchor="t" anchorCtr="0"/>
          <a:p>
            <a:pPr algn="l" fontAlgn="auto">
              <a:lnSpc>
                <a:spcPts val="2800"/>
              </a:lnSpc>
            </a:pPr>
            <a:r>
              <a:rPr lang="zh-CN" altLang="en-US" sz="2000">
                <a:solidFill>
                  <a:srgbClr val="C00000"/>
                </a:solidFill>
              </a:rPr>
              <a:t>原生</a:t>
            </a:r>
            <a:r>
              <a:rPr lang="en-US" altLang="zh-CN" sz="2000">
                <a:solidFill>
                  <a:srgbClr val="C00000"/>
                </a:solidFill>
              </a:rPr>
              <a:t>JS</a:t>
            </a:r>
            <a:r>
              <a:rPr lang="zh-CN" altLang="en-US" sz="2000">
                <a:solidFill>
                  <a:srgbClr val="C00000"/>
                </a:solidFill>
              </a:rPr>
              <a:t>实现</a:t>
            </a:r>
            <a:endParaRPr lang="zh-CN" altLang="en-US" sz="2000">
              <a:solidFill>
                <a:srgbClr val="C00000"/>
              </a:solidFill>
            </a:endParaRPr>
          </a:p>
          <a:p>
            <a:pPr algn="l" fontAlgn="auto">
              <a:lnSpc>
                <a:spcPts val="2800"/>
              </a:lnSpc>
            </a:pPr>
            <a:r>
              <a:rPr lang="en-US" altLang="zh-CN" sz="2000"/>
              <a:t>var script = document.createElement('script');</a:t>
            </a:r>
            <a:endParaRPr lang="en-US" altLang="zh-CN" sz="2000"/>
          </a:p>
          <a:p>
            <a:pPr algn="l" fontAlgn="auto">
              <a:lnSpc>
                <a:spcPts val="2800"/>
              </a:lnSpc>
            </a:pPr>
            <a:r>
              <a:rPr lang="en-US" altLang="zh-CN" sz="2000"/>
              <a:t>script.type = 'text/javascript';</a:t>
            </a:r>
            <a:endParaRPr lang="en-US" altLang="zh-CN" sz="2000"/>
          </a:p>
          <a:p>
            <a:pPr algn="l" fontAlgn="auto">
              <a:lnSpc>
                <a:spcPts val="2800"/>
              </a:lnSpc>
            </a:pPr>
            <a:r>
              <a:rPr lang="en-US" altLang="zh-CN" sz="2000"/>
              <a:t>script.src = 'http://127.0.0.1:8000/login?user=admin&amp;callback=handleCallback';</a:t>
            </a:r>
            <a:endParaRPr lang="en-US" altLang="zh-CN" sz="2000"/>
          </a:p>
          <a:p>
            <a:pPr algn="l" fontAlgn="auto">
              <a:lnSpc>
                <a:spcPts val="2800"/>
              </a:lnSpc>
            </a:pPr>
            <a:r>
              <a:rPr lang="en-US" altLang="zh-CN" sz="2000"/>
              <a:t>document.head.appendChild(script);</a:t>
            </a:r>
            <a:endParaRPr lang="en-US" altLang="zh-CN" sz="2000"/>
          </a:p>
          <a:p>
            <a:pPr algn="l" fontAlgn="auto">
              <a:lnSpc>
                <a:spcPts val="2800"/>
              </a:lnSpc>
            </a:pPr>
            <a:r>
              <a:rPr lang="en-US" altLang="zh-CN" sz="2000"/>
              <a:t>function handleCallback(res) {</a:t>
            </a:r>
            <a:endParaRPr lang="en-US" altLang="zh-CN" sz="2000"/>
          </a:p>
          <a:p>
            <a:pPr algn="l" fontAlgn="auto">
              <a:lnSpc>
                <a:spcPts val="2800"/>
              </a:lnSpc>
            </a:pPr>
            <a:r>
              <a:rPr lang="en-US" altLang="zh-CN" sz="2000"/>
              <a:t>        alert(JSON.stringify(res));</a:t>
            </a:r>
            <a:endParaRPr lang="en-US" altLang="zh-CN" sz="2000"/>
          </a:p>
          <a:p>
            <a:pPr algn="l" fontAlgn="auto">
              <a:lnSpc>
                <a:spcPts val="2800"/>
              </a:lnSpc>
            </a:pPr>
            <a:r>
              <a:rPr lang="en-US" altLang="zh-CN" sz="2000"/>
              <a:t> }</a:t>
            </a:r>
            <a:endParaRPr lang="en-US" altLang="zh-CN" sz="20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7884160" y="875665"/>
            <a:ext cx="3790315" cy="5374005"/>
          </a:xfrm>
        </p:spPr>
        <p:txBody>
          <a:bodyPr>
            <a:normAutofit lnSpcReduction="10000"/>
          </a:bodyPr>
          <a:lstStyle/>
          <a:p>
            <a:pPr marL="0" indent="0">
              <a:lnSpc>
                <a:spcPct val="150000"/>
              </a:lnSpc>
              <a:buNone/>
            </a:pPr>
            <a:r>
              <a:rPr lang="en-US" altLang="zh-CN" sz="2000" dirty="0">
                <a:solidFill>
                  <a:srgbClr val="C00000"/>
                </a:solidFill>
              </a:rPr>
              <a:t>JSONP</a:t>
            </a:r>
            <a:r>
              <a:rPr sz="2000" dirty="0">
                <a:solidFill>
                  <a:srgbClr val="C00000"/>
                </a:solidFill>
              </a:rPr>
              <a:t>的适用场景：</a:t>
            </a:r>
            <a:endParaRPr sz="2000" dirty="0">
              <a:solidFill>
                <a:srgbClr val="C00000"/>
              </a:solidFill>
            </a:endParaRPr>
          </a:p>
          <a:p>
            <a:pPr marL="0" indent="0">
              <a:lnSpc>
                <a:spcPct val="150000"/>
              </a:lnSpc>
              <a:buNone/>
            </a:pPr>
            <a:r>
              <a:rPr sz="2000" dirty="0"/>
              <a:t>适合加载不同域名的js、css，img等静态资源</a:t>
            </a:r>
            <a:endParaRPr sz="2000" dirty="0"/>
          </a:p>
          <a:p>
            <a:pPr marL="0" indent="0">
              <a:lnSpc>
                <a:spcPct val="150000"/>
              </a:lnSpc>
              <a:buNone/>
            </a:pPr>
            <a:r>
              <a:rPr lang="en-US" altLang="zh-CN" sz="2000" dirty="0">
                <a:solidFill>
                  <a:srgbClr val="C00000"/>
                </a:solidFill>
              </a:rPr>
              <a:t>JSONP</a:t>
            </a:r>
            <a:r>
              <a:rPr sz="2000" dirty="0">
                <a:solidFill>
                  <a:srgbClr val="C00000"/>
                </a:solidFill>
              </a:rPr>
              <a:t>的缺点：</a:t>
            </a:r>
            <a:endParaRPr sz="2000" dirty="0">
              <a:solidFill>
                <a:srgbClr val="C00000"/>
              </a:solidFill>
            </a:endParaRPr>
          </a:p>
          <a:p>
            <a:pPr marL="0" indent="0">
              <a:lnSpc>
                <a:spcPct val="150000"/>
              </a:lnSpc>
              <a:buNone/>
            </a:pPr>
            <a:r>
              <a:rPr sz="2000" dirty="0"/>
              <a:t>只支持</a:t>
            </a:r>
            <a:r>
              <a:rPr lang="en-US" altLang="zh-CN" sz="2000" dirty="0"/>
              <a:t>GET</a:t>
            </a:r>
            <a:r>
              <a:rPr sz="2000" dirty="0"/>
              <a:t>请求</a:t>
            </a:r>
            <a:endParaRPr sz="2000" dirty="0"/>
          </a:p>
          <a:p>
            <a:pPr marL="0" indent="0">
              <a:lnSpc>
                <a:spcPct val="150000"/>
              </a:lnSpc>
              <a:buNone/>
            </a:pPr>
            <a:r>
              <a:rPr sz="2000" dirty="0"/>
              <a:t>调用失败的时候不会返回各种状态码</a:t>
            </a:r>
            <a:endParaRPr sz="2000" dirty="0"/>
          </a:p>
          <a:p>
            <a:pPr marL="0" indent="0">
              <a:lnSpc>
                <a:spcPct val="150000"/>
              </a:lnSpc>
              <a:buNone/>
            </a:pPr>
            <a:r>
              <a:rPr lang="en-US" altLang="zh-CN" sz="2000" dirty="0"/>
              <a:t>JSONP</a:t>
            </a:r>
            <a:r>
              <a:rPr sz="2000" dirty="0"/>
              <a:t>返回的</a:t>
            </a:r>
            <a:r>
              <a:rPr lang="en-US" altLang="zh-CN" sz="2000" dirty="0"/>
              <a:t>javascript</a:t>
            </a:r>
            <a:r>
              <a:rPr sz="2000" dirty="0"/>
              <a:t>内容</a:t>
            </a:r>
            <a:r>
              <a:rPr sz="2000" dirty="0"/>
              <a:t>是人为控制的，安全性不是太高</a:t>
            </a:r>
            <a:endParaRPr sz="2000" dirty="0"/>
          </a:p>
        </p:txBody>
      </p:sp>
      <p:sp>
        <p:nvSpPr>
          <p:cNvPr id="5" name="流程图: 可选过程 4"/>
          <p:cNvSpPr/>
          <p:nvPr/>
        </p:nvSpPr>
        <p:spPr>
          <a:xfrm>
            <a:off x="608330" y="875665"/>
            <a:ext cx="5972175"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fontAlgn="auto">
              <a:lnSpc>
                <a:spcPct val="150000"/>
              </a:lnSpc>
            </a:pPr>
            <a:r>
              <a:rPr lang="zh-CN" altLang="en-US" sz="2000">
                <a:solidFill>
                  <a:srgbClr val="C00000"/>
                </a:solidFill>
              </a:rPr>
              <a:t>服务器返回的值</a:t>
            </a:r>
            <a:endParaRPr lang="zh-CN" altLang="en-US" sz="2000">
              <a:solidFill>
                <a:srgbClr val="C00000"/>
              </a:solidFill>
            </a:endParaRPr>
          </a:p>
          <a:p>
            <a:pPr algn="l" fontAlgn="auto">
              <a:lnSpc>
                <a:spcPct val="150000"/>
              </a:lnSpc>
            </a:pPr>
            <a:r>
              <a:rPr lang="zh-CN" altLang="en-US" sz="2000"/>
              <a:t>handleCallback({"success": true, "user": "admin"})</a:t>
            </a:r>
            <a:endParaRPr lang="zh-CN" altLang="en-US" sz="2000"/>
          </a:p>
        </p:txBody>
      </p:sp>
      <p:sp>
        <p:nvSpPr>
          <p:cNvPr id="6" name="圆角矩形 5"/>
          <p:cNvSpPr/>
          <p:nvPr/>
        </p:nvSpPr>
        <p:spPr>
          <a:xfrm>
            <a:off x="603250" y="2345690"/>
            <a:ext cx="6930390" cy="388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fontAlgn="auto">
              <a:lnSpc>
                <a:spcPts val="2800"/>
              </a:lnSpc>
            </a:pPr>
            <a:r>
              <a:rPr lang="en-US" altLang="zh-CN" sz="2000">
                <a:solidFill>
                  <a:srgbClr val="C00000"/>
                </a:solidFill>
                <a:latin typeface="+mj-ea"/>
                <a:ea typeface="+mj-ea"/>
                <a:cs typeface="+mj-ea"/>
              </a:rPr>
              <a:t>JQuey Ajax</a:t>
            </a:r>
            <a:r>
              <a:rPr lang="zh-CN" altLang="en-US" sz="2000">
                <a:solidFill>
                  <a:srgbClr val="C00000"/>
                </a:solidFill>
                <a:latin typeface="+mj-ea"/>
                <a:ea typeface="+mj-ea"/>
                <a:cs typeface="+mj-ea"/>
              </a:rPr>
              <a:t>实现</a:t>
            </a:r>
            <a:endParaRPr lang="zh-CN" altLang="en-US" sz="2000">
              <a:solidFill>
                <a:srgbClr val="C00000"/>
              </a:solidFill>
              <a:latin typeface="+mj-ea"/>
              <a:ea typeface="+mj-ea"/>
              <a:cs typeface="+mj-ea"/>
            </a:endParaRPr>
          </a:p>
          <a:p>
            <a:pPr algn="l" fontAlgn="auto">
              <a:lnSpc>
                <a:spcPts val="2800"/>
              </a:lnSpc>
            </a:pPr>
            <a:r>
              <a:rPr lang="zh-CN" altLang="en-US" sz="2000">
                <a:latin typeface="+mj-ea"/>
                <a:ea typeface="+mj-ea"/>
                <a:cs typeface="+mj-ea"/>
              </a:rPr>
              <a:t> $.ajax({</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type: "get",</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async: false,</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url: "http://127.0.0.1:8000/",</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dataType: "jsonp",</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jsonp: "callback", </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jsonpCallback: "getData", </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r>
              <a:rPr lang="en-US" altLang="zh-CN" sz="2000">
                <a:latin typeface="+mj-ea"/>
                <a:ea typeface="+mj-ea"/>
                <a:cs typeface="+mj-ea"/>
              </a:rPr>
              <a:t>	</a:t>
            </a:r>
            <a:r>
              <a:rPr lang="zh-CN" altLang="en-US" sz="2000">
                <a:latin typeface="+mj-ea"/>
                <a:ea typeface="+mj-ea"/>
                <a:cs typeface="+mj-ea"/>
              </a:rPr>
              <a:t>success: function(data) {   </a:t>
            </a:r>
            <a:r>
              <a:rPr lang="en-US" altLang="zh-CN" sz="2000">
                <a:latin typeface="+mj-ea"/>
                <a:ea typeface="+mj-ea"/>
                <a:cs typeface="+mj-ea"/>
              </a:rPr>
              <a:t>console.log(data) </a:t>
            </a:r>
            <a:r>
              <a:rPr lang="zh-CN" altLang="en-US" sz="2000">
                <a:latin typeface="+mj-ea"/>
                <a:ea typeface="+mj-ea"/>
                <a:cs typeface="+mj-ea"/>
              </a:rPr>
              <a:t> }</a:t>
            </a:r>
            <a:endParaRPr lang="zh-CN" altLang="en-US" sz="2000">
              <a:latin typeface="+mj-ea"/>
              <a:ea typeface="+mj-ea"/>
              <a:cs typeface="+mj-ea"/>
            </a:endParaRPr>
          </a:p>
          <a:p>
            <a:pPr algn="l" fontAlgn="auto">
              <a:lnSpc>
                <a:spcPts val="2800"/>
              </a:lnSpc>
            </a:pPr>
            <a:r>
              <a:rPr lang="zh-CN" altLang="en-US" sz="2000">
                <a:latin typeface="+mj-ea"/>
                <a:ea typeface="+mj-ea"/>
                <a:cs typeface="+mj-ea"/>
              </a:rPr>
              <a:t>      });</a:t>
            </a:r>
            <a:endParaRPr lang="zh-CN" altLang="en-US" sz="2000">
              <a:latin typeface="+mj-ea"/>
              <a:ea typeface="+mj-ea"/>
              <a:cs typeface="+mj-ea"/>
            </a:endParaRPr>
          </a:p>
          <a:p>
            <a:pPr algn="l" fontAlgn="auto">
              <a:lnSpc>
                <a:spcPts val="2800"/>
              </a:lnSpc>
            </a:pPr>
            <a:endParaRPr lang="zh-CN" altLang="en-US" sz="2000">
              <a:latin typeface="+mj-ea"/>
              <a:ea typeface="+mj-ea"/>
              <a:cs typeface="+mj-ea"/>
            </a:endParaRPr>
          </a:p>
          <a:p>
            <a:pPr algn="l" fontAlgn="auto">
              <a:lnSpc>
                <a:spcPts val="2800"/>
              </a:lnSpc>
            </a:pPr>
            <a:endParaRPr lang="zh-CN" altLang="en-US" sz="2000">
              <a:latin typeface="+mj-ea"/>
              <a:ea typeface="+mj-ea"/>
              <a:cs typeface="+mj-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11505" y="661670"/>
            <a:ext cx="11281410" cy="5808345"/>
          </a:xfrm>
        </p:spPr>
        <p:txBody>
          <a:bodyPr>
            <a:noAutofit/>
          </a:bodyPr>
          <a:lstStyle/>
          <a:p>
            <a:pPr marL="0" indent="0">
              <a:lnSpc>
                <a:spcPct val="150000"/>
              </a:lnSpc>
              <a:buNone/>
            </a:pPr>
            <a:r>
              <a:rPr lang="zh-CN" altLang="en-US" sz="1900" dirty="0">
                <a:solidFill>
                  <a:srgbClr val="C00000"/>
                </a:solidFill>
                <a:latin typeface="+mj-ea"/>
                <a:ea typeface="+mj-ea"/>
                <a:cs typeface="+mj-ea"/>
              </a:rPr>
              <a:t>方案二：跨域资源共享</a:t>
            </a:r>
            <a:r>
              <a:rPr lang="en-US" altLang="zh-CN" sz="1900" dirty="0">
                <a:solidFill>
                  <a:srgbClr val="C00000"/>
                </a:solidFill>
                <a:latin typeface="+mj-ea"/>
                <a:ea typeface="+mj-ea"/>
                <a:cs typeface="+mj-ea"/>
              </a:rPr>
              <a:t>(CORS)</a:t>
            </a:r>
            <a:endParaRPr lang="en-US" altLang="zh-CN" sz="1900" dirty="0">
              <a:solidFill>
                <a:srgbClr val="C00000"/>
              </a:solidFill>
              <a:latin typeface="+mj-ea"/>
              <a:ea typeface="+mj-ea"/>
              <a:cs typeface="+mj-ea"/>
            </a:endParaRPr>
          </a:p>
          <a:p>
            <a:pPr marL="0" indent="0">
              <a:lnSpc>
                <a:spcPct val="150000"/>
              </a:lnSpc>
              <a:buNone/>
            </a:pPr>
            <a:r>
              <a:rPr lang="en-US" altLang="zh-CN" sz="1900" dirty="0">
                <a:solidFill>
                  <a:schemeClr val="tx1">
                    <a:lumMod val="65000"/>
                    <a:lumOff val="35000"/>
                  </a:schemeClr>
                </a:solidFill>
                <a:latin typeface="+mj-ea"/>
                <a:ea typeface="+mj-ea"/>
                <a:cs typeface="+mj-ea"/>
              </a:rPr>
              <a:t> 跨域资源共享(CORS) 是一种机制，它使用额外的 HTTP 头来告诉浏览器 让运行在一个 origin (domain) 上的 Web 应用被准许访问来自不同源服务器上的指定的资源。</a:t>
            </a:r>
            <a:endParaRPr lang="en-US" altLang="zh-CN" sz="1900" dirty="0">
              <a:solidFill>
                <a:schemeClr val="tx1">
                  <a:lumMod val="65000"/>
                  <a:lumOff val="35000"/>
                </a:schemeClr>
              </a:solidFill>
              <a:latin typeface="+mj-ea"/>
              <a:ea typeface="+mj-ea"/>
              <a:cs typeface="+mj-ea"/>
            </a:endParaRPr>
          </a:p>
          <a:p>
            <a:pPr marL="0" indent="0">
              <a:lnSpc>
                <a:spcPct val="150000"/>
              </a:lnSpc>
              <a:buNone/>
            </a:pPr>
            <a:r>
              <a:rPr sz="1900" dirty="0">
                <a:solidFill>
                  <a:schemeClr val="tx1">
                    <a:lumMod val="65000"/>
                    <a:lumOff val="35000"/>
                  </a:schemeClr>
                </a:solidFill>
                <a:latin typeface="+mj-ea"/>
                <a:ea typeface="+mj-ea"/>
                <a:cs typeface="+mj-ea"/>
              </a:rPr>
              <a:t>实现方式：①对于简单的请求（只使用</a:t>
            </a:r>
            <a:r>
              <a:rPr lang="en-US" altLang="zh-CN" sz="1900" dirty="0">
                <a:solidFill>
                  <a:schemeClr val="tx1">
                    <a:lumMod val="65000"/>
                    <a:lumOff val="35000"/>
                  </a:schemeClr>
                </a:solidFill>
                <a:latin typeface="+mj-ea"/>
                <a:ea typeface="+mj-ea"/>
                <a:cs typeface="+mj-ea"/>
              </a:rPr>
              <a:t>GET</a:t>
            </a:r>
            <a:r>
              <a:rPr sz="1900" dirty="0">
                <a:solidFill>
                  <a:schemeClr val="tx1">
                    <a:lumMod val="65000"/>
                    <a:lumOff val="35000"/>
                  </a:schemeClr>
                </a:solidFill>
                <a:latin typeface="+mj-ea"/>
                <a:ea typeface="+mj-ea"/>
                <a:cs typeface="+mj-ea"/>
              </a:rPr>
              <a:t>、</a:t>
            </a:r>
            <a:r>
              <a:rPr lang="en-US" altLang="zh-CN" sz="1900" dirty="0">
                <a:solidFill>
                  <a:schemeClr val="tx1">
                    <a:lumMod val="65000"/>
                    <a:lumOff val="35000"/>
                  </a:schemeClr>
                </a:solidFill>
                <a:latin typeface="+mj-ea"/>
                <a:ea typeface="+mj-ea"/>
                <a:cs typeface="+mj-ea"/>
              </a:rPr>
              <a:t>POST</a:t>
            </a:r>
            <a:r>
              <a:rPr sz="1900" dirty="0">
                <a:solidFill>
                  <a:schemeClr val="tx1">
                    <a:lumMod val="65000"/>
                    <a:lumOff val="35000"/>
                  </a:schemeClr>
                </a:solidFill>
                <a:latin typeface="+mj-ea"/>
                <a:ea typeface="+mj-ea"/>
                <a:cs typeface="+mj-ea"/>
              </a:rPr>
              <a:t>、</a:t>
            </a:r>
            <a:r>
              <a:rPr lang="en-US" altLang="zh-CN" sz="1900" dirty="0">
                <a:solidFill>
                  <a:schemeClr val="tx1">
                    <a:lumMod val="65000"/>
                    <a:lumOff val="35000"/>
                  </a:schemeClr>
                </a:solidFill>
                <a:latin typeface="+mj-ea"/>
                <a:ea typeface="+mj-ea"/>
                <a:cs typeface="+mj-ea"/>
              </a:rPr>
              <a:t>HEAD</a:t>
            </a:r>
            <a:r>
              <a:rPr sz="1900" dirty="0">
                <a:solidFill>
                  <a:schemeClr val="tx1">
                    <a:lumMod val="65000"/>
                    <a:lumOff val="35000"/>
                  </a:schemeClr>
                </a:solidFill>
                <a:latin typeface="+mj-ea"/>
                <a:ea typeface="+mj-ea"/>
                <a:cs typeface="+mj-ea"/>
              </a:rPr>
              <a:t>请求方法）</a:t>
            </a:r>
            <a:endParaRPr sz="1900" dirty="0">
              <a:solidFill>
                <a:schemeClr val="tx1">
                  <a:lumMod val="65000"/>
                  <a:lumOff val="35000"/>
                </a:schemeClr>
              </a:solidFill>
              <a:latin typeface="+mj-ea"/>
              <a:ea typeface="+mj-ea"/>
              <a:cs typeface="+mj-ea"/>
            </a:endParaRPr>
          </a:p>
          <a:p>
            <a:pPr marL="0" indent="0">
              <a:lnSpc>
                <a:spcPct val="150000"/>
              </a:lnSpc>
              <a:buNone/>
            </a:pPr>
            <a:r>
              <a:rPr sz="1900" dirty="0">
                <a:solidFill>
                  <a:schemeClr val="tx1">
                    <a:lumMod val="65000"/>
                    <a:lumOff val="35000"/>
                  </a:schemeClr>
                </a:solidFill>
                <a:latin typeface="+mj-ea"/>
                <a:ea typeface="+mj-ea"/>
                <a:cs typeface="+mj-ea"/>
              </a:rPr>
              <a:t>    需要后端服务程序根据</a:t>
            </a:r>
            <a:r>
              <a:rPr lang="en-US" altLang="zh-CN" sz="1900" dirty="0">
                <a:solidFill>
                  <a:schemeClr val="tx1">
                    <a:lumMod val="65000"/>
                    <a:lumOff val="35000"/>
                  </a:schemeClr>
                </a:solidFill>
                <a:latin typeface="+mj-ea"/>
                <a:ea typeface="+mj-ea"/>
                <a:cs typeface="+mj-ea"/>
              </a:rPr>
              <a:t>CORS</a:t>
            </a:r>
            <a:r>
              <a:rPr sz="1900" dirty="0">
                <a:solidFill>
                  <a:schemeClr val="tx1">
                    <a:lumMod val="65000"/>
                    <a:lumOff val="35000"/>
                  </a:schemeClr>
                </a:solidFill>
                <a:latin typeface="+mj-ea"/>
                <a:ea typeface="+mj-ea"/>
                <a:cs typeface="+mj-ea"/>
              </a:rPr>
              <a:t>策略配置相应的</a:t>
            </a:r>
            <a:r>
              <a:rPr lang="en-US" altLang="zh-CN" sz="1900" dirty="0">
                <a:solidFill>
                  <a:schemeClr val="tx1">
                    <a:lumMod val="65000"/>
                    <a:lumOff val="35000"/>
                  </a:schemeClr>
                </a:solidFill>
                <a:latin typeface="+mj-ea"/>
                <a:ea typeface="+mj-ea"/>
                <a:cs typeface="+mj-ea"/>
              </a:rPr>
              <a:t>HTTP</a:t>
            </a:r>
            <a:r>
              <a:rPr sz="1900" dirty="0">
                <a:solidFill>
                  <a:schemeClr val="tx1">
                    <a:lumMod val="65000"/>
                    <a:lumOff val="35000"/>
                  </a:schemeClr>
                </a:solidFill>
                <a:latin typeface="+mj-ea"/>
                <a:ea typeface="+mj-ea"/>
                <a:cs typeface="+mj-ea"/>
              </a:rPr>
              <a:t>响应头</a:t>
            </a:r>
            <a:endParaRPr sz="1900" dirty="0">
              <a:solidFill>
                <a:schemeClr val="tx1">
                  <a:lumMod val="65000"/>
                  <a:lumOff val="35000"/>
                </a:schemeClr>
              </a:solidFill>
              <a:latin typeface="+mj-ea"/>
              <a:ea typeface="+mj-ea"/>
              <a:cs typeface="+mj-ea"/>
            </a:endParaRPr>
          </a:p>
          <a:p>
            <a:pPr marL="0" indent="0">
              <a:lnSpc>
                <a:spcPct val="150000"/>
              </a:lnSpc>
              <a:buNone/>
            </a:pPr>
            <a:r>
              <a:rPr sz="1900" dirty="0">
                <a:solidFill>
                  <a:schemeClr val="tx1">
                    <a:lumMod val="65000"/>
                    <a:lumOff val="35000"/>
                  </a:schemeClr>
                </a:solidFill>
                <a:latin typeface="+mj-ea"/>
                <a:ea typeface="+mj-ea"/>
                <a:cs typeface="+mj-ea"/>
              </a:rPr>
              <a:t>       </a:t>
            </a:r>
            <a:r>
              <a:rPr sz="1900" dirty="0">
                <a:solidFill>
                  <a:srgbClr val="C00000"/>
                </a:solidFill>
                <a:latin typeface="+mj-ea"/>
                <a:ea typeface="+mj-ea"/>
                <a:cs typeface="+mj-ea"/>
              </a:rPr>
              <a:t>Access-Control-Allow-Origin: 允许访问的域</a:t>
            </a:r>
            <a:endParaRPr sz="1900" dirty="0">
              <a:solidFill>
                <a:srgbClr val="C00000"/>
              </a:solidFill>
              <a:latin typeface="+mj-ea"/>
              <a:ea typeface="+mj-ea"/>
              <a:cs typeface="+mj-ea"/>
            </a:endParaRPr>
          </a:p>
          <a:p>
            <a:pPr marL="0" indent="0">
              <a:lnSpc>
                <a:spcPct val="150000"/>
              </a:lnSpc>
              <a:buNone/>
            </a:pPr>
            <a:r>
              <a:rPr sz="1900" dirty="0">
                <a:solidFill>
                  <a:srgbClr val="C00000"/>
                </a:solidFill>
                <a:latin typeface="+mj-ea"/>
                <a:ea typeface="+mj-ea"/>
                <a:cs typeface="+mj-ea"/>
              </a:rPr>
              <a:t>或者 </a:t>
            </a:r>
            <a:r>
              <a:rPr sz="1900">
                <a:solidFill>
                  <a:srgbClr val="C00000"/>
                </a:solidFill>
                <a:latin typeface="+mj-ea"/>
                <a:ea typeface="+mj-ea"/>
                <a:cs typeface="+mj-ea"/>
                <a:sym typeface="+mn-ea"/>
              </a:rPr>
              <a:t>Access-Control-Allow-Origin: </a:t>
            </a:r>
            <a:r>
              <a:rPr lang="en-US" altLang="zh-CN" sz="1900">
                <a:solidFill>
                  <a:srgbClr val="C00000"/>
                </a:solidFill>
                <a:latin typeface="+mj-ea"/>
                <a:ea typeface="+mj-ea"/>
                <a:cs typeface="+mj-ea"/>
                <a:sym typeface="+mn-ea"/>
              </a:rPr>
              <a:t>*   </a:t>
            </a:r>
            <a:r>
              <a:rPr sz="1900">
                <a:solidFill>
                  <a:srgbClr val="C00000"/>
                </a:solidFill>
                <a:latin typeface="+mj-ea"/>
                <a:ea typeface="+mj-ea"/>
                <a:cs typeface="+mj-ea"/>
                <a:sym typeface="+mn-ea"/>
              </a:rPr>
              <a:t>（</a:t>
            </a:r>
            <a:r>
              <a:rPr lang="en-US" altLang="zh-CN" sz="1900">
                <a:solidFill>
                  <a:srgbClr val="C00000"/>
                </a:solidFill>
                <a:latin typeface="+mj-ea"/>
                <a:ea typeface="+mj-ea"/>
                <a:cs typeface="+mj-ea"/>
                <a:sym typeface="+mn-ea"/>
              </a:rPr>
              <a:t>*</a:t>
            </a:r>
            <a:r>
              <a:rPr sz="1900">
                <a:solidFill>
                  <a:srgbClr val="C00000"/>
                </a:solidFill>
                <a:latin typeface="+mj-ea"/>
                <a:ea typeface="+mj-ea"/>
                <a:cs typeface="+mj-ea"/>
                <a:sym typeface="+mn-ea"/>
              </a:rPr>
              <a:t>表示该资源可以被任意外域访问）</a:t>
            </a:r>
            <a:endParaRPr sz="1900">
              <a:solidFill>
                <a:srgbClr val="C00000"/>
              </a:solidFill>
              <a:latin typeface="+mj-ea"/>
              <a:ea typeface="+mj-ea"/>
              <a:cs typeface="+mj-ea"/>
              <a:sym typeface="+mn-ea"/>
            </a:endParaRPr>
          </a:p>
          <a:p>
            <a:pPr marL="0" indent="0">
              <a:lnSpc>
                <a:spcPct val="150000"/>
              </a:lnSpc>
              <a:buNone/>
            </a:pPr>
            <a:r>
              <a:rPr sz="1900" dirty="0">
                <a:solidFill>
                  <a:schemeClr val="tx1">
                    <a:lumMod val="65000"/>
                    <a:lumOff val="35000"/>
                  </a:schemeClr>
                </a:solidFill>
                <a:latin typeface="+mj-ea"/>
                <a:ea typeface="+mj-ea"/>
                <a:cs typeface="+mj-ea"/>
                <a:sym typeface="+mn-ea"/>
              </a:rPr>
              <a:t>实现原理：</a:t>
            </a:r>
            <a:r>
              <a:rPr sz="1900" dirty="0">
                <a:latin typeface="+mj-ea"/>
                <a:ea typeface="+mj-ea"/>
                <a:cs typeface="+mj-ea"/>
                <a:sym typeface="+mn-ea"/>
              </a:rPr>
              <a:t>对于简单请求，浏览器直接发出 CORS 请求。具体来说，就是在头信息之中，自动增加一个 Origin 字段，用来说明请求来自哪个源。服务器拿到请求之后，在回应时对应地添加Access-Control-Allow-Origin字段，如果 Origin 不在这个字段的范围中，那么浏览器就会将响应拦截。</a:t>
            </a:r>
            <a:endParaRPr sz="1900" dirty="0">
              <a:latin typeface="+mj-ea"/>
              <a:ea typeface="+mj-ea"/>
              <a:cs typeface="+mj-ea"/>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359535" y="181610"/>
            <a:ext cx="9472295" cy="649478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11505" y="660400"/>
            <a:ext cx="10968990" cy="5847080"/>
          </a:xfrm>
        </p:spPr>
        <p:txBody>
          <a:bodyPr/>
          <a:lstStyle/>
          <a:p>
            <a:pPr marL="0" indent="0">
              <a:buNone/>
            </a:pPr>
            <a:r>
              <a:rPr lang="zh-CN" altLang="en-US" sz="2000" dirty="0"/>
              <a:t>②如果跨域需要携带</a:t>
            </a:r>
            <a:r>
              <a:rPr lang="en-US" altLang="zh-CN" sz="2000" dirty="0"/>
              <a:t>cookie</a:t>
            </a:r>
            <a:r>
              <a:rPr sz="2000" dirty="0"/>
              <a:t>请求</a:t>
            </a:r>
            <a:endParaRPr sz="2000" dirty="0"/>
          </a:p>
          <a:p>
            <a:pPr marL="0" indent="0">
              <a:buNone/>
            </a:pPr>
            <a:r>
              <a:rPr sz="2000" dirty="0"/>
              <a:t>   实现方式：</a:t>
            </a:r>
            <a:endParaRPr sz="2000" dirty="0"/>
          </a:p>
          <a:p>
            <a:pPr marL="0" indent="0">
              <a:buNone/>
            </a:pPr>
            <a:r>
              <a:rPr sz="2000" dirty="0"/>
              <a:t>	前端原生JS：let xhr = new XMLHttpRequest();</a:t>
            </a:r>
            <a:endParaRPr sz="2000" dirty="0"/>
          </a:p>
          <a:p>
            <a:pPr marL="0" indent="0">
              <a:buNone/>
            </a:pPr>
            <a:r>
              <a:rPr sz="2000" dirty="0"/>
              <a:t>		         xhr.withCredentials = true;</a:t>
            </a:r>
            <a:endParaRPr sz="2000" dirty="0"/>
          </a:p>
          <a:p>
            <a:pPr marL="0" indent="0">
              <a:buNone/>
            </a:pPr>
            <a:r>
              <a:rPr lang="en-US" altLang="zh-CN" sz="2000" dirty="0"/>
              <a:t>	</a:t>
            </a:r>
            <a:r>
              <a:rPr sz="2000" dirty="0"/>
              <a:t>前端</a:t>
            </a:r>
            <a:r>
              <a:rPr lang="en-US" altLang="zh-CN" sz="2000" dirty="0"/>
              <a:t>JQ</a:t>
            </a:r>
            <a:r>
              <a:rPr sz="2000" dirty="0"/>
              <a:t>：</a:t>
            </a:r>
            <a:r>
              <a:rPr lang="en-US" altLang="zh-CN" sz="2000" dirty="0"/>
              <a:t>$.ajax()</a:t>
            </a:r>
            <a:r>
              <a:rPr sz="2000" dirty="0"/>
              <a:t>的请求参数中需要配置：</a:t>
            </a:r>
            <a:endParaRPr sz="2000" dirty="0"/>
          </a:p>
          <a:p>
            <a:pPr marL="0" indent="0">
              <a:buNone/>
            </a:pPr>
            <a:r>
              <a:rPr lang="en-US" altLang="zh-CN" sz="2000" dirty="0"/>
              <a:t>		   xhrFields: {   withCredentials: true }，</a:t>
            </a:r>
            <a:endParaRPr lang="en-US" altLang="zh-CN" sz="2000" dirty="0"/>
          </a:p>
          <a:p>
            <a:pPr marL="0" indent="0">
              <a:buNone/>
            </a:pPr>
            <a:r>
              <a:rPr lang="en-US" altLang="zh-CN" sz="2000" dirty="0"/>
              <a:t>		   </a:t>
            </a:r>
            <a:r>
              <a:rPr sz="2000" dirty="0"/>
              <a:t>crossDomain: true</a:t>
            </a:r>
            <a:endParaRPr sz="2000" dirty="0"/>
          </a:p>
          <a:p>
            <a:pPr marL="0" indent="0">
              <a:buNone/>
            </a:pPr>
            <a:r>
              <a:rPr lang="en-US" altLang="zh-CN" sz="2000" dirty="0"/>
              <a:t>	</a:t>
            </a:r>
            <a:r>
              <a:rPr sz="2000" dirty="0"/>
              <a:t>后端设置：例如</a:t>
            </a:r>
            <a:r>
              <a:rPr lang="en-US" altLang="zh-CN" sz="2000" dirty="0"/>
              <a:t>JAVA</a:t>
            </a:r>
            <a:r>
              <a:rPr sz="2000" dirty="0"/>
              <a:t>后台</a:t>
            </a:r>
            <a:endParaRPr sz="2000" dirty="0"/>
          </a:p>
          <a:p>
            <a:pPr marL="0" indent="0">
              <a:buNone/>
            </a:pPr>
            <a:r>
              <a:rPr lang="en-US" altLang="zh-CN" sz="2000" dirty="0"/>
              <a:t>	respose.setHeader('</a:t>
            </a:r>
            <a:r>
              <a:rPr sz="2000">
                <a:solidFill>
                  <a:schemeClr val="tx1">
                    <a:lumMod val="65000"/>
                    <a:lumOff val="35000"/>
                  </a:schemeClr>
                </a:solidFill>
                <a:latin typeface="+mj-ea"/>
                <a:ea typeface="+mj-ea"/>
                <a:cs typeface="+mj-ea"/>
                <a:sym typeface="+mn-ea"/>
              </a:rPr>
              <a:t>Access-Control-Allow-Origin</a:t>
            </a:r>
            <a:r>
              <a:rPr lang="en-US" altLang="zh-CN" sz="2000" dirty="0"/>
              <a:t>','http://www.a.com');</a:t>
            </a:r>
            <a:endParaRPr lang="en-US" altLang="zh-CN" sz="2000" dirty="0"/>
          </a:p>
          <a:p>
            <a:pPr marL="914400" lvl="2" indent="0">
              <a:buNone/>
            </a:pPr>
            <a:r>
              <a:rPr lang="en-US" altLang="zh-CN" sz="2000">
                <a:sym typeface="+mn-ea"/>
              </a:rPr>
              <a:t>respose.setHeader('</a:t>
            </a:r>
            <a:r>
              <a:rPr lang="en-US" altLang="zh-CN" sz="2000">
                <a:sym typeface="+mn-ea"/>
              </a:rPr>
              <a:t>Access-Control-Allow-Credentials</a:t>
            </a:r>
            <a:r>
              <a:rPr lang="en-US" altLang="zh-CN" sz="2000">
                <a:sym typeface="+mn-ea"/>
              </a:rPr>
              <a:t>,'true');</a:t>
            </a:r>
            <a:r>
              <a:rPr lang="en-US" altLang="zh-CN" sz="2000">
                <a:solidFill>
                  <a:srgbClr val="C00000"/>
                </a:solidFill>
                <a:sym typeface="+mn-ea"/>
              </a:rPr>
              <a:t>(</a:t>
            </a:r>
            <a:r>
              <a:rPr sz="2000">
                <a:solidFill>
                  <a:srgbClr val="C00000"/>
                </a:solidFill>
                <a:sym typeface="+mn-ea"/>
              </a:rPr>
              <a:t>说明：允许前端带认证的</a:t>
            </a:r>
            <a:r>
              <a:rPr lang="en-US" altLang="zh-CN" sz="2000">
                <a:solidFill>
                  <a:srgbClr val="C00000"/>
                </a:solidFill>
                <a:sym typeface="+mn-ea"/>
              </a:rPr>
              <a:t>cookie)</a:t>
            </a:r>
            <a:endParaRPr lang="en-US" altLang="zh-CN" sz="2000" dirty="0">
              <a:solidFill>
                <a:srgbClr val="C00000"/>
              </a:solidFill>
            </a:endParaRPr>
          </a:p>
          <a:p>
            <a:pPr marL="914400" lvl="2" indent="0">
              <a:buNone/>
            </a:pPr>
            <a:endParaRPr lang="en-US" altLang="zh-CN" sz="2000" dirty="0">
              <a:solidFill>
                <a:srgbClr val="C00000"/>
              </a:solidFill>
            </a:endParaRPr>
          </a:p>
        </p:txBody>
      </p:sp>
      <p:sp>
        <p:nvSpPr>
          <p:cNvPr id="5" name="文本框 4"/>
          <p:cNvSpPr txBox="1"/>
          <p:nvPr/>
        </p:nvSpPr>
        <p:spPr>
          <a:xfrm>
            <a:off x="7900670" y="1159510"/>
            <a:ext cx="3244850" cy="2861310"/>
          </a:xfrm>
          <a:prstGeom prst="rect">
            <a:avLst/>
          </a:prstGeom>
          <a:noFill/>
        </p:spPr>
        <p:txBody>
          <a:bodyPr wrap="square" rtlCol="0">
            <a:spAutoFit/>
          </a:bodyPr>
          <a:p>
            <a:pPr fontAlgn="auto">
              <a:lnSpc>
                <a:spcPct val="150000"/>
              </a:lnSpc>
            </a:pPr>
            <a:r>
              <a:rPr lang="zh-CN" altLang="en-US" sz="2000">
                <a:solidFill>
                  <a:srgbClr val="C00000"/>
                </a:solidFill>
              </a:rPr>
              <a:t>适用场景</a:t>
            </a:r>
            <a:endParaRPr lang="zh-CN" altLang="en-US" sz="2000">
              <a:solidFill>
                <a:srgbClr val="C00000"/>
              </a:solidFill>
            </a:endParaRPr>
          </a:p>
          <a:p>
            <a:pPr fontAlgn="auto">
              <a:lnSpc>
                <a:spcPct val="150000"/>
              </a:lnSpc>
            </a:pPr>
            <a:r>
              <a:rPr lang="en-US" altLang="zh-CN" sz="2000">
                <a:solidFill>
                  <a:schemeClr val="tx1">
                    <a:lumMod val="65000"/>
                    <a:lumOff val="35000"/>
                  </a:schemeClr>
                </a:solidFill>
              </a:rPr>
              <a:t>XMLHTTPRequest</a:t>
            </a:r>
            <a:r>
              <a:rPr lang="zh-CN" altLang="en-US" sz="2000">
                <a:solidFill>
                  <a:schemeClr val="tx1">
                    <a:lumMod val="65000"/>
                    <a:lumOff val="35000"/>
                  </a:schemeClr>
                </a:solidFill>
              </a:rPr>
              <a:t>发起的跨域</a:t>
            </a:r>
            <a:r>
              <a:rPr lang="en-US" altLang="zh-CN" sz="2000">
                <a:solidFill>
                  <a:schemeClr val="tx1">
                    <a:lumMod val="65000"/>
                    <a:lumOff val="35000"/>
                  </a:schemeClr>
                </a:solidFill>
              </a:rPr>
              <a:t>HTTP</a:t>
            </a:r>
            <a:r>
              <a:rPr lang="zh-CN" altLang="en-US" sz="2000">
                <a:solidFill>
                  <a:schemeClr val="tx1">
                    <a:lumMod val="65000"/>
                    <a:lumOff val="35000"/>
                  </a:schemeClr>
                </a:solidFill>
              </a:rPr>
              <a:t>请求</a:t>
            </a:r>
            <a:endParaRPr lang="zh-CN" altLang="en-US" sz="2000">
              <a:solidFill>
                <a:schemeClr val="tx1">
                  <a:lumMod val="65000"/>
                  <a:lumOff val="35000"/>
                </a:schemeClr>
              </a:solidFill>
            </a:endParaRPr>
          </a:p>
          <a:p>
            <a:pPr fontAlgn="auto">
              <a:lnSpc>
                <a:spcPct val="150000"/>
              </a:lnSpc>
            </a:pPr>
            <a:r>
              <a:rPr lang="zh-CN" altLang="en-US" sz="2000">
                <a:solidFill>
                  <a:srgbClr val="C00000"/>
                </a:solidFill>
              </a:rPr>
              <a:t>所有浏览器都支持该功能，</a:t>
            </a:r>
            <a:r>
              <a:rPr lang="en-US" altLang="zh-CN" sz="2000">
                <a:solidFill>
                  <a:srgbClr val="C00000"/>
                </a:solidFill>
              </a:rPr>
              <a:t>CORS</a:t>
            </a:r>
            <a:r>
              <a:rPr lang="zh-CN" altLang="en-US" sz="2000">
                <a:solidFill>
                  <a:srgbClr val="C00000"/>
                </a:solidFill>
              </a:rPr>
              <a:t>已经成为主流的跨域解决方案</a:t>
            </a:r>
            <a:endParaRPr lang="zh-CN" altLang="en-US" sz="2000">
              <a:solidFill>
                <a:srgbClr val="C00000"/>
              </a:solidFill>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2400" b="0" spc="150">
                <a:solidFill>
                  <a:srgbClr val="C00000"/>
                </a:solidFill>
                <a:cs typeface="+mn-cs"/>
              </a:rPr>
              <a:t>方案三：</a:t>
            </a:r>
            <a:r>
              <a:rPr sz="2400" b="0" spc="150">
                <a:solidFill>
                  <a:srgbClr val="C00000"/>
                </a:solidFill>
                <a:cs typeface="+mn-cs"/>
              </a:rPr>
              <a:t>Nginx代理跨域</a:t>
            </a:r>
            <a:endParaRPr sz="2400" b="0" spc="150">
              <a:solidFill>
                <a:srgbClr val="C00000"/>
              </a:solidFill>
              <a:cs typeface="+mn-cs"/>
            </a:endParaRPr>
          </a:p>
        </p:txBody>
      </p:sp>
      <p:sp>
        <p:nvSpPr>
          <p:cNvPr id="2" name="内容占位符 1"/>
          <p:cNvSpPr>
            <a:spLocks noGrp="1"/>
          </p:cNvSpPr>
          <p:nvPr>
            <p:ph idx="1"/>
            <p:custDataLst>
              <p:tags r:id="rId2"/>
            </p:custDataLst>
          </p:nvPr>
        </p:nvSpPr>
        <p:spPr/>
        <p:txBody>
          <a:bodyPr/>
          <a:lstStyle/>
          <a:p>
            <a:pPr marL="0" indent="0">
              <a:buNone/>
            </a:pPr>
            <a:r>
              <a:rPr lang="zh-CN" altLang="en-US" sz="2000" dirty="0"/>
              <a:t>①认识</a:t>
            </a:r>
            <a:r>
              <a:rPr lang="en-US" altLang="zh-CN" sz="2000" dirty="0"/>
              <a:t>Nginx:Nginx 是一种高性能HTTP和反向代理web服务器</a:t>
            </a:r>
            <a:endParaRPr lang="en-US" altLang="zh-CN" sz="2000" dirty="0"/>
          </a:p>
          <a:p>
            <a:pPr marL="0" indent="0">
              <a:buNone/>
            </a:pPr>
            <a:r>
              <a:rPr sz="2000" dirty="0"/>
              <a:t>②跨域原理：</a:t>
            </a:r>
            <a:endParaRPr sz="2000" dirty="0"/>
          </a:p>
          <a:p>
            <a:pPr marL="0" indent="0">
              <a:buNone/>
            </a:pPr>
            <a:r>
              <a:rPr lang="en-US" altLang="zh-CN" sz="2000" dirty="0"/>
              <a:t>   </a:t>
            </a:r>
            <a:r>
              <a:rPr sz="2000" dirty="0"/>
              <a:t>同源策略是浏览器的安全策略，不是</a:t>
            </a:r>
            <a:r>
              <a:rPr lang="en-US" altLang="zh-CN" sz="2000" dirty="0"/>
              <a:t>HTTP</a:t>
            </a:r>
            <a:r>
              <a:rPr sz="2000" dirty="0"/>
              <a:t>协议的一部分，服务器调用</a:t>
            </a:r>
            <a:r>
              <a:rPr lang="en-US" altLang="zh-CN" sz="2000" dirty="0"/>
              <a:t>HTTP</a:t>
            </a:r>
            <a:r>
              <a:rPr sz="2000" dirty="0"/>
              <a:t>接口只是使用</a:t>
            </a:r>
            <a:r>
              <a:rPr lang="en-US" altLang="zh-CN" sz="2000" dirty="0"/>
              <a:t>HTTP</a:t>
            </a:r>
            <a:r>
              <a:rPr sz="2000" dirty="0"/>
              <a:t>协议，不会执行</a:t>
            </a:r>
            <a:r>
              <a:rPr lang="en-US" altLang="zh-CN" sz="2000" dirty="0"/>
              <a:t>JS</a:t>
            </a:r>
            <a:r>
              <a:rPr sz="2000" dirty="0"/>
              <a:t>脚本，不受同源策略的影响，也就不存在跨域问题</a:t>
            </a:r>
            <a:endParaRPr sz="2000" dirty="0"/>
          </a:p>
          <a:p>
            <a:pPr marL="0" indent="0">
              <a:buNone/>
            </a:pPr>
            <a:r>
              <a:rPr sz="2000" dirty="0"/>
              <a:t>③实现思路：</a:t>
            </a:r>
            <a:endParaRPr sz="2000" dirty="0"/>
          </a:p>
          <a:p>
            <a:pPr marL="0" indent="0">
              <a:buNone/>
            </a:pPr>
            <a:r>
              <a:rPr sz="2000" dirty="0"/>
              <a:t>   反向代理拿到客户端的请求，将请求转发给其他的服务器，主要的场景是维持服务器集群的负载均衡，换句话说，反向代理帮其它的服务器拿到请求，然后选择一个合适的服务器，将请求转交给它。</a:t>
            </a:r>
            <a:endParaRPr sz="2000" dirty="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t>课堂案例</a:t>
            </a:r>
          </a:p>
        </p:txBody>
      </p:sp>
      <p:sp>
        <p:nvSpPr>
          <p:cNvPr id="2" name="内容占位符 1"/>
          <p:cNvSpPr>
            <a:spLocks noGrp="1"/>
          </p:cNvSpPr>
          <p:nvPr>
            <p:ph idx="1"/>
            <p:custDataLst>
              <p:tags r:id="rId2"/>
            </p:custDataLst>
          </p:nvPr>
        </p:nvSpPr>
        <p:spPr/>
        <p:txBody>
          <a:bodyPr/>
          <a:lstStyle/>
          <a:p>
            <a:pPr marL="0" indent="0">
              <a:buNone/>
            </a:pPr>
            <a:r>
              <a:rPr sz="2000" dirty="0"/>
              <a:t>（</a:t>
            </a:r>
            <a:r>
              <a:rPr lang="en-US" altLang="zh-CN" sz="2000" dirty="0"/>
              <a:t>1</a:t>
            </a:r>
            <a:r>
              <a:rPr sz="2000" dirty="0"/>
              <a:t>）自己编写</a:t>
            </a:r>
            <a:r>
              <a:rPr lang="en-US" altLang="zh-CN" sz="2000" dirty="0"/>
              <a:t>JSON</a:t>
            </a:r>
            <a:r>
              <a:rPr sz="2000" dirty="0"/>
              <a:t>数据并且封装</a:t>
            </a:r>
            <a:r>
              <a:rPr lang="en-US" altLang="zh-CN" sz="2000" dirty="0"/>
              <a:t>ajax</a:t>
            </a:r>
            <a:r>
              <a:rPr sz="2000" dirty="0"/>
              <a:t>请求数据，并利用</a:t>
            </a:r>
            <a:r>
              <a:rPr lang="en-US" altLang="zh-CN" sz="2000" dirty="0"/>
              <a:t>ES6</a:t>
            </a:r>
            <a:r>
              <a:rPr sz="2000" dirty="0"/>
              <a:t>实现选项卡操作</a:t>
            </a:r>
            <a:endParaRPr sz="2000" dirty="0"/>
          </a:p>
          <a:p>
            <a:pPr marL="0" indent="0">
              <a:buNone/>
            </a:pPr>
            <a:endParaRPr dirty="0"/>
          </a:p>
          <a:p>
            <a:pPr marL="0" indent="0">
              <a:buNone/>
            </a:pPr>
            <a:endParaRPr dirty="0"/>
          </a:p>
          <a:p>
            <a:pPr marL="0" indent="0">
              <a:buNone/>
            </a:pPr>
            <a:endParaRPr dirty="0"/>
          </a:p>
          <a:p>
            <a:pPr marL="0" indent="0">
              <a:buNone/>
            </a:pPr>
            <a:endParaRPr dirty="0"/>
          </a:p>
          <a:p>
            <a:pPr marL="0" indent="0">
              <a:buNone/>
            </a:pPr>
            <a:r>
              <a:rPr sz="2000" dirty="0"/>
              <a:t>（</a:t>
            </a:r>
            <a:r>
              <a:rPr lang="en-US" altLang="zh-CN" sz="2000" dirty="0"/>
              <a:t>2</a:t>
            </a:r>
            <a:r>
              <a:rPr sz="2000" dirty="0"/>
              <a:t>）抓取淘宝搜索数据利用</a:t>
            </a:r>
            <a:r>
              <a:rPr lang="en-US" altLang="zh-CN" sz="2000" dirty="0"/>
              <a:t>JSONP</a:t>
            </a:r>
            <a:r>
              <a:rPr sz="2000" dirty="0"/>
              <a:t>实现淘宝搜索列表功能</a:t>
            </a:r>
            <a:endParaRPr sz="2000" dirty="0"/>
          </a:p>
          <a:p>
            <a:endParaRPr sz="2000" dirty="0"/>
          </a:p>
        </p:txBody>
      </p:sp>
      <p:pic>
        <p:nvPicPr>
          <p:cNvPr id="14" name="图片 2"/>
          <p:cNvPicPr>
            <a:picLocks noChangeAspect="1"/>
          </p:cNvPicPr>
          <p:nvPr/>
        </p:nvPicPr>
        <p:blipFill>
          <a:blip r:embed="rId3"/>
          <a:stretch>
            <a:fillRect/>
          </a:stretch>
        </p:blipFill>
        <p:spPr>
          <a:xfrm>
            <a:off x="846455" y="2098675"/>
            <a:ext cx="8946515" cy="1745615"/>
          </a:xfrm>
          <a:prstGeom prst="rect">
            <a:avLst/>
          </a:prstGeom>
          <a:noFill/>
          <a:ln w="9525">
            <a:noFill/>
          </a:ln>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课堂练习</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sz="2000" dirty="0">
                <a:latin typeface="+mj-ea"/>
                <a:ea typeface="+mj-ea"/>
                <a:cs typeface="+mj-ea"/>
              </a:rPr>
              <a:t>利用</a:t>
            </a:r>
            <a:r>
              <a:rPr lang="en-US" altLang="zh-CN" sz="2000" dirty="0">
                <a:latin typeface="+mj-ea"/>
                <a:ea typeface="+mj-ea"/>
                <a:cs typeface="+mj-ea"/>
              </a:rPr>
              <a:t>JQ</a:t>
            </a:r>
            <a:r>
              <a:rPr sz="2000" dirty="0">
                <a:latin typeface="+mj-ea"/>
                <a:ea typeface="+mj-ea"/>
                <a:cs typeface="+mj-ea"/>
              </a:rPr>
              <a:t>实现</a:t>
            </a:r>
            <a:r>
              <a:rPr lang="en-US" altLang="zh-CN" sz="2000" dirty="0">
                <a:latin typeface="+mj-ea"/>
                <a:ea typeface="+mj-ea"/>
                <a:cs typeface="+mj-ea"/>
              </a:rPr>
              <a:t>3D</a:t>
            </a:r>
            <a:r>
              <a:rPr sz="2000" dirty="0">
                <a:latin typeface="+mj-ea"/>
                <a:ea typeface="+mj-ea"/>
                <a:cs typeface="+mj-ea"/>
              </a:rPr>
              <a:t>轮播图</a:t>
            </a:r>
            <a:endParaRPr sz="2000" dirty="0">
              <a:latin typeface="+mj-ea"/>
              <a:ea typeface="+mj-ea"/>
              <a:cs typeface="+mj-ea"/>
            </a:endParaRPr>
          </a:p>
        </p:txBody>
      </p:sp>
      <p:pic>
        <p:nvPicPr>
          <p:cNvPr id="4" name="图片 3"/>
          <p:cNvPicPr>
            <a:picLocks noChangeAspect="1"/>
          </p:cNvPicPr>
          <p:nvPr/>
        </p:nvPicPr>
        <p:blipFill>
          <a:blip r:embed="rId3"/>
          <a:stretch>
            <a:fillRect/>
          </a:stretch>
        </p:blipFill>
        <p:spPr>
          <a:xfrm>
            <a:off x="742315" y="2158365"/>
            <a:ext cx="8713470" cy="246189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二、</a:t>
            </a:r>
            <a:r>
              <a:rPr lang="en-US" altLang="zh-CN"/>
              <a:t>ajax</a:t>
            </a:r>
            <a:endParaRPr lang="en-US" altLang="zh-CN"/>
          </a:p>
        </p:txBody>
      </p:sp>
      <p:sp>
        <p:nvSpPr>
          <p:cNvPr id="2" name="内容占位符 1"/>
          <p:cNvSpPr>
            <a:spLocks noGrp="1"/>
          </p:cNvSpPr>
          <p:nvPr>
            <p:ph idx="1"/>
            <p:custDataLst>
              <p:tags r:id="rId2"/>
            </p:custDataLst>
          </p:nvPr>
        </p:nvSpPr>
        <p:spPr>
          <a:xfrm>
            <a:off x="608400" y="1480875"/>
            <a:ext cx="10969200" cy="4759200"/>
          </a:xfrm>
        </p:spPr>
        <p:txBody>
          <a:bodyPr/>
          <a:lstStyle/>
          <a:p>
            <a:r>
              <a:rPr lang="en-US" altLang="zh-CN" sz="2000" dirty="0"/>
              <a:t>JSON</a:t>
            </a:r>
            <a:endParaRPr lang="en-US" altLang="zh-CN" sz="2000" dirty="0"/>
          </a:p>
          <a:p>
            <a:pPr marL="0" indent="0">
              <a:buNone/>
            </a:pPr>
            <a:r>
              <a:rPr sz="2000" dirty="0"/>
              <a:t>（</a:t>
            </a:r>
            <a:r>
              <a:rPr lang="en-US" altLang="zh-CN" sz="2000" dirty="0"/>
              <a:t>1</a:t>
            </a:r>
            <a:r>
              <a:rPr sz="2000" dirty="0"/>
              <a:t>）定义：</a:t>
            </a:r>
            <a:r>
              <a:rPr lang="en-US" altLang="zh-CN" sz="2000">
                <a:sym typeface="+mn-ea"/>
              </a:rPr>
              <a:t>JSON(JavaScript Object Notation)JS</a:t>
            </a:r>
            <a:r>
              <a:rPr sz="2000">
                <a:sym typeface="+mn-ea"/>
              </a:rPr>
              <a:t>对象标记，是一种数据交换格式。</a:t>
            </a:r>
            <a:endParaRPr sz="2000">
              <a:sym typeface="+mn-ea"/>
            </a:endParaRPr>
          </a:p>
          <a:p>
            <a:pPr marL="0" indent="0">
              <a:buNone/>
            </a:pPr>
            <a:r>
              <a:rPr sz="2000" dirty="0"/>
              <a:t>（</a:t>
            </a:r>
            <a:r>
              <a:rPr lang="en-US" altLang="zh-CN" sz="2000" dirty="0"/>
              <a:t>2</a:t>
            </a:r>
            <a:r>
              <a:rPr sz="2000" dirty="0"/>
              <a:t>）格式：</a:t>
            </a:r>
            <a:r>
              <a:rPr lang="en-US" altLang="zh-CN" sz="2000" smtClean="0">
                <a:ln>
                  <a:noFill/>
                </a:ln>
                <a:uLnTx/>
                <a:latin typeface="+mj-lt"/>
                <a:ea typeface="+mj-ea"/>
                <a:cs typeface="+mj-cs"/>
                <a:sym typeface="+mn-ea"/>
              </a:rPr>
              <a:t>JSON 数据的书写格式是：</a:t>
            </a:r>
            <a:r>
              <a:rPr sz="2000" smtClean="0">
                <a:ln>
                  <a:noFill/>
                </a:ln>
                <a:uLnTx/>
                <a:latin typeface="+mj-lt"/>
                <a:ea typeface="+mj-ea"/>
                <a:cs typeface="+mj-cs"/>
                <a:sym typeface="+mn-ea"/>
              </a:rPr>
              <a:t>键</a:t>
            </a:r>
            <a:r>
              <a:rPr lang="en-US" altLang="zh-CN" sz="2000" smtClean="0">
                <a:ln>
                  <a:noFill/>
                </a:ln>
                <a:uLnTx/>
                <a:latin typeface="+mj-lt"/>
                <a:ea typeface="+mj-ea"/>
                <a:cs typeface="+mj-cs"/>
                <a:sym typeface="+mn-ea"/>
              </a:rPr>
              <a:t>/值对</a:t>
            </a:r>
            <a:r>
              <a:rPr sz="2000" smtClean="0">
                <a:ln>
                  <a:noFill/>
                </a:ln>
                <a:uLnTx/>
                <a:latin typeface="+mj-lt"/>
                <a:ea typeface="+mj-ea"/>
                <a:cs typeface="+mj-cs"/>
                <a:sym typeface="+mn-ea"/>
              </a:rPr>
              <a:t>，键必须用双引号括起来</a:t>
            </a:r>
            <a:endParaRPr sz="2000" smtClean="0">
              <a:ln>
                <a:noFill/>
              </a:ln>
              <a:uLnTx/>
              <a:latin typeface="+mj-lt"/>
              <a:ea typeface="+mj-ea"/>
              <a:cs typeface="+mj-cs"/>
              <a:sym typeface="+mn-ea"/>
            </a:endParaRPr>
          </a:p>
          <a:p>
            <a:pPr marL="0" indent="0">
              <a:buNone/>
            </a:pPr>
            <a:r>
              <a:rPr sz="2000" smtClean="0">
                <a:ln>
                  <a:noFill/>
                </a:ln>
                <a:uLnTx/>
                <a:latin typeface="+mj-lt"/>
                <a:ea typeface="+mj-ea"/>
                <a:cs typeface="+mj-cs"/>
                <a:sym typeface="+mn-ea"/>
              </a:rPr>
              <a:t>（</a:t>
            </a:r>
            <a:r>
              <a:rPr lang="en-US" altLang="zh-CN" sz="2000" smtClean="0">
                <a:ln>
                  <a:noFill/>
                </a:ln>
                <a:uLnTx/>
                <a:latin typeface="+mj-lt"/>
                <a:ea typeface="+mj-ea"/>
                <a:cs typeface="+mj-cs"/>
                <a:sym typeface="+mn-ea"/>
              </a:rPr>
              <a:t>3</a:t>
            </a:r>
            <a:r>
              <a:rPr sz="2000" smtClean="0">
                <a:ln>
                  <a:noFill/>
                </a:ln>
                <a:uLnTx/>
                <a:latin typeface="+mj-lt"/>
                <a:ea typeface="+mj-ea"/>
                <a:cs typeface="+mj-cs"/>
                <a:sym typeface="+mn-ea"/>
              </a:rPr>
              <a:t>）遍历：</a:t>
            </a:r>
            <a:r>
              <a:rPr lang="en-US" altLang="zh-CN" sz="2000" smtClean="0">
                <a:ln>
                  <a:noFill/>
                </a:ln>
                <a:uLnTx/>
                <a:latin typeface="+mj-lt"/>
                <a:ea typeface="+mj-ea"/>
                <a:cs typeface="+mj-cs"/>
                <a:sym typeface="+mn-ea"/>
              </a:rPr>
              <a:t>for...in</a:t>
            </a:r>
            <a:endParaRPr lang="en-US" altLang="zh-CN" sz="2000" smtClean="0">
              <a:ln>
                <a:noFill/>
              </a:ln>
              <a:uLnTx/>
              <a:latin typeface="+mj-lt"/>
              <a:ea typeface="+mj-ea"/>
              <a:cs typeface="+mj-cs"/>
              <a:sym typeface="+mn-ea"/>
            </a:endParaRPr>
          </a:p>
          <a:p>
            <a:pPr marL="0" indent="0">
              <a:buNone/>
            </a:pPr>
            <a:r>
              <a:rPr sz="2000" smtClean="0">
                <a:ln>
                  <a:noFill/>
                </a:ln>
                <a:uLnTx/>
                <a:latin typeface="+mj-lt"/>
                <a:ea typeface="+mj-ea"/>
                <a:cs typeface="+mj-cs"/>
                <a:sym typeface="+mn-ea"/>
              </a:rPr>
              <a:t>（</a:t>
            </a:r>
            <a:r>
              <a:rPr lang="en-US" altLang="zh-CN" sz="2000" smtClean="0">
                <a:ln>
                  <a:noFill/>
                </a:ln>
                <a:uLnTx/>
                <a:latin typeface="+mj-lt"/>
                <a:ea typeface="+mj-ea"/>
                <a:cs typeface="+mj-cs"/>
                <a:sym typeface="+mn-ea"/>
              </a:rPr>
              <a:t>4</a:t>
            </a:r>
            <a:r>
              <a:rPr sz="2000" smtClean="0">
                <a:ln>
                  <a:noFill/>
                </a:ln>
                <a:uLnTx/>
                <a:latin typeface="+mj-lt"/>
                <a:ea typeface="+mj-ea"/>
                <a:cs typeface="+mj-cs"/>
                <a:sym typeface="+mn-ea"/>
              </a:rPr>
              <a:t>）</a:t>
            </a:r>
            <a:r>
              <a:rPr lang="en-US" altLang="zh-CN" sz="2000" smtClean="0">
                <a:ln>
                  <a:noFill/>
                </a:ln>
                <a:uLnTx/>
                <a:latin typeface="+mj-lt"/>
                <a:ea typeface="+mj-ea"/>
                <a:cs typeface="+mj-cs"/>
                <a:sym typeface="+mn-ea"/>
              </a:rPr>
              <a:t>JSON</a:t>
            </a:r>
            <a:r>
              <a:rPr sz="2000" smtClean="0">
                <a:ln>
                  <a:noFill/>
                </a:ln>
                <a:uLnTx/>
                <a:latin typeface="+mj-lt"/>
                <a:ea typeface="+mj-ea"/>
                <a:cs typeface="+mj-cs"/>
                <a:sym typeface="+mn-ea"/>
              </a:rPr>
              <a:t>数据的相互转换</a:t>
            </a:r>
            <a:endParaRPr sz="2000" smtClean="0">
              <a:ln>
                <a:noFill/>
              </a:ln>
              <a:uLnTx/>
              <a:latin typeface="+mj-lt"/>
              <a:ea typeface="+mj-ea"/>
              <a:cs typeface="+mj-cs"/>
              <a:sym typeface="+mn-ea"/>
            </a:endParaRPr>
          </a:p>
          <a:p>
            <a:pPr marL="0" indent="0">
              <a:buNone/>
            </a:pPr>
            <a:endParaRPr sz="2000" smtClean="0">
              <a:ln>
                <a:noFill/>
              </a:ln>
              <a:uLnTx/>
              <a:latin typeface="+mj-lt"/>
              <a:ea typeface="+mj-ea"/>
              <a:cs typeface="+mj-cs"/>
              <a:sym typeface="+mn-ea"/>
            </a:endParaRPr>
          </a:p>
        </p:txBody>
      </p:sp>
      <p:grpSp>
        <p:nvGrpSpPr>
          <p:cNvPr id="14" name="组合 13"/>
          <p:cNvGrpSpPr/>
          <p:nvPr/>
        </p:nvGrpSpPr>
        <p:grpSpPr>
          <a:xfrm>
            <a:off x="1450340" y="4072255"/>
            <a:ext cx="9164320" cy="2266315"/>
            <a:chOff x="2175" y="6632"/>
            <a:chExt cx="14432" cy="3569"/>
          </a:xfrm>
        </p:grpSpPr>
        <p:sp>
          <p:nvSpPr>
            <p:cNvPr id="4" name="椭圆 3"/>
            <p:cNvSpPr/>
            <p:nvPr/>
          </p:nvSpPr>
          <p:spPr>
            <a:xfrm>
              <a:off x="2175" y="7226"/>
              <a:ext cx="2367" cy="2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JSON</a:t>
              </a:r>
              <a:endParaRPr lang="en-US" altLang="zh-CN" sz="2000"/>
            </a:p>
            <a:p>
              <a:pPr algn="ctr"/>
              <a:r>
                <a:rPr lang="zh-CN" altLang="en-US" sz="2000"/>
                <a:t>对象</a:t>
              </a:r>
              <a:endParaRPr lang="zh-CN" altLang="en-US" sz="2000"/>
            </a:p>
          </p:txBody>
        </p:sp>
        <p:sp>
          <p:nvSpPr>
            <p:cNvPr id="8" name="椭圆 7"/>
            <p:cNvSpPr/>
            <p:nvPr/>
          </p:nvSpPr>
          <p:spPr>
            <a:xfrm>
              <a:off x="14241" y="7226"/>
              <a:ext cx="2367" cy="23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JSON</a:t>
              </a:r>
              <a:r>
                <a:rPr lang="zh-CN" altLang="en-US" sz="2000"/>
                <a:t>类型的</a:t>
              </a:r>
              <a:r>
                <a:rPr lang="zh-CN" altLang="en-US" sz="2000"/>
                <a:t>字符串</a:t>
              </a:r>
              <a:endParaRPr lang="zh-CN" altLang="en-US" sz="2000"/>
            </a:p>
          </p:txBody>
        </p:sp>
        <p:sp>
          <p:nvSpPr>
            <p:cNvPr id="9" name="右箭头 8"/>
            <p:cNvSpPr/>
            <p:nvPr/>
          </p:nvSpPr>
          <p:spPr>
            <a:xfrm>
              <a:off x="5452" y="7648"/>
              <a:ext cx="8010" cy="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左箭头 9"/>
            <p:cNvSpPr/>
            <p:nvPr/>
          </p:nvSpPr>
          <p:spPr>
            <a:xfrm>
              <a:off x="5437" y="8526"/>
              <a:ext cx="8025" cy="65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122" y="6632"/>
              <a:ext cx="4670" cy="1016"/>
            </a:xfrm>
            <a:prstGeom prst="rect">
              <a:avLst/>
            </a:prstGeom>
            <a:noFill/>
          </p:spPr>
          <p:txBody>
            <a:bodyPr wrap="square" rtlCol="0">
              <a:spAutoFit/>
            </a:bodyPr>
            <a:p>
              <a:pPr marL="0" lvl="2" algn="ctr">
                <a:lnSpc>
                  <a:spcPct val="150000"/>
                </a:lnSpc>
              </a:pPr>
              <a:r>
                <a:rPr lang="en-US" altLang="zh-CN" sz="2400" noProof="0" smtClean="0">
                  <a:ln>
                    <a:noFill/>
                  </a:ln>
                  <a:effectLst/>
                  <a:uLnTx/>
                  <a:uFillTx/>
                  <a:ea typeface="新宋体" panose="02010609030101010101" charset="-122"/>
                  <a:cs typeface="+mn-ea"/>
                  <a:sym typeface="+mn-ea"/>
                </a:rPr>
                <a:t>JSON.</a:t>
              </a:r>
              <a:r>
                <a:rPr lang="en-US" altLang="zh-CN" sz="2400" noProof="0" dirty="0" err="1" smtClean="0">
                  <a:cs typeface="+mn-ea"/>
                  <a:sym typeface="+mn-ea"/>
                </a:rPr>
                <a:t>s</a:t>
              </a:r>
              <a:r>
                <a:rPr lang="en-US" altLang="zh-CN" sz="2400" smtClean="0">
                  <a:sym typeface="+mn-ea"/>
                </a:rPr>
                <a:t>tringify</a:t>
              </a:r>
              <a:r>
                <a:rPr lang="en-US" altLang="zh-CN" sz="2400" dirty="0">
                  <a:sym typeface="+mn-ea"/>
                </a:rPr>
                <a:t>()</a:t>
              </a:r>
              <a:endParaRPr lang="zh-CN" altLang="en-US" sz="2400"/>
            </a:p>
          </p:txBody>
        </p:sp>
        <p:sp>
          <p:nvSpPr>
            <p:cNvPr id="13" name="文本框 12"/>
            <p:cNvSpPr txBox="1"/>
            <p:nvPr/>
          </p:nvSpPr>
          <p:spPr>
            <a:xfrm>
              <a:off x="7114" y="9185"/>
              <a:ext cx="4670" cy="1016"/>
            </a:xfrm>
            <a:prstGeom prst="rect">
              <a:avLst/>
            </a:prstGeom>
            <a:noFill/>
          </p:spPr>
          <p:txBody>
            <a:bodyPr wrap="square" rtlCol="0">
              <a:spAutoFit/>
            </a:bodyPr>
            <a:p>
              <a:pPr marL="0" lvl="2" algn="ctr">
                <a:lnSpc>
                  <a:spcPct val="150000"/>
                </a:lnSpc>
              </a:pPr>
              <a:r>
                <a:rPr lang="en-US" altLang="zh-CN" sz="2400" noProof="0" smtClean="0">
                  <a:ln>
                    <a:noFill/>
                  </a:ln>
                  <a:effectLst/>
                  <a:uLnTx/>
                  <a:uFillTx/>
                  <a:ea typeface="新宋体" panose="02010609030101010101" charset="-122"/>
                  <a:cs typeface="+mn-ea"/>
                  <a:sym typeface="+mn-ea"/>
                </a:rPr>
                <a:t>JSON.</a:t>
              </a:r>
              <a:r>
                <a:rPr lang="en-US" altLang="zh-CN" sz="2400" noProof="0" dirty="0">
                  <a:ln>
                    <a:noFill/>
                  </a:ln>
                  <a:effectLst/>
                  <a:uLnTx/>
                  <a:uFillTx/>
                  <a:ea typeface="新宋体" panose="02010609030101010101" charset="-122"/>
                  <a:cs typeface="+mn-ea"/>
                  <a:sym typeface="+mn-ea"/>
                </a:rPr>
                <a:t>parse()</a:t>
              </a:r>
              <a:endParaRPr lang="zh-CN" altLang="en-US" sz="2400"/>
            </a:p>
          </p:txBody>
        </p:sp>
      </p:gr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803275"/>
            <a:ext cx="10968990" cy="5824855"/>
          </a:xfrm>
        </p:spPr>
        <p:txBody>
          <a:bodyPr>
            <a:normAutofit/>
          </a:bodyPr>
          <a:lstStyle/>
          <a:p>
            <a:r>
              <a:rPr lang="en-US" altLang="zh-CN" sz="2400" dirty="0"/>
              <a:t>AJAX</a:t>
            </a:r>
            <a:endParaRPr lang="en-US" altLang="zh-CN" sz="2400" dirty="0"/>
          </a:p>
          <a:p>
            <a:pPr marL="0" indent="0">
              <a:lnSpc>
                <a:spcPct val="150000"/>
              </a:lnSpc>
              <a:buNone/>
            </a:pPr>
            <a:r>
              <a:rPr sz="2000" dirty="0"/>
              <a:t>（</a:t>
            </a:r>
            <a:r>
              <a:rPr lang="en-US" altLang="zh-CN" sz="2000" dirty="0"/>
              <a:t>1</a:t>
            </a:r>
            <a:r>
              <a:rPr sz="2000" dirty="0"/>
              <a:t>）定义：</a:t>
            </a:r>
            <a:r>
              <a:rPr lang="en-US" altLang="zh-CN" sz="2000">
                <a:sym typeface="+mn-ea"/>
              </a:rPr>
              <a:t>AJAX = </a:t>
            </a:r>
            <a:r>
              <a:rPr lang="en-US" altLang="zh-CN" sz="2000" smtClean="0">
                <a:ln>
                  <a:noFill/>
                </a:ln>
                <a:effectLst/>
                <a:uLnTx/>
                <a:latin typeface="+mj-lt"/>
                <a:ea typeface="+mj-ea"/>
                <a:cs typeface="+mj-cs"/>
                <a:sym typeface="+mn-ea"/>
              </a:rPr>
              <a:t>Asynchronous JavaScript and XML</a:t>
            </a:r>
            <a:r>
              <a:rPr sz="2000">
                <a:sym typeface="+mn-ea"/>
              </a:rPr>
              <a:t>（</a:t>
            </a:r>
            <a:r>
              <a:rPr lang="en-US" altLang="zh-CN" sz="2000" smtClean="0">
                <a:ln>
                  <a:noFill/>
                </a:ln>
                <a:effectLst/>
                <a:uLnTx/>
                <a:latin typeface="+mj-lt"/>
                <a:ea typeface="+mj-ea"/>
                <a:cs typeface="+mj-cs"/>
                <a:sym typeface="+mn-ea"/>
              </a:rPr>
              <a:t>异步的 JavaScript 和 XML</a:t>
            </a:r>
            <a:r>
              <a:rPr sz="2000">
                <a:sym typeface="+mn-ea"/>
              </a:rPr>
              <a:t>）</a:t>
            </a:r>
            <a:endParaRPr lang="zh-CN" altLang="en-US" sz="2000"/>
          </a:p>
          <a:p>
            <a:pPr marL="0" indent="0">
              <a:buNone/>
            </a:pPr>
            <a:r>
              <a:rPr lang="en-US" altLang="zh-CN" sz="2000">
                <a:sym typeface="+mn-ea"/>
              </a:rPr>
              <a:t>                 ajax</a:t>
            </a:r>
            <a:r>
              <a:rPr sz="2000">
                <a:sym typeface="+mn-ea"/>
              </a:rPr>
              <a:t>其实就是一种能向服务器请求额外的数据而不刷新页面的技术</a:t>
            </a:r>
            <a:endParaRPr sz="2000">
              <a:sym typeface="+mn-ea"/>
            </a:endParaRPr>
          </a:p>
          <a:p>
            <a:pPr marL="0" indent="0">
              <a:buNone/>
            </a:pPr>
            <a:r>
              <a:rPr sz="2000">
                <a:sym typeface="+mn-ea"/>
              </a:rPr>
              <a:t>（</a:t>
            </a:r>
            <a:r>
              <a:rPr lang="en-US" altLang="zh-CN" sz="2000">
                <a:sym typeface="+mn-ea"/>
              </a:rPr>
              <a:t>2</a:t>
            </a:r>
            <a:r>
              <a:rPr sz="2000">
                <a:sym typeface="+mn-ea"/>
              </a:rPr>
              <a:t>）</a:t>
            </a:r>
            <a:r>
              <a:rPr lang="en-US" altLang="zh-CN" sz="2000">
                <a:sym typeface="+mn-ea"/>
              </a:rPr>
              <a:t>ajax</a:t>
            </a:r>
            <a:r>
              <a:rPr sz="2000">
                <a:sym typeface="+mn-ea"/>
              </a:rPr>
              <a:t>工作原理：</a:t>
            </a:r>
            <a:endParaRPr sz="2000">
              <a:sym typeface="+mn-ea"/>
            </a:endParaRPr>
          </a:p>
          <a:p>
            <a:pPr marL="0" indent="0">
              <a:lnSpc>
                <a:spcPct val="150000"/>
              </a:lnSpc>
              <a:buNone/>
            </a:pPr>
            <a:r>
              <a:rPr sz="2000">
                <a:sym typeface="+mn-ea"/>
              </a:rPr>
              <a:t>       </a:t>
            </a:r>
            <a:r>
              <a:rPr lang="en-US" altLang="zh-CN" sz="2000">
                <a:sym typeface="+mn-ea"/>
              </a:rPr>
              <a:t>ajax</a:t>
            </a:r>
            <a:r>
              <a:rPr sz="2000">
                <a:sym typeface="+mn-ea"/>
              </a:rPr>
              <a:t>工作原理相当于在浏览器（客户端）与服务器之间加了一个中间层（</a:t>
            </a:r>
            <a:r>
              <a:rPr lang="en-US" altLang="zh-CN" sz="2000">
                <a:sym typeface="+mn-ea"/>
              </a:rPr>
              <a:t>ajax</a:t>
            </a:r>
            <a:r>
              <a:rPr sz="2000">
                <a:sym typeface="+mn-ea"/>
              </a:rPr>
              <a:t>引擎），使用户操作与服务器响应异步化。这样就可以把以前服务器的一些负担转嫁到客户端，利用客户端闲置的处理能力来处理，从而减轻服务器负担和带宽。</a:t>
            </a:r>
            <a:endParaRPr lang="zh-CN" altLang="en-US" sz="2000"/>
          </a:p>
          <a:p>
            <a:pPr marL="0" indent="0">
              <a:lnSpc>
                <a:spcPct val="150000"/>
              </a:lnSpc>
              <a:buNone/>
            </a:pPr>
            <a:r>
              <a:rPr sz="2000">
                <a:sym typeface="+mn-ea"/>
              </a:rPr>
              <a:t>       简单来说就是</a:t>
            </a:r>
            <a:r>
              <a:rPr lang="en-US" altLang="zh-CN" sz="2000">
                <a:sym typeface="+mn-ea"/>
              </a:rPr>
              <a:t>XMLHttpRequest</a:t>
            </a:r>
            <a:r>
              <a:rPr sz="2000">
                <a:sym typeface="+mn-ea"/>
              </a:rPr>
              <a:t>对象向服务器发送异步请求，从服务器获得数据，然后利用</a:t>
            </a:r>
            <a:r>
              <a:rPr lang="en-US" altLang="zh-CN" sz="2000">
                <a:sym typeface="+mn-ea"/>
              </a:rPr>
              <a:t>JavaScript</a:t>
            </a:r>
            <a:r>
              <a:rPr sz="2000">
                <a:sym typeface="+mn-ea"/>
              </a:rPr>
              <a:t>来操作</a:t>
            </a:r>
            <a:r>
              <a:rPr lang="en-US" altLang="zh-CN" sz="2000">
                <a:sym typeface="+mn-ea"/>
              </a:rPr>
              <a:t>DOM</a:t>
            </a:r>
            <a:r>
              <a:rPr sz="2000">
                <a:sym typeface="+mn-ea"/>
              </a:rPr>
              <a:t>来更新页面</a:t>
            </a:r>
            <a:endParaRPr lang="zh-CN" altLang="en-US" sz="2000"/>
          </a:p>
          <a:p>
            <a:pPr marL="0" indent="0">
              <a:lnSpc>
                <a:spcPct val="150000"/>
              </a:lnSpc>
              <a:buNone/>
            </a:pPr>
            <a:r>
              <a:rPr sz="2000">
                <a:sym typeface="+mn-ea"/>
              </a:rPr>
              <a:t>       本质：</a:t>
            </a:r>
            <a:r>
              <a:rPr lang="en-US" altLang="zh-CN" sz="2000">
                <a:sym typeface="+mn-ea"/>
              </a:rPr>
              <a:t>DOM</a:t>
            </a:r>
            <a:r>
              <a:rPr sz="2000">
                <a:sym typeface="+mn-ea"/>
              </a:rPr>
              <a:t>操作</a:t>
            </a:r>
            <a:endParaRPr lang="zh-CN" altLang="en-US" sz="2000"/>
          </a:p>
          <a:p>
            <a:pPr marL="0" indent="0">
              <a:buNone/>
            </a:pPr>
            <a:endParaRPr lang="zh-CN" altLang="en-US" sz="2000"/>
          </a:p>
          <a:p>
            <a:pPr marL="0" indent="0">
              <a:buNone/>
            </a:pPr>
            <a:endParaRPr sz="20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620885" y="3577016"/>
            <a:ext cx="1109474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2"/>
            </p:custDataLst>
          </p:nvPr>
        </p:nvCxnSpPr>
        <p:spPr>
          <a:xfrm>
            <a:off x="6330323" y="1512570"/>
            <a:ext cx="0" cy="427000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3"/>
            </p:custDataLst>
          </p:nvPr>
        </p:nvSpPr>
        <p:spPr>
          <a:xfrm>
            <a:off x="1059197" y="1915121"/>
            <a:ext cx="4717793" cy="1355499"/>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800"/>
              </a:spcAft>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单击此处添加正文</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custDataLst>
              <p:tags r:id="rId4"/>
            </p:custDataLst>
          </p:nvPr>
        </p:nvSpPr>
        <p:spPr>
          <a:xfrm>
            <a:off x="1075072" y="1413510"/>
            <a:ext cx="4717793" cy="402551"/>
          </a:xfrm>
          <a:prstGeom prst="rect">
            <a:avLst/>
          </a:prstGeom>
          <a:noFill/>
        </p:spPr>
        <p:txBody>
          <a:bodyPr wrap="square" rtlCol="0">
            <a:noAutofit/>
          </a:bodyPr>
          <a:lstStyle/>
          <a:p>
            <a:r>
              <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创建ajax对象</a:t>
            </a:r>
            <a:endParaRPr lang="zh-CN" altLang="en-US" sz="1900"/>
          </a:p>
          <a:p>
            <a:endParaRPr lang="zh-CN" altLang="en-US" sz="17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custDataLst>
              <p:tags r:id="rId5"/>
            </p:custDataLst>
          </p:nvPr>
        </p:nvSpPr>
        <p:spPr>
          <a:xfrm>
            <a:off x="628442" y="1442211"/>
            <a:ext cx="346143" cy="346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 name="文本框 23"/>
          <p:cNvSpPr txBox="1"/>
          <p:nvPr>
            <p:custDataLst>
              <p:tags r:id="rId6"/>
            </p:custDataLst>
          </p:nvPr>
        </p:nvSpPr>
        <p:spPr>
          <a:xfrm>
            <a:off x="6985000" y="1413510"/>
            <a:ext cx="4996815" cy="501650"/>
          </a:xfrm>
          <a:prstGeom prst="rect">
            <a:avLst/>
          </a:prstGeom>
          <a:noFill/>
        </p:spPr>
        <p:txBody>
          <a:bodyPr wrap="square" rtlCol="0">
            <a:noAutofit/>
          </a:bodyPr>
          <a:lstStyle/>
          <a:p>
            <a:pPr algn="l">
              <a:buClrTx/>
              <a:buSzTx/>
              <a:buFontTx/>
            </a:pPr>
            <a:r>
              <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调用open()方法，连接服务器，启动请求</a:t>
            </a:r>
            <a:endPar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endParaRPr>
          </a:p>
          <a:p>
            <a:endParaRPr lang="en-US" altLang="zh-CN" sz="1600" b="1" spc="15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custDataLst>
              <p:tags r:id="rId7"/>
            </p:custDataLst>
          </p:nvPr>
        </p:nvSpPr>
        <p:spPr>
          <a:xfrm>
            <a:off x="6554178" y="1442211"/>
            <a:ext cx="346143" cy="346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8"/>
            </p:custDataLst>
          </p:nvPr>
        </p:nvSpPr>
        <p:spPr>
          <a:xfrm>
            <a:off x="1075072" y="3833421"/>
            <a:ext cx="4717793" cy="402551"/>
          </a:xfrm>
          <a:prstGeom prst="rect">
            <a:avLst/>
          </a:prstGeom>
          <a:noFill/>
        </p:spPr>
        <p:txBody>
          <a:bodyPr wrap="square" rtlCol="0">
            <a:noAutofit/>
          </a:bodyPr>
          <a:lstStyle/>
          <a:p>
            <a:r>
              <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调用send()方法，发送请求</a:t>
            </a:r>
            <a:endPar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endParaRPr>
          </a:p>
          <a:p>
            <a:endParaRPr lang="en-US" altLang="zh-CN" sz="1600" b="1" spc="15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custDataLst>
              <p:tags r:id="rId9"/>
            </p:custDataLst>
          </p:nvPr>
        </p:nvSpPr>
        <p:spPr>
          <a:xfrm>
            <a:off x="620822" y="3861487"/>
            <a:ext cx="346143" cy="346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4" name="文本框 33"/>
          <p:cNvSpPr txBox="1"/>
          <p:nvPr>
            <p:custDataLst>
              <p:tags r:id="rId10"/>
            </p:custDataLst>
          </p:nvPr>
        </p:nvSpPr>
        <p:spPr>
          <a:xfrm>
            <a:off x="6984934" y="3833421"/>
            <a:ext cx="4717793" cy="402551"/>
          </a:xfrm>
          <a:prstGeom prst="rect">
            <a:avLst/>
          </a:prstGeom>
          <a:noFill/>
        </p:spPr>
        <p:txBody>
          <a:bodyPr wrap="square" rtlCol="0">
            <a:normAutofit/>
          </a:bodyPr>
          <a:lstStyle/>
          <a:p>
            <a:r>
              <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等待服务器响</a:t>
            </a:r>
            <a:r>
              <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sym typeface="+mn-ea"/>
              </a:rPr>
              <a:t>应，返回内容</a:t>
            </a:r>
            <a:endParaRPr lang="en-US" altLang="zh-CN" sz="1900" spc="150" dirty="0">
              <a:solidFill>
                <a:schemeClr val="tx1">
                  <a:lumMod val="65000"/>
                  <a:lumOff val="35000"/>
                </a:schemeClr>
              </a:solidFill>
              <a:uFillTx/>
              <a:latin typeface="Arial" panose="020B0604020202020204" pitchFamily="34" charset="0"/>
              <a:ea typeface="微软雅黑" panose="020B0503020204020204" pitchFamily="34" charset="-122"/>
            </a:endParaRPr>
          </a:p>
          <a:p>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11"/>
            </p:custDataLst>
          </p:nvPr>
        </p:nvSpPr>
        <p:spPr>
          <a:xfrm>
            <a:off x="6554178" y="3861487"/>
            <a:ext cx="346143" cy="346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文本框 20"/>
          <p:cNvSpPr txBox="1"/>
          <p:nvPr>
            <p:custDataLst>
              <p:tags r:id="rId12"/>
            </p:custDataLst>
          </p:nvPr>
        </p:nvSpPr>
        <p:spPr>
          <a:xfrm>
            <a:off x="608400" y="608400"/>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algn="l">
              <a:lnSpc>
                <a:spcPct val="130000"/>
              </a:lnSpc>
              <a:spcBef>
                <a:spcPts val="0"/>
              </a:spcBef>
              <a:spcAft>
                <a:spcPts val="1000"/>
              </a:spcAft>
              <a:buClrTx/>
              <a:buSzTx/>
              <a:buFont typeface="Arial" panose="020B0604020202020204" pitchFamily="34" charset="0"/>
            </a:pPr>
            <a:r>
              <a:rPr lang="en-US" altLang="zh-CN" sz="2000" b="0" spc="150" dirty="0">
                <a:solidFill>
                  <a:schemeClr val="tx1">
                    <a:lumMod val="65000"/>
                    <a:lumOff val="35000"/>
                  </a:schemeClr>
                </a:solidFill>
                <a:latin typeface="Arial" panose="020B0604020202020204" pitchFamily="34" charset="0"/>
                <a:cs typeface="+mn-cs"/>
                <a:sym typeface="Arial" panose="020B0604020202020204" pitchFamily="34" charset="0"/>
              </a:rPr>
              <a:t>（3）ajax的实现步骤</a:t>
            </a:r>
            <a:endParaRPr lang="en-US" altLang="zh-CN" sz="2000" b="0" spc="150" dirty="0">
              <a:solidFill>
                <a:schemeClr val="tx1">
                  <a:lumMod val="65000"/>
                  <a:lumOff val="35000"/>
                </a:schemeClr>
              </a:solidFill>
              <a:latin typeface="Arial" panose="020B0604020202020204" pitchFamily="34" charset="0"/>
              <a:cs typeface="+mn-cs"/>
              <a:sym typeface="Arial" panose="020B0604020202020204" pitchFamily="34" charset="0"/>
            </a:endParaRPr>
          </a:p>
        </p:txBody>
      </p:sp>
      <p:pic>
        <p:nvPicPr>
          <p:cNvPr id="2" name="图片 1"/>
          <p:cNvPicPr>
            <a:picLocks noChangeAspect="1"/>
          </p:cNvPicPr>
          <p:nvPr/>
        </p:nvPicPr>
        <p:blipFill>
          <a:blip r:embed="rId13"/>
          <a:stretch>
            <a:fillRect/>
          </a:stretch>
        </p:blipFill>
        <p:spPr>
          <a:xfrm>
            <a:off x="1075055" y="1915160"/>
            <a:ext cx="4686300" cy="1356360"/>
          </a:xfrm>
          <a:prstGeom prst="rect">
            <a:avLst/>
          </a:prstGeom>
        </p:spPr>
      </p:pic>
      <p:pic>
        <p:nvPicPr>
          <p:cNvPr id="5" name="图片 4"/>
          <p:cNvPicPr>
            <a:picLocks noChangeAspect="1"/>
          </p:cNvPicPr>
          <p:nvPr/>
        </p:nvPicPr>
        <p:blipFill>
          <a:blip r:embed="rId14"/>
          <a:stretch>
            <a:fillRect/>
          </a:stretch>
        </p:blipFill>
        <p:spPr>
          <a:xfrm>
            <a:off x="6988810" y="2147570"/>
            <a:ext cx="4726940" cy="892175"/>
          </a:xfrm>
          <a:prstGeom prst="rect">
            <a:avLst/>
          </a:prstGeom>
        </p:spPr>
      </p:pic>
      <p:pic>
        <p:nvPicPr>
          <p:cNvPr id="3" name="图片 2"/>
          <p:cNvPicPr>
            <a:picLocks noChangeAspect="1"/>
          </p:cNvPicPr>
          <p:nvPr/>
        </p:nvPicPr>
        <p:blipFill>
          <a:blip r:embed="rId15"/>
          <a:stretch>
            <a:fillRect/>
          </a:stretch>
        </p:blipFill>
        <p:spPr>
          <a:xfrm>
            <a:off x="1075055" y="4526280"/>
            <a:ext cx="4065270" cy="831850"/>
          </a:xfrm>
          <a:prstGeom prst="rect">
            <a:avLst/>
          </a:prstGeom>
        </p:spPr>
      </p:pic>
      <p:pic>
        <p:nvPicPr>
          <p:cNvPr id="4" name="图片 3"/>
          <p:cNvPicPr>
            <a:picLocks noChangeAspect="1"/>
          </p:cNvPicPr>
          <p:nvPr/>
        </p:nvPicPr>
        <p:blipFill>
          <a:blip r:embed="rId16"/>
          <a:stretch>
            <a:fillRect/>
          </a:stretch>
        </p:blipFill>
        <p:spPr>
          <a:xfrm>
            <a:off x="6988810" y="4236085"/>
            <a:ext cx="4166870" cy="2063115"/>
          </a:xfrm>
          <a:prstGeom prst="rect">
            <a:avLst/>
          </a:prstGeom>
        </p:spPr>
      </p:pic>
    </p:spTree>
    <p:custDataLst>
      <p:tags r:id="rId1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z="2000" b="0" spc="150">
                <a:solidFill>
                  <a:schemeClr val="tx1">
                    <a:lumMod val="65000"/>
                    <a:lumOff val="35000"/>
                  </a:schemeClr>
                </a:solidFill>
                <a:cs typeface="+mn-cs"/>
              </a:rPr>
              <a:t>（4）ajax工作状态码</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608330" y="1313180"/>
            <a:ext cx="10968990" cy="4936490"/>
          </a:xfrm>
        </p:spPr>
        <p:txBody>
          <a:bodyPr/>
          <a:lstStyle/>
          <a:p>
            <a:pPr marL="0" marR="0" lvl="0" algn="l" defTabSz="914400" rtl="0" latinLnBrk="0">
              <a:lnSpc>
                <a:spcPct val="100000"/>
              </a:lnSpc>
              <a:buClrTx/>
              <a:buSzTx/>
              <a:buFontTx/>
              <a:buNone/>
            </a:pPr>
            <a:r>
              <a:rPr lang="en-US" altLang="zh-CN" dirty="0"/>
              <a:t>   </a:t>
            </a:r>
            <a:r>
              <a:rPr lang="en-US" altLang="zh-CN" sz="2000">
                <a:sym typeface="+mn-ea"/>
              </a:rPr>
              <a:t>readyState:ajax对象的工作状态值</a:t>
            </a:r>
            <a:endParaRPr lang="en-US" altLang="zh-CN" sz="2000"/>
          </a:p>
        </p:txBody>
      </p:sp>
      <p:pic>
        <p:nvPicPr>
          <p:cNvPr id="23555" name="图片 3" descr="捕获"/>
          <p:cNvPicPr>
            <a:picLocks noChangeAspect="1"/>
          </p:cNvPicPr>
          <p:nvPr/>
        </p:nvPicPr>
        <p:blipFill>
          <a:blip r:embed="rId3"/>
          <a:stretch>
            <a:fillRect/>
          </a:stretch>
        </p:blipFill>
        <p:spPr>
          <a:xfrm>
            <a:off x="824230" y="1986915"/>
            <a:ext cx="10544175" cy="3867785"/>
          </a:xfrm>
          <a:prstGeom prst="rect">
            <a:avLst/>
          </a:prstGeom>
          <a:noFill/>
          <a:ln w="9525">
            <a:noFill/>
          </a:ln>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gn="l">
              <a:buClrTx/>
              <a:buSzTx/>
              <a:buFontTx/>
            </a:pPr>
            <a:r>
              <a:rPr lang="en-US" altLang="zh-CN" sz="2000" b="0" spc="150">
                <a:solidFill>
                  <a:schemeClr val="tx1">
                    <a:lumMod val="65000"/>
                    <a:lumOff val="35000"/>
                  </a:schemeClr>
                </a:solidFill>
                <a:cs typeface="+mn-cs"/>
              </a:rPr>
              <a:t>（5）HTTP状态码</a:t>
            </a:r>
            <a:endParaRPr lang="en-US" altLang="zh-CN" sz="2000" b="0" spc="150">
              <a:solidFill>
                <a:schemeClr val="tx1">
                  <a:lumMod val="65000"/>
                  <a:lumOff val="35000"/>
                </a:schemeClr>
              </a:solidFill>
              <a:cs typeface="+mn-cs"/>
            </a:endParaRPr>
          </a:p>
        </p:txBody>
      </p:sp>
      <p:sp>
        <p:nvSpPr>
          <p:cNvPr id="2" name="内容占位符 1"/>
          <p:cNvSpPr>
            <a:spLocks noGrp="1"/>
          </p:cNvSpPr>
          <p:nvPr>
            <p:ph idx="1"/>
            <p:custDataLst>
              <p:tags r:id="rId2"/>
            </p:custDataLst>
          </p:nvPr>
        </p:nvSpPr>
        <p:spPr>
          <a:xfrm>
            <a:off x="1274445" y="1242060"/>
            <a:ext cx="10302875" cy="540575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status</a:t>
            </a:r>
            <a:r>
              <a:rPr lang="en-US" altLang="zh-CN" sz="2000">
                <a:latin typeface="微软雅黑" panose="020B0503020204020204" pitchFamily="34" charset="-122"/>
                <a:cs typeface="微软雅黑" panose="020B0503020204020204" pitchFamily="34" charset="-122"/>
                <a:sym typeface="+mn-ea"/>
              </a:rPr>
              <a:t>:</a:t>
            </a:r>
            <a:r>
              <a:rPr sz="2000">
                <a:latin typeface="微软雅黑" panose="020B0503020204020204" pitchFamily="34" charset="-122"/>
                <a:cs typeface="微软雅黑" panose="020B0503020204020204" pitchFamily="34" charset="-122"/>
                <a:sym typeface="+mn-ea"/>
              </a:rPr>
              <a:t>服务器返回的数字代码（</a:t>
            </a:r>
            <a:r>
              <a:rPr lang="en-US" altLang="zh-CN" sz="2000">
                <a:latin typeface="微软雅黑" panose="020B0503020204020204" pitchFamily="34" charset="-122"/>
                <a:cs typeface="微软雅黑" panose="020B0503020204020204" pitchFamily="34" charset="-122"/>
                <a:sym typeface="+mn-ea"/>
              </a:rPr>
              <a:t>HTTP</a:t>
            </a:r>
            <a:r>
              <a:rPr sz="2000">
                <a:latin typeface="微软雅黑" panose="020B0503020204020204" pitchFamily="34" charset="-122"/>
                <a:cs typeface="微软雅黑" panose="020B0503020204020204" pitchFamily="34" charset="-122"/>
                <a:sym typeface="+mn-ea"/>
              </a:rPr>
              <a:t>状态码）代表请求结果</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常见的状态码：</a:t>
            </a:r>
            <a:r>
              <a:rPr lang="en-US" altLang="zh-CN" sz="2000">
                <a:latin typeface="微软雅黑" panose="020B0503020204020204" pitchFamily="34" charset="-122"/>
                <a:cs typeface="微软雅黑" panose="020B0503020204020204" pitchFamily="34" charset="-122"/>
                <a:sym typeface="+mn-ea"/>
              </a:rPr>
              <a:t> 200:</a:t>
            </a:r>
            <a:r>
              <a:rPr sz="2000">
                <a:latin typeface="微软雅黑" panose="020B0503020204020204" pitchFamily="34" charset="-122"/>
                <a:cs typeface="微软雅黑" panose="020B0503020204020204" pitchFamily="34" charset="-122"/>
                <a:sym typeface="+mn-ea"/>
              </a:rPr>
              <a:t>操作成功</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en-US" altLang="zh-CN" sz="2000">
                <a:latin typeface="微软雅黑" panose="020B0503020204020204" pitchFamily="34" charset="-122"/>
                <a:cs typeface="微软雅黑" panose="020B0503020204020204" pitchFamily="34" charset="-122"/>
                <a:sym typeface="+mn-ea"/>
              </a:rPr>
              <a:t>         		       304:</a:t>
            </a:r>
            <a:r>
              <a:rPr sz="2000">
                <a:latin typeface="微软雅黑" panose="020B0503020204020204" pitchFamily="34" charset="-122"/>
                <a:cs typeface="微软雅黑" panose="020B0503020204020204" pitchFamily="34" charset="-122"/>
                <a:sym typeface="+mn-ea"/>
              </a:rPr>
              <a:t>缓存</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		  </a:t>
            </a: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404:Not found </a:t>
            </a:r>
            <a:r>
              <a:rPr sz="2000">
                <a:latin typeface="微软雅黑" panose="020B0503020204020204" pitchFamily="34" charset="-122"/>
                <a:cs typeface="微软雅黑" panose="020B0503020204020204" pitchFamily="34" charset="-122"/>
                <a:sym typeface="+mn-ea"/>
              </a:rPr>
              <a:t>文件未找到</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		  </a:t>
            </a: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403:</a:t>
            </a:r>
            <a:r>
              <a:rPr sz="2000">
                <a:latin typeface="微软雅黑" panose="020B0503020204020204" pitchFamily="34" charset="-122"/>
                <a:cs typeface="微软雅黑" panose="020B0503020204020204" pitchFamily="34" charset="-122"/>
                <a:sym typeface="+mn-ea"/>
              </a:rPr>
              <a:t>没有权限 </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501:</a:t>
            </a:r>
            <a:r>
              <a:rPr sz="2000">
                <a:latin typeface="微软雅黑" panose="020B0503020204020204" pitchFamily="34" charset="-122"/>
                <a:cs typeface="微软雅黑" panose="020B0503020204020204" pitchFamily="34" charset="-122"/>
                <a:sym typeface="+mn-ea"/>
              </a:rPr>
              <a:t>服务器识别错误</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总结：  </a:t>
            </a:r>
            <a:r>
              <a:rPr lang="en-US" altLang="zh-CN" sz="2000">
                <a:latin typeface="微软雅黑" panose="020B0503020204020204" pitchFamily="34" charset="-122"/>
                <a:cs typeface="微软雅黑" panose="020B0503020204020204" pitchFamily="34" charset="-122"/>
                <a:sym typeface="+mn-ea"/>
              </a:rPr>
              <a:t>1**</a:t>
            </a:r>
            <a:r>
              <a:rPr sz="2000">
                <a:latin typeface="微软雅黑" panose="020B0503020204020204" pitchFamily="34" charset="-122"/>
                <a:cs typeface="微软雅黑" panose="020B0503020204020204" pitchFamily="34" charset="-122"/>
                <a:sym typeface="+mn-ea"/>
              </a:rPr>
              <a:t>：请求消息收到，继续处理         </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en-US" altLang="zh-CN" sz="2000">
                <a:latin typeface="微软雅黑" panose="020B0503020204020204" pitchFamily="34" charset="-122"/>
                <a:cs typeface="微软雅黑" panose="020B0503020204020204" pitchFamily="34" charset="-122"/>
                <a:sym typeface="+mn-ea"/>
              </a:rPr>
              <a:t>                 2**</a:t>
            </a:r>
            <a:r>
              <a:rPr sz="2000">
                <a:latin typeface="微软雅黑" panose="020B0503020204020204" pitchFamily="34" charset="-122"/>
                <a:cs typeface="微软雅黑" panose="020B0503020204020204" pitchFamily="34" charset="-122"/>
                <a:sym typeface="+mn-ea"/>
              </a:rPr>
              <a:t>：操作成功</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lang="en-US" altLang="zh-CN" sz="2000">
                <a:latin typeface="微软雅黑" panose="020B0503020204020204" pitchFamily="34" charset="-122"/>
                <a:cs typeface="微软雅黑" panose="020B0503020204020204" pitchFamily="34" charset="-122"/>
                <a:sym typeface="+mn-ea"/>
              </a:rPr>
              <a:t>                 3**</a:t>
            </a:r>
            <a:r>
              <a:rPr sz="2000">
                <a:latin typeface="微软雅黑" panose="020B0503020204020204" pitchFamily="34" charset="-122"/>
                <a:cs typeface="微软雅黑" panose="020B0503020204020204" pitchFamily="34" charset="-122"/>
                <a:sym typeface="+mn-ea"/>
              </a:rPr>
              <a:t>：完成此请求必须进一步处理（重定向）</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4**</a:t>
            </a:r>
            <a:r>
              <a:rPr sz="2000">
                <a:latin typeface="微软雅黑" panose="020B0503020204020204" pitchFamily="34" charset="-122"/>
                <a:cs typeface="微软雅黑" panose="020B0503020204020204" pitchFamily="34" charset="-122"/>
                <a:sym typeface="+mn-ea"/>
              </a:rPr>
              <a:t>：客户端错误</a:t>
            </a:r>
            <a:endParaRPr lang="zh-CN" altLang="en-US" sz="2000">
              <a:latin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r>
              <a:rPr sz="2000">
                <a:latin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cs typeface="微软雅黑" panose="020B0503020204020204" pitchFamily="34" charset="-122"/>
                <a:sym typeface="+mn-ea"/>
              </a:rPr>
              <a:t>5**</a:t>
            </a:r>
            <a:r>
              <a:rPr sz="2000">
                <a:latin typeface="微软雅黑" panose="020B0503020204020204" pitchFamily="34" charset="-122"/>
                <a:cs typeface="微软雅黑" panose="020B0503020204020204" pitchFamily="34" charset="-122"/>
                <a:sym typeface="+mn-ea"/>
              </a:rPr>
              <a:t>：服务器错误</a:t>
            </a:r>
            <a:endParaRPr lang="en-US" altLang="zh-CN" sz="2000">
              <a:latin typeface="微软雅黑" panose="020B0503020204020204" pitchFamily="34" charset="-122"/>
              <a:cs typeface="微软雅黑" panose="020B0503020204020204" pitchFamily="34" charset="-122"/>
            </a:endParaRPr>
          </a:p>
          <a:p>
            <a:endParaRPr lang="zh-CN" altLang="en-US" sz="2000" dirty="0">
              <a:latin typeface="微软雅黑" panose="020B0503020204020204" pitchFamily="34" charset="-122"/>
              <a:cs typeface="微软雅黑" panose="020B0503020204020204" pitchFamily="34"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gn="l">
              <a:buClrTx/>
              <a:buSzTx/>
              <a:buFontTx/>
            </a:pPr>
            <a:r>
              <a:rPr lang="en-US" altLang="zh-CN" sz="2000" b="0" spc="150">
                <a:solidFill>
                  <a:schemeClr val="tx1">
                    <a:lumMod val="65000"/>
                    <a:lumOff val="35000"/>
                  </a:schemeClr>
                </a:solidFill>
                <a:cs typeface="+mn-cs"/>
              </a:rPr>
              <a:t>（6）get方式ajax的</a:t>
            </a:r>
            <a:r>
              <a:rPr sz="2000" b="0" spc="150">
                <a:solidFill>
                  <a:schemeClr val="tx1">
                    <a:lumMod val="65000"/>
                    <a:lumOff val="35000"/>
                  </a:schemeClr>
                </a:solidFill>
                <a:cs typeface="+mn-cs"/>
              </a:rPr>
              <a:t>步骤</a:t>
            </a:r>
            <a:endParaRPr sz="2000" b="0" spc="150">
              <a:solidFill>
                <a:schemeClr val="tx1">
                  <a:lumMod val="65000"/>
                  <a:lumOff val="35000"/>
                </a:schemeClr>
              </a:solidFill>
              <a:cs typeface="+mn-cs"/>
            </a:endParaRPr>
          </a:p>
        </p:txBody>
      </p:sp>
      <p:pic>
        <p:nvPicPr>
          <p:cNvPr id="4" name="内容占位符 3"/>
          <p:cNvPicPr>
            <a:picLocks noChangeAspect="1"/>
          </p:cNvPicPr>
          <p:nvPr>
            <p:ph idx="1"/>
          </p:nvPr>
        </p:nvPicPr>
        <p:blipFill>
          <a:blip r:embed="rId2"/>
          <a:stretch>
            <a:fillRect/>
          </a:stretch>
        </p:blipFill>
        <p:spPr>
          <a:xfrm>
            <a:off x="1322070" y="1313815"/>
            <a:ext cx="6693535" cy="496189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i*1_1"/>
  <p:tag name="KSO_WM_TEMPLATE_CATEGORY" val="custom"/>
  <p:tag name="KSO_WM_TEMPLATE_INDEX" val="20205176"/>
  <p:tag name="KSO_WM_UNIT_LAYERLEVEL" val="1_1"/>
  <p:tag name="KSO_WM_TAG_VERSION" val="1.0"/>
  <p:tag name="KSO_WM_BEAUTIFY_FLAG" val="#wm#"/>
  <p:tag name="KSO_WM_DIAGRAM_GROUP_CODE" val="l1-4"/>
  <p:tag name="KSO_WM_UNIT_TYPE" val="l_i"/>
  <p:tag name="KSO_WM_UNIT_INDEX" val="1_1"/>
  <p:tag name="KSO_WM_UNIT_LINE_FORE_SCHEMECOLOR_INDEX" val="14"/>
  <p:tag name="KSO_WM_UNIT_LINE_FILL_TYPE" val="2"/>
  <p:tag name="KSO_WM_UNIT_USESOURCEFORMAT_APPLY" val="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i*1_2"/>
  <p:tag name="KSO_WM_TEMPLATE_CATEGORY" val="custom"/>
  <p:tag name="KSO_WM_TEMPLATE_INDEX" val="20205176"/>
  <p:tag name="KSO_WM_UNIT_LAYERLEVEL" val="1_1"/>
  <p:tag name="KSO_WM_TAG_VERSION" val="1.0"/>
  <p:tag name="KSO_WM_BEAUTIFY_FLAG" val="#wm#"/>
  <p:tag name="KSO_WM_DIAGRAM_GROUP_CODE" val="l1-4"/>
  <p:tag name="KSO_WM_UNIT_TYPE" val="l_i"/>
  <p:tag name="KSO_WM_UNIT_INDEX" val="1_2"/>
  <p:tag name="KSO_WM_UNIT_LINE_FORE_SCHEMECOLOR_INDEX" val="14"/>
  <p:tag name="KSO_WM_UNIT_LINE_FILL_TYPE" val="2"/>
  <p:tag name="KSO_WM_UNIT_USESOURCEFORMAT_APPLY"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f*1_1_1"/>
  <p:tag name="KSO_WM_TEMPLATE_CATEGORY" val="custom"/>
  <p:tag name="KSO_WM_TEMPLATE_INDEX" val="20205176"/>
  <p:tag name="KSO_WM_UNIT_LAYERLEVEL" val="1_1_1"/>
  <p:tag name="KSO_WM_TAG_VERSION" val="1.0"/>
  <p:tag name="KSO_WM_BEAUTIFY_FLAG" val="#wm#"/>
  <p:tag name="KSO_WM_UNIT_PRESET_TEXT" val="单击此处添加正文"/>
  <p:tag name="KSO_WM_UNIT_NOCLEAR" val="0"/>
  <p:tag name="KSO_WM_UNIT_VALUE" val="63"/>
  <p:tag name="KSO_WM_DIAGRAM_GROUP_CODE" val="l1-4"/>
  <p:tag name="KSO_WM_UNIT_TYPE" val="l_h_f"/>
  <p:tag name="KSO_WM_UNIT_INDEX" val="1_1_1"/>
  <p:tag name="KSO_WM_UNIT_SHOW_EDIT_AREA_INDICATION" val="1"/>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a*1_1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9"/>
  <p:tag name="KSO_WM_DIAGRAM_GROUP_CODE" val="l1-4"/>
  <p:tag name="KSO_WM_UNIT_TYPE" val="l_h_a"/>
  <p:tag name="KSO_WM_UNIT_INDEX" val="1_1_1"/>
  <p:tag name="KSO_WM_UNIT_SHOW_EDIT_AREA_INDICATION" val="1"/>
  <p:tag name="KSO_WM_UNIT_ISNUMDGMTITLE" val="0"/>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i*1_1_1"/>
  <p:tag name="KSO_WM_TEMPLATE_CATEGORY" val="custom"/>
  <p:tag name="KSO_WM_TEMPLATE_INDEX" val="20205176"/>
  <p:tag name="KSO_WM_UNIT_LAYERLEVEL" val="1_1_1"/>
  <p:tag name="KSO_WM_TAG_VERSION" val="1.0"/>
  <p:tag name="KSO_WM_BEAUTIFY_FLAG" val="#wm#"/>
  <p:tag name="KSO_WM_DIAGRAM_GROUP_CODE" val="l1-4"/>
  <p:tag name="KSO_WM_UNIT_TYPE" val="l_h_i"/>
  <p:tag name="KSO_WM_UNIT_INDEX" val="1_1_1"/>
  <p:tag name="KSO_WM_UNIT_FILL_FORE_SCHEMECOLOR_INDEX" val="5"/>
  <p:tag name="KSO_WM_UNIT_FILL_TYPE" val="1"/>
  <p:tag name="KSO_WM_UNIT_TEXT_FILL_FORE_SCHEMECOLOR_INDEX" val="14"/>
  <p:tag name="KSO_WM_UNIT_TEXT_FILL_TYPE" val="1"/>
  <p:tag name="KSO_WM_UNIT_USESOURCEFORMAT_APPLY"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a*1_2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9"/>
  <p:tag name="KSO_WM_DIAGRAM_GROUP_CODE" val="l1-4"/>
  <p:tag name="KSO_WM_UNIT_TYPE" val="l_h_a"/>
  <p:tag name="KSO_WM_UNIT_INDEX" val="1_2_1"/>
  <p:tag name="KSO_WM_UNIT_SHOW_EDIT_AREA_INDICATION" val="1"/>
  <p:tag name="KSO_WM_UNIT_ISNUMDGMTITLE" val="0"/>
  <p:tag name="KSO_WM_UNIT_TEXT_FILL_FORE_SCHEMECOLOR_INDEX" val="13"/>
  <p:tag name="KSO_WM_UNIT_TEXT_FILL_TYPE" val="1"/>
  <p:tag name="KSO_WM_UNIT_USESOURCEFORMAT_APPLY" val="0"/>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i*1_2_1"/>
  <p:tag name="KSO_WM_TEMPLATE_CATEGORY" val="custom"/>
  <p:tag name="KSO_WM_TEMPLATE_INDEX" val="20205176"/>
  <p:tag name="KSO_WM_UNIT_LAYERLEVEL" val="1_1_1"/>
  <p:tag name="KSO_WM_TAG_VERSION" val="1.0"/>
  <p:tag name="KSO_WM_BEAUTIFY_FLAG" val="#wm#"/>
  <p:tag name="KSO_WM_DIAGRAM_GROUP_CODE" val="l1-4"/>
  <p:tag name="KSO_WM_UNIT_TYPE" val="l_h_i"/>
  <p:tag name="KSO_WM_UNIT_INDEX" val="1_2_1"/>
  <p:tag name="KSO_WM_UNIT_FILL_FORE_SCHEMECOLOR_INDEX" val="5"/>
  <p:tag name="KSO_WM_UNIT_FILL_TYPE" val="1"/>
  <p:tag name="KSO_WM_UNIT_TEXT_FILL_FORE_SCHEMECOLOR_INDEX" val="14"/>
  <p:tag name="KSO_WM_UNIT_TEXT_FILL_TYPE" val="1"/>
  <p:tag name="KSO_WM_UNIT_USESOURCEFORMAT_APPLY" val="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a*1_3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9"/>
  <p:tag name="KSO_WM_DIAGRAM_GROUP_CODE" val="l1-4"/>
  <p:tag name="KSO_WM_UNIT_TYPE" val="l_h_a"/>
  <p:tag name="KSO_WM_UNIT_INDEX" val="1_3_1"/>
  <p:tag name="KSO_WM_UNIT_SHOW_EDIT_AREA_INDICATION" val="1"/>
  <p:tag name="KSO_WM_UNIT_ISNUMDGMTITLE" val="0"/>
  <p:tag name="KSO_WM_UNIT_TEXT_FILL_FORE_SCHEMECOLOR_INDEX" val="13"/>
  <p:tag name="KSO_WM_UNIT_TEXT_FILL_TYPE" val="1"/>
  <p:tag name="KSO_WM_UNIT_USESOURCEFORMAT_APPLY" val="0"/>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i*1_3_1"/>
  <p:tag name="KSO_WM_TEMPLATE_CATEGORY" val="custom"/>
  <p:tag name="KSO_WM_TEMPLATE_INDEX" val="20205176"/>
  <p:tag name="KSO_WM_UNIT_LAYERLEVEL" val="1_1_1"/>
  <p:tag name="KSO_WM_TAG_VERSION" val="1.0"/>
  <p:tag name="KSO_WM_BEAUTIFY_FLAG" val="#wm#"/>
  <p:tag name="KSO_WM_DIAGRAM_GROUP_CODE" val="l1-4"/>
  <p:tag name="KSO_WM_UNIT_TYPE" val="l_h_i"/>
  <p:tag name="KSO_WM_UNIT_INDEX" val="1_3_1"/>
  <p:tag name="KSO_WM_UNIT_FILL_FORE_SCHEMECOLOR_INDEX" val="5"/>
  <p:tag name="KSO_WM_UNIT_FILL_TYPE" val="1"/>
  <p:tag name="KSO_WM_UNIT_TEXT_FILL_FORE_SCHEMECOLOR_INDEX" val="14"/>
  <p:tag name="KSO_WM_UNIT_TEXT_FILL_TYPE" val="1"/>
  <p:tag name="KSO_WM_UNIT_USESOURCEFORMAT_APPLY" val="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a*1_4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9"/>
  <p:tag name="KSO_WM_DIAGRAM_GROUP_CODE" val="l1-4"/>
  <p:tag name="KSO_WM_UNIT_TYPE" val="l_h_a"/>
  <p:tag name="KSO_WM_UNIT_INDEX" val="1_4_1"/>
  <p:tag name="KSO_WM_UNIT_SHOW_EDIT_AREA_INDICATION" val="1"/>
  <p:tag name="KSO_WM_UNIT_ISNUMDGMTITLE" val="0"/>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l_h_i*1_4_1"/>
  <p:tag name="KSO_WM_TEMPLATE_CATEGORY" val="custom"/>
  <p:tag name="KSO_WM_TEMPLATE_INDEX" val="20205176"/>
  <p:tag name="KSO_WM_UNIT_LAYERLEVEL" val="1_1_1"/>
  <p:tag name="KSO_WM_TAG_VERSION" val="1.0"/>
  <p:tag name="KSO_WM_BEAUTIFY_FLAG" val="#wm#"/>
  <p:tag name="KSO_WM_DIAGRAM_GROUP_CODE" val="l1-4"/>
  <p:tag name="KSO_WM_UNIT_TYPE" val="l_h_i"/>
  <p:tag name="KSO_WM_UNIT_INDEX" val="1_4_1"/>
  <p:tag name="KSO_WM_UNIT_FILL_FORE_SCHEMECOLOR_INDEX" val="5"/>
  <p:tag name="KSO_WM_UNIT_FILL_TYPE" val="1"/>
  <p:tag name="KSO_WM_UNIT_TEXT_FILL_FORE_SCHEMECOLOR_INDEX" val="14"/>
  <p:tag name="KSO_WM_UNIT_TEXT_FILL_TYPE" val="1"/>
  <p:tag name="KSO_WM_UNIT_USESOURCEFORMAT_APPLY" val="0"/>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33*a*1"/>
  <p:tag name="KSO_WM_TEMPLATE_CATEGORY" val="custom"/>
  <p:tag name="KSO_WM_TEMPLATE_INDEX" val="20205176"/>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4"/>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KSO_WM_SLIDE_ID" val="custom20205176_33"/>
  <p:tag name="KSO_WM_TEMPLATE_SUBCATEGORY" val="19"/>
  <p:tag name="KSO_WM_TEMPLATE_MASTER_TYPE" val="0"/>
  <p:tag name="KSO_WM_TEMPLATE_COLOR_TYPE" val="1"/>
  <p:tag name="KSO_WM_SLIDE_ITEM_CNT" val="4"/>
  <p:tag name="KSO_WM_SLIDE_INDEX" val="33"/>
  <p:tag name="KSO_WM_TAG_VERSION" val="1.0"/>
  <p:tag name="KSO_WM_BEAUTIFY_FLAG" val="#wm#"/>
  <p:tag name="KSO_WM_TEMPLATE_CATEGORY" val="custom"/>
  <p:tag name="KSO_WM_TEMPLATE_INDEX" val="20205176"/>
  <p:tag name="KSO_WM_SLIDE_TYPE" val="text"/>
  <p:tag name="KSO_WM_SLIDE_SUBTYPE" val="diag"/>
  <p:tag name="KSO_WM_SLIDE_SIZE" val="863.821*331.194"/>
  <p:tag name="KSO_WM_SLIDE_POSITION" val="47.928*160.9"/>
  <p:tag name="KSO_WM_DIAGRAM_GROUP_CODE" val="l1-4"/>
  <p:tag name="KSO_WM_SLIDE_DIAGTYPE" val="l"/>
  <p:tag name="KSO_WM_SLIDE_LAYOUT" val="a_l"/>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3786</Words>
  <Application>WPS 演示</Application>
  <PresentationFormat>宽屏</PresentationFormat>
  <Paragraphs>221</Paragraphs>
  <Slides>22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Wingdings</vt:lpstr>
      <vt:lpstr>Arial Unicode MS</vt:lpstr>
      <vt:lpstr>Calibri</vt:lpstr>
      <vt:lpstr>新宋体</vt:lpstr>
      <vt:lpstr>Office 主题​​</vt:lpstr>
      <vt:lpstr>一、完美运动框架封装</vt:lpstr>
      <vt:lpstr>PowerPoint 演示文稿</vt:lpstr>
      <vt:lpstr>课堂练习</vt:lpstr>
      <vt:lpstr>二、ajax</vt:lpstr>
      <vt:lpstr>PowerPoint 演示文稿</vt:lpstr>
      <vt:lpstr>PowerPoint 演示文稿</vt:lpstr>
      <vt:lpstr>（4）ajax工作状态码</vt:lpstr>
      <vt:lpstr>（5）HTTP状态码</vt:lpstr>
      <vt:lpstr>（6）get方式ajax的步骤</vt:lpstr>
      <vt:lpstr>（7）get方式向服务器传递值的方式</vt:lpstr>
      <vt:lpstr>（8）get方式请求数据出现的问题以及解决办法</vt:lpstr>
      <vt:lpstr>PowerPoint 演示文稿</vt:lpstr>
      <vt:lpstr>（9）post方式ajax步骤注意点</vt:lpstr>
      <vt:lpstr>（10）get和post的区别</vt:lpstr>
      <vt:lpstr>（11）完整的ajax封装</vt:lpstr>
      <vt:lpstr>（12）ajax跨域问题的解决方案</vt:lpstr>
      <vt:lpstr>PowerPoint 演示文稿</vt:lpstr>
      <vt:lpstr>PowerPoint 演示文稿</vt:lpstr>
      <vt:lpstr>PowerPoint 演示文稿</vt:lpstr>
      <vt:lpstr>PowerPoint 演示文稿</vt:lpstr>
      <vt:lpstr>方案三：Nginx代理跨域</vt:lpstr>
      <vt:lpstr>课堂案例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流夕</cp:lastModifiedBy>
  <cp:revision>172</cp:revision>
  <dcterms:created xsi:type="dcterms:W3CDTF">2019-06-19T02:08:00Z</dcterms:created>
  <dcterms:modified xsi:type="dcterms:W3CDTF">2020-08-05T07:59:20Z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