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5"/>
  </p:notesMasterIdLst>
  <p:sldIdLst>
    <p:sldId id="257" r:id="rId4"/>
    <p:sldId id="441" r:id="rId6"/>
    <p:sldId id="442" r:id="rId7"/>
    <p:sldId id="258" r:id="rId8"/>
    <p:sldId id="386" r:id="rId9"/>
    <p:sldId id="318" r:id="rId10"/>
    <p:sldId id="410" r:id="rId11"/>
    <p:sldId id="422" r:id="rId12"/>
    <p:sldId id="424" r:id="rId13"/>
    <p:sldId id="426" r:id="rId14"/>
    <p:sldId id="427" r:id="rId15"/>
    <p:sldId id="434" r:id="rId16"/>
    <p:sldId id="428" r:id="rId17"/>
    <p:sldId id="433" r:id="rId18"/>
    <p:sldId id="277" r:id="rId19"/>
    <p:sldId id="306" r:id="rId20"/>
    <p:sldId id="307" r:id="rId21"/>
    <p:sldId id="26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D6D6D6"/>
    <a:srgbClr val="D0EA77"/>
    <a:srgbClr val="17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image" Target="../media/image1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image" Target="../media/image3.png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tags" Target="../tags/tag167.xml"/><Relationship Id="rId19" Type="http://schemas.openxmlformats.org/officeDocument/2006/relationships/tags" Target="../tags/tag183.xml"/><Relationship Id="rId18" Type="http://schemas.openxmlformats.org/officeDocument/2006/relationships/image" Target="../media/image1.png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image" Target="../media/image3.png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 userDrawn="1"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66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32.xml"/><Relationship Id="rId23" Type="http://schemas.openxmlformats.org/officeDocument/2006/relationships/tags" Target="../tags/tag331.xml"/><Relationship Id="rId22" Type="http://schemas.openxmlformats.org/officeDocument/2006/relationships/tags" Target="../tags/tag330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27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58.xml"/><Relationship Id="rId1" Type="http://schemas.openxmlformats.org/officeDocument/2006/relationships/tags" Target="../tags/tag35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360.xml"/><Relationship Id="rId7" Type="http://schemas.openxmlformats.org/officeDocument/2006/relationships/image" Target="../media/image2.svg"/><Relationship Id="rId6" Type="http://schemas.openxmlformats.org/officeDocument/2006/relationships/image" Target="../media/image12.png"/><Relationship Id="rId5" Type="http://schemas.openxmlformats.org/officeDocument/2006/relationships/image" Target="../media/image1.sv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7.xml"/><Relationship Id="rId1" Type="http://schemas.openxmlformats.org/officeDocument/2006/relationships/tags" Target="../tags/tag35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36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7.xml"/><Relationship Id="rId6" Type="http://schemas.openxmlformats.org/officeDocument/2006/relationships/tags" Target="../tags/tag364.xml"/><Relationship Id="rId5" Type="http://schemas.openxmlformats.org/officeDocument/2006/relationships/image" Target="../media/image2.svg"/><Relationship Id="rId4" Type="http://schemas.openxmlformats.org/officeDocument/2006/relationships/image" Target="../media/image1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36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66.xml"/><Relationship Id="rId2" Type="http://schemas.openxmlformats.org/officeDocument/2006/relationships/image" Target="../media/image22.png"/><Relationship Id="rId1" Type="http://schemas.openxmlformats.org/officeDocument/2006/relationships/tags" Target="../tags/tag365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377.xml"/><Relationship Id="rId7" Type="http://schemas.openxmlformats.org/officeDocument/2006/relationships/tags" Target="../tags/tag376.xml"/><Relationship Id="rId6" Type="http://schemas.openxmlformats.org/officeDocument/2006/relationships/tags" Target="../tags/tag375.xml"/><Relationship Id="rId5" Type="http://schemas.openxmlformats.org/officeDocument/2006/relationships/tags" Target="../tags/tag374.xml"/><Relationship Id="rId4" Type="http://schemas.openxmlformats.org/officeDocument/2006/relationships/tags" Target="../tags/tag373.xml"/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37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82.xml"/><Relationship Id="rId6" Type="http://schemas.openxmlformats.org/officeDocument/2006/relationships/image" Target="../media/image24.jpeg"/><Relationship Id="rId5" Type="http://schemas.openxmlformats.org/officeDocument/2006/relationships/tags" Target="../tags/tag381.xml"/><Relationship Id="rId4" Type="http://schemas.openxmlformats.org/officeDocument/2006/relationships/image" Target="../media/image23.jpeg"/><Relationship Id="rId3" Type="http://schemas.openxmlformats.org/officeDocument/2006/relationships/tags" Target="../tags/tag380.xml"/><Relationship Id="rId2" Type="http://schemas.openxmlformats.org/officeDocument/2006/relationships/tags" Target="../tags/tag379.xml"/><Relationship Id="rId1" Type="http://schemas.openxmlformats.org/officeDocument/2006/relationships/tags" Target="../tags/tag3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384.xml"/><Relationship Id="rId1" Type="http://schemas.openxmlformats.org/officeDocument/2006/relationships/tags" Target="../tags/tag38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" Type="http://schemas.openxmlformats.org/officeDocument/2006/relationships/tags" Target="../tags/tag34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48.xml"/><Relationship Id="rId1" Type="http://schemas.openxmlformats.org/officeDocument/2006/relationships/tags" Target="../tags/tag34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50.xml"/><Relationship Id="rId1" Type="http://schemas.openxmlformats.org/officeDocument/2006/relationships/tags" Target="../tags/tag3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52.xml"/><Relationship Id="rId1" Type="http://schemas.openxmlformats.org/officeDocument/2006/relationships/tags" Target="../tags/tag35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35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353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356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tags" Target="../tags/tag3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封装，构造方法，重载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JAVA</a:t>
            </a:r>
            <a:r>
              <a:rPr lang="zh-CN" altLang="en-US"/>
              <a:t>入门基础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0345149" y="439682"/>
            <a:ext cx="1554480" cy="3683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移动智能学院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580895" y="4770535"/>
            <a:ext cx="4209188" cy="1306966"/>
            <a:chOff x="0" y="3026106"/>
            <a:chExt cx="2057401" cy="781570"/>
          </a:xfrm>
        </p:grpSpPr>
        <p:sp>
          <p:nvSpPr>
            <p:cNvPr id="16" name="文本框 15"/>
            <p:cNvSpPr txBox="1"/>
            <p:nvPr>
              <p:custDataLst>
                <p:tags r:id="rId5"/>
              </p:custDataLst>
            </p:nvPr>
          </p:nvSpPr>
          <p:spPr>
            <a:xfrm>
              <a:off x="1" y="3260494"/>
              <a:ext cx="2057400" cy="54718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6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REPORT</a:t>
              </a:r>
              <a:endParaRPr lang="zh-CN" altLang="en-US" sz="16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0" y="3026106"/>
              <a:ext cx="1251032" cy="21835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/>
              <a:r>
                <a:rPr lang="en-US" altLang="zh-CN" sz="16600" noProof="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BUSINESS</a:t>
              </a:r>
              <a:endParaRPr lang="en-US" altLang="zh-CN" sz="16600" noProof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248775" y="411988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讲师：寻俊杰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重载</a:t>
            </a:r>
            <a:endParaRPr lang="zh-CN" altLang="en-US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155" y="4837430"/>
            <a:ext cx="5393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它是指我们可以定义一些名称相同的方法，通过定义不同的输入参数来区分这些方法，然后再调用时，根据不同的参数，来选择合适的方法执行。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7060" y="237600"/>
            <a:ext cx="11037600" cy="441964"/>
          </a:xfrm>
        </p:spPr>
        <p:txBody>
          <a:bodyPr>
            <a:normAutofit fontScale="90000"/>
          </a:bodyPr>
          <a:lstStyle/>
          <a:p>
            <a:r>
              <a:rPr lang="zh-CN" altLang="en-US" sz="4445" dirty="0"/>
              <a:t>重载</a:t>
            </a:r>
            <a:endParaRPr lang="zh-CN" altLang="en-US" sz="4445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" y="2875280"/>
            <a:ext cx="4495800" cy="3676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160" y="3422650"/>
            <a:ext cx="3829050" cy="2581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9005" y="1032510"/>
            <a:ext cx="1056894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/>
              <a:t>在同一个类中， 允许存在一个以上的同名方法， 只要它们</a:t>
            </a:r>
            <a:endParaRPr lang="zh-CN" altLang="en-US" sz="3200"/>
          </a:p>
          <a:p>
            <a:pPr algn="l"/>
            <a:r>
              <a:rPr lang="zh-CN" altLang="en-US" sz="3200"/>
              <a:t>的参数个数或者参数类型不同即可。</a:t>
            </a:r>
            <a:endParaRPr lang="zh-CN" altLang="en-US" sz="3200"/>
          </a:p>
          <a:p>
            <a:pPr algn="l"/>
            <a:r>
              <a:rPr lang="zh-CN" altLang="en-US" sz="3200">
                <a:solidFill>
                  <a:srgbClr val="FF0000"/>
                </a:solidFill>
              </a:rPr>
              <a:t>注：与返回值类型无关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10" name="图片 9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1095" y="4168775"/>
            <a:ext cx="914400" cy="914400"/>
          </a:xfrm>
          <a:prstGeom prst="rect">
            <a:avLst/>
          </a:prstGeom>
        </p:spPr>
      </p:pic>
      <p:pic>
        <p:nvPicPr>
          <p:cNvPr id="12" name="图片 11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2630" y="4168775"/>
            <a:ext cx="914400" cy="9144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7060" y="237600"/>
            <a:ext cx="11037600" cy="441964"/>
          </a:xfrm>
        </p:spPr>
        <p:txBody>
          <a:bodyPr>
            <a:normAutofit fontScale="90000"/>
          </a:bodyPr>
          <a:lstStyle/>
          <a:p>
            <a:r>
              <a:rPr lang="zh-CN" altLang="en-US" sz="4445" dirty="0"/>
              <a:t>构造方法重载</a:t>
            </a:r>
            <a:endParaRPr lang="zh-CN" altLang="en-US" sz="4445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" y="967740"/>
            <a:ext cx="6086475" cy="2314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910" y="3728085"/>
            <a:ext cx="3390900" cy="876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5" y="3428365"/>
            <a:ext cx="5419725" cy="147637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6186170" y="3917315"/>
            <a:ext cx="1159510" cy="498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15" y="5012055"/>
            <a:ext cx="5419725" cy="728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885" y="5023485"/>
            <a:ext cx="3028950" cy="70485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276340" y="5126355"/>
            <a:ext cx="1159510" cy="498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215" y="5923280"/>
            <a:ext cx="5425440" cy="6953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1015" y="5904230"/>
            <a:ext cx="2219325" cy="733425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6276340" y="6021705"/>
            <a:ext cx="1159510" cy="498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17410" y="1248410"/>
            <a:ext cx="43973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重载构造方法后，会自动屏蔽掉默认的构造方法。</a:t>
            </a:r>
            <a:endParaRPr lang="zh-CN" altLang="en-US" sz="3600"/>
          </a:p>
        </p:txBody>
      </p:sp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7060" y="237600"/>
            <a:ext cx="11037600" cy="441964"/>
          </a:xfrm>
        </p:spPr>
        <p:txBody>
          <a:bodyPr>
            <a:normAutofit fontScale="90000"/>
          </a:bodyPr>
          <a:lstStyle/>
          <a:p>
            <a:r>
              <a:rPr lang="zh-CN" altLang="en-US" sz="4445" dirty="0"/>
              <a:t>构造方法重载</a:t>
            </a:r>
            <a:endParaRPr lang="zh-CN" altLang="en-US" sz="4445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" y="1686560"/>
            <a:ext cx="6273800" cy="25165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" y="4535805"/>
            <a:ext cx="5105400" cy="1143000"/>
          </a:xfrm>
          <a:prstGeom prst="rect">
            <a:avLst/>
          </a:prstGeom>
        </p:spPr>
      </p:pic>
      <p:pic>
        <p:nvPicPr>
          <p:cNvPr id="18" name="图片 17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6615" y="4650105"/>
            <a:ext cx="914400" cy="914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513955" y="1271905"/>
            <a:ext cx="429895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ym typeface="+mn-ea"/>
              </a:rPr>
              <a:t>1.</a:t>
            </a:r>
            <a:r>
              <a:rPr lang="zh-CN" altLang="en-US" sz="3200">
                <a:sym typeface="+mn-ea"/>
              </a:rPr>
              <a:t>每个类都必须要至少有一个默认的构造方法，缺省的构造方法是一个无参的构造方法。</a:t>
            </a:r>
            <a:endParaRPr lang="zh-CN" altLang="en-US" sz="3200"/>
          </a:p>
          <a:p>
            <a:pPr algn="l"/>
            <a:r>
              <a:rPr lang="en-US" altLang="zh-CN" sz="3200"/>
              <a:t>2.</a:t>
            </a:r>
            <a:r>
              <a:rPr lang="zh-CN" altLang="en-US" sz="3200"/>
              <a:t>如果重载构造方法后，没有写一个跟缺省一样的无参构造方法，则在程序调用new XXX()去实例化一个类的时候就会报错。</a:t>
            </a:r>
            <a:endParaRPr lang="zh-CN" altLang="en-US" sz="3200"/>
          </a:p>
        </p:txBody>
      </p:sp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7060" y="237600"/>
            <a:ext cx="11037600" cy="441964"/>
          </a:xfrm>
        </p:spPr>
        <p:txBody>
          <a:bodyPr>
            <a:normAutofit fontScale="90000"/>
          </a:bodyPr>
          <a:lstStyle/>
          <a:p>
            <a:r>
              <a:rPr lang="zh-CN" altLang="en-US" sz="4445" dirty="0"/>
              <a:t>重载的使用</a:t>
            </a:r>
            <a:endParaRPr lang="zh-CN" altLang="en-US" sz="4445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021080"/>
            <a:ext cx="9620250" cy="23431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7215" y="3685540"/>
            <a:ext cx="5577840" cy="111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800">
                <a:solidFill>
                  <a:schemeClr val="tx1"/>
                </a:solidFill>
              </a:rPr>
              <a:t>student stu=new student("李四");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</a:rPr>
              <a:t>stu.showName();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64400" y="3757295"/>
            <a:ext cx="3891280" cy="968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我是李四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6345555" y="3996690"/>
            <a:ext cx="728345" cy="488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77215" y="5027930"/>
            <a:ext cx="5577840" cy="11023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800"/>
              <a:t>student stu=new student("李四");</a:t>
            </a:r>
            <a:endParaRPr lang="zh-CN" altLang="en-US" sz="2800"/>
          </a:p>
          <a:p>
            <a:pPr algn="l"/>
            <a:r>
              <a:rPr lang="zh-CN" altLang="en-US" sz="2800"/>
              <a:t>stu.showName("张三");</a:t>
            </a:r>
            <a:endParaRPr lang="zh-CN" altLang="en-US" sz="2800"/>
          </a:p>
        </p:txBody>
      </p:sp>
      <p:sp>
        <p:nvSpPr>
          <p:cNvPr id="14" name="矩形 13"/>
          <p:cNvSpPr/>
          <p:nvPr/>
        </p:nvSpPr>
        <p:spPr>
          <a:xfrm>
            <a:off x="7264400" y="5095240"/>
            <a:ext cx="3891280" cy="9677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我是李四的朋友张三</a:t>
            </a: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345555" y="5334635"/>
            <a:ext cx="728345" cy="488950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5"/>
          <p:cNvSpPr txBox="1"/>
          <p:nvPr>
            <p:custDataLst>
              <p:tags r:id="rId1"/>
            </p:custDataLst>
          </p:nvPr>
        </p:nvSpPr>
        <p:spPr>
          <a:xfrm>
            <a:off x="4343400" y="322580"/>
            <a:ext cx="3507105" cy="8178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 fontAlgn="auto">
              <a:lnSpc>
                <a:spcPct val="100000"/>
              </a:lnSpc>
            </a:pP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课程练习</a:t>
            </a:r>
            <a:endParaRPr lang="zh-CN" altLang="zh-CN"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54" name="文本框 15"/>
          <p:cNvSpPr txBox="1"/>
          <p:nvPr>
            <p:custDataLst>
              <p:tags r:id="rId2"/>
            </p:custDataLst>
          </p:nvPr>
        </p:nvSpPr>
        <p:spPr>
          <a:xfrm>
            <a:off x="1818640" y="1483360"/>
            <a:ext cx="8554720" cy="389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写一类，中有两个属性 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。求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的加，减，乘，除，取余五种值，并打印输出。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编写重载方法，分别实现打印输出字符串（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HelloWord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），字符串数组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char f[]={'h','e','l','l','o'}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)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，整形数组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int a[]={3,4,5,6}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)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。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Title 6"/>
          <p:cNvSpPr txBox="1"/>
          <p:nvPr>
            <p:custDataLst>
              <p:tags r:id="rId6"/>
            </p:custDataLst>
          </p:nvPr>
        </p:nvSpPr>
        <p:spPr>
          <a:xfrm>
            <a:off x="1422061" y="1065254"/>
            <a:ext cx="5032255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知识扩展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文本框 15"/>
          <p:cNvSpPr txBox="1"/>
          <p:nvPr>
            <p:custDataLst>
              <p:tags r:id="rId7"/>
            </p:custDataLst>
          </p:nvPr>
        </p:nvSpPr>
        <p:spPr>
          <a:xfrm>
            <a:off x="1818640" y="1483360"/>
            <a:ext cx="8554720" cy="389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>
                <a:sym typeface="+mn-ea"/>
              </a:rPr>
              <a:t>查询方式 ：百度</a:t>
            </a:r>
            <a:r>
              <a:rPr altLang="zh-CN" sz="2300">
                <a:sym typeface="+mn-ea"/>
              </a:rPr>
              <a:t>(https://www.baidu.com/)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。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	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面向对象（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oop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思想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）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 txBox="1"/>
          <p:nvPr>
            <p:custDataLst>
              <p:tags r:id="rId1"/>
            </p:custDataLst>
          </p:nvPr>
        </p:nvSpPr>
        <p:spPr>
          <a:xfrm>
            <a:off x="5128801" y="1352841"/>
            <a:ext cx="6032535" cy="563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课后作业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2"/>
            </p:custDataLst>
          </p:nvPr>
        </p:nvSpPr>
        <p:spPr>
          <a:xfrm>
            <a:off x="5128895" y="2350135"/>
            <a:ext cx="6435090" cy="33616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altLang="zh-CN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用封装定义一个学生类（编号，姓名，年龄（年龄</a:t>
            </a:r>
            <a:r>
              <a:rPr altLang="zh-CN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&gt;0,&lt;120</a:t>
            </a: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），电话</a:t>
            </a:r>
            <a:r>
              <a:rPr altLang="zh-CN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长度为</a:t>
            </a:r>
            <a:r>
              <a:rPr altLang="zh-CN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11)</a:t>
            </a: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900" spc="50" dirty="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altLang="zh-CN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2.编写重载方法分别计算一个整数，一个浮点数的各位数字之和。</a:t>
            </a:r>
            <a:endParaRPr altLang="zh-CN" sz="1900" spc="50" dirty="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E:\资源\图片汇总(1)\简单背景\浅色\电脑（商务）\冷色\blurred-background-coffee-cup-contemporary-908284.jpgblurred-background-coffee-cup-contemporary-9082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312241" y="1352772"/>
            <a:ext cx="3213100" cy="1952109"/>
          </a:xfrm>
          <a:prstGeom prst="rect">
            <a:avLst/>
          </a:prstGeom>
        </p:spPr>
      </p:pic>
      <p:pic>
        <p:nvPicPr>
          <p:cNvPr id="5" name="图片 4" descr="E:\资源\图片汇总(1)\简单背景\浅色\电脑（商务）\冷色\blur-close-up-contemporary-1029757.jpgblur-close-up-contemporary-102975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1312241" y="3495381"/>
            <a:ext cx="3213100" cy="1952109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面向对象概述</a:t>
            </a:r>
            <a:endParaRPr lang="zh-CN" altLang="en-US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/01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155" y="4818380"/>
            <a:ext cx="475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面向对象三大基本特征：封装，继承，多态。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8360" y="217805"/>
            <a:ext cx="780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什么是面向过程，什么是面向对象</a:t>
            </a:r>
            <a:endParaRPr lang="zh-CN" altLang="en-US" sz="4000"/>
          </a:p>
        </p:txBody>
      </p:sp>
      <p:sp>
        <p:nvSpPr>
          <p:cNvPr id="4" name="矩形 3"/>
          <p:cNvSpPr/>
          <p:nvPr/>
        </p:nvSpPr>
        <p:spPr>
          <a:xfrm>
            <a:off x="4909820" y="2261235"/>
            <a:ext cx="1178560" cy="6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买菜</a:t>
            </a: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6166485" y="2390775"/>
            <a:ext cx="518795" cy="344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3090" y="1041400"/>
            <a:ext cx="114808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/>
              <a:t>面向过程：</a:t>
            </a:r>
            <a:r>
              <a:rPr lang="zh-CN" altLang="en-US" sz="2400"/>
              <a:t>面向过程是“自上而下”的设计语言，先定好框架，再增砖添瓦。通俗点，就是先定好main()函数，然后再逐步实现mian()函数中所要用到的其他方法。</a:t>
            </a:r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848360" y="2261235"/>
            <a:ext cx="1552575" cy="6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在家做饭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752590" y="2261235"/>
            <a:ext cx="1178560" cy="6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洗菜</a:t>
            </a: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8051800" y="2390775"/>
            <a:ext cx="518795" cy="344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52510" y="2261235"/>
            <a:ext cx="1178560" cy="6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炒菜</a:t>
            </a: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9948545" y="2390775"/>
            <a:ext cx="518795" cy="344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584815" y="2261235"/>
            <a:ext cx="1178560" cy="60388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吃饭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066415" y="2261235"/>
            <a:ext cx="1178560" cy="6038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吃什么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318000" y="2390775"/>
            <a:ext cx="518795" cy="344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827645" y="4478020"/>
            <a:ext cx="1178560" cy="6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买菜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93090" y="3075305"/>
            <a:ext cx="113938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面向对象：</a:t>
            </a:r>
            <a:r>
              <a:rPr lang="zh-CN" altLang="en-US" sz="2400"/>
              <a:t>面向对象顾名思义就是把现实中的事务都抽象成为程序设计中的“对象”，其基本思想是</a:t>
            </a:r>
            <a:r>
              <a:rPr lang="zh-CN" altLang="en-US" sz="2400">
                <a:solidFill>
                  <a:srgbClr val="FF0000"/>
                </a:solidFill>
              </a:rPr>
              <a:t>一切皆对象</a:t>
            </a:r>
            <a:r>
              <a:rPr lang="zh-CN" altLang="en-US" sz="2400"/>
              <a:t>，是一种“自下而上”的设计语言，先设计组件，再完成拼装。</a:t>
            </a:r>
            <a:endParaRPr lang="zh-CN" altLang="en-US" sz="2400"/>
          </a:p>
        </p:txBody>
      </p:sp>
      <p:sp>
        <p:nvSpPr>
          <p:cNvPr id="21" name="矩形 20"/>
          <p:cNvSpPr/>
          <p:nvPr/>
        </p:nvSpPr>
        <p:spPr>
          <a:xfrm>
            <a:off x="921385" y="5149215"/>
            <a:ext cx="1552575" cy="6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去饭店吃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827645" y="5173980"/>
            <a:ext cx="1178560" cy="6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洗菜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827645" y="5877560"/>
            <a:ext cx="1178560" cy="6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炒菜</a:t>
            </a:r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10021570" y="5278755"/>
            <a:ext cx="518795" cy="344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657840" y="5149215"/>
            <a:ext cx="1178560" cy="60388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吃饭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139440" y="5149215"/>
            <a:ext cx="1178560" cy="6038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吃什么</a:t>
            </a:r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4391025" y="5278755"/>
            <a:ext cx="518795" cy="344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621020" y="4210685"/>
            <a:ext cx="3733800" cy="2480945"/>
          </a:xfrm>
          <a:prstGeom prst="roundRect">
            <a:avLst/>
          </a:prstGeom>
          <a:noFill/>
          <a:ln w="88900" cmpd="dbl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028055" y="4478020"/>
            <a:ext cx="1178560" cy="6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张三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028055" y="5173980"/>
            <a:ext cx="1178560" cy="6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李四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028055" y="5877560"/>
            <a:ext cx="1178560" cy="6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王五</a:t>
            </a:r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7281545" y="4607560"/>
            <a:ext cx="440690" cy="344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7281545" y="5303520"/>
            <a:ext cx="440690" cy="344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7281545" y="6007100"/>
            <a:ext cx="440690" cy="344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封装</a:t>
            </a:r>
            <a:endParaRPr lang="zh-CN" altLang="en-US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/01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070" y="4837430"/>
            <a:ext cx="5731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面向对象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封装，封装可以被认为是一个保护屏障，防止该类的代码和数据被其他类随意访问。要访问该类的数据，必须通过指定的方式。适当的封装可以让代码更容易理解与维护，也加强了代码的安全性。</a:t>
            </a:r>
            <a:endParaRPr lang="zh-CN" altLang="en-US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7215" y="170180"/>
            <a:ext cx="11037570" cy="623570"/>
          </a:xfrm>
        </p:spPr>
        <p:txBody>
          <a:bodyPr>
            <a:normAutofit fontScale="90000"/>
          </a:bodyPr>
          <a:lstStyle/>
          <a:p>
            <a:r>
              <a:rPr lang="zh-CN" altLang="zh-CN" sz="4445" dirty="0"/>
              <a:t>封装</a:t>
            </a:r>
            <a:br>
              <a:rPr lang="zh-CN" altLang="zh-CN" dirty="0"/>
            </a:br>
            <a:endParaRPr lang="zh-CN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264795" y="991870"/>
            <a:ext cx="1049528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>
                <a:sym typeface="+mn-ea"/>
              </a:rPr>
              <a:t>将属性隐藏起来，若需要访问某个属性，提供公共方法对其访问。</a:t>
            </a:r>
            <a:endParaRPr lang="zh-CN" altLang="en-US" sz="2800">
              <a:sym typeface="+mn-ea"/>
            </a:endParaRPr>
          </a:p>
          <a:p>
            <a:pPr algn="l"/>
            <a:endParaRPr lang="zh-CN" altLang="en-US" sz="280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39825" y="4382770"/>
            <a:ext cx="3220720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public String name;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428105" y="3496945"/>
            <a:ext cx="4331970" cy="2595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ym typeface="+mn-ea"/>
              </a:rPr>
              <a:t>private String name;</a:t>
            </a:r>
            <a:endParaRPr lang="zh-CN" altLang="en-US"/>
          </a:p>
          <a:p>
            <a:pPr algn="l"/>
            <a:r>
              <a:rPr lang="zh-CN" altLang="en-US"/>
              <a:t>public void setName(String n) {</a:t>
            </a:r>
            <a:endParaRPr lang="zh-CN" altLang="en-US"/>
          </a:p>
          <a:p>
            <a:pPr algn="l"/>
            <a:r>
              <a:rPr lang="zh-CN" altLang="en-US"/>
              <a:t>     name = n;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  <a:p>
            <a:pPr algn="l"/>
            <a:r>
              <a:rPr lang="zh-CN" altLang="en-US"/>
              <a:t>public String getName() {</a:t>
            </a:r>
            <a:endParaRPr lang="zh-CN" altLang="en-US"/>
          </a:p>
          <a:p>
            <a:pPr algn="l"/>
            <a:r>
              <a:rPr lang="zh-CN" altLang="en-US"/>
              <a:t>     return name;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64795" y="1657350"/>
            <a:ext cx="96996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1. 格式：</a:t>
            </a:r>
            <a:endParaRPr lang="zh-CN" altLang="en-US" sz="2800"/>
          </a:p>
          <a:p>
            <a:r>
              <a:rPr lang="en-US" altLang="zh-CN" sz="2800"/>
              <a:t>	private </a:t>
            </a:r>
            <a:r>
              <a:rPr lang="zh-CN" altLang="en-US" sz="2800"/>
              <a:t>数据类型 变量名</a:t>
            </a:r>
            <a:r>
              <a:rPr lang="en-US" altLang="zh-CN" sz="2800"/>
              <a:t>;</a:t>
            </a:r>
            <a:endParaRPr lang="zh-CN" altLang="en-US" sz="2800"/>
          </a:p>
          <a:p>
            <a:r>
              <a:rPr lang="zh-CN" altLang="en-US" sz="2800"/>
              <a:t>2. 对需要访问的成员变量，提供对应的一对 getXxx 方法 、 setXxx 方法。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18" name="右箭头 17"/>
          <p:cNvSpPr/>
          <p:nvPr/>
        </p:nvSpPr>
        <p:spPr>
          <a:xfrm>
            <a:off x="5020310" y="4612640"/>
            <a:ext cx="747395" cy="363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7060" y="237600"/>
            <a:ext cx="11037600" cy="441964"/>
          </a:xfrm>
        </p:spPr>
        <p:txBody>
          <a:bodyPr>
            <a:normAutofit fontScale="90000"/>
          </a:bodyPr>
          <a:lstStyle/>
          <a:p>
            <a:r>
              <a:rPr lang="en-US" altLang="zh-CN" sz="4445" dirty="0"/>
              <a:t>this</a:t>
            </a:r>
            <a:r>
              <a:rPr lang="zh-CN" altLang="en-US" sz="4445" dirty="0"/>
              <a:t>关键字</a:t>
            </a:r>
            <a:endParaRPr lang="zh-CN" altLang="en-US" sz="4445" dirty="0"/>
          </a:p>
        </p:txBody>
      </p:sp>
      <p:sp>
        <p:nvSpPr>
          <p:cNvPr id="3" name="矩形 2"/>
          <p:cNvSpPr/>
          <p:nvPr/>
        </p:nvSpPr>
        <p:spPr>
          <a:xfrm>
            <a:off x="6010275" y="1387475"/>
            <a:ext cx="6123305" cy="5243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800"/>
              <a:t>public class student {</a:t>
            </a:r>
            <a:endParaRPr lang="zh-CN" altLang="en-US" sz="2800"/>
          </a:p>
          <a:p>
            <a:pPr algn="l"/>
            <a:r>
              <a:rPr lang="zh-CN" altLang="en-US" sz="2800"/>
              <a:t>    private String name;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    public String getName() </a:t>
            </a:r>
            <a:endParaRPr lang="zh-CN" altLang="en-US" sz="2800"/>
          </a:p>
          <a:p>
            <a:pPr algn="l"/>
            <a:r>
              <a:rPr lang="zh-CN" altLang="en-US" sz="2800"/>
              <a:t>    {</a:t>
            </a:r>
            <a:endParaRPr lang="zh-CN" altLang="en-US" sz="2800"/>
          </a:p>
          <a:p>
            <a:pPr algn="l"/>
            <a:r>
              <a:rPr lang="zh-CN" altLang="en-US" sz="2800"/>
              <a:t>        return name;</a:t>
            </a:r>
            <a:endParaRPr lang="zh-CN" altLang="en-US" sz="2800"/>
          </a:p>
          <a:p>
            <a:pPr algn="l"/>
            <a:r>
              <a:rPr lang="zh-CN" altLang="en-US" sz="2800"/>
              <a:t>    }</a:t>
            </a:r>
            <a:endParaRPr lang="zh-CN" altLang="en-US" sz="2800"/>
          </a:p>
          <a:p>
            <a:pPr algn="l"/>
            <a:r>
              <a:rPr lang="zh-CN" altLang="en-US" sz="2800"/>
              <a:t>    public void setName(String name)         </a:t>
            </a:r>
            <a:endParaRPr lang="zh-CN" altLang="en-US" sz="2800"/>
          </a:p>
          <a:p>
            <a:pPr algn="l"/>
            <a:r>
              <a:rPr lang="zh-CN" altLang="en-US" sz="2800"/>
              <a:t>    {</a:t>
            </a:r>
            <a:endParaRPr lang="zh-CN" altLang="en-US" sz="2800"/>
          </a:p>
          <a:p>
            <a:pPr algn="l"/>
            <a:r>
              <a:rPr lang="zh-CN" altLang="en-US" sz="2800"/>
              <a:t>        this.name = name;</a:t>
            </a:r>
            <a:endParaRPr lang="zh-CN" altLang="en-US" sz="2800"/>
          </a:p>
          <a:p>
            <a:pPr algn="l"/>
            <a:r>
              <a:rPr lang="zh-CN" altLang="en-US" sz="2800"/>
              <a:t>    }</a:t>
            </a:r>
            <a:endParaRPr lang="zh-CN" altLang="en-US" sz="2800"/>
          </a:p>
          <a:p>
            <a:pPr algn="l"/>
            <a:r>
              <a:rPr lang="zh-CN" altLang="en-US" sz="2800"/>
              <a:t>}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439420" y="2498725"/>
            <a:ext cx="53860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this的含义：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this代表当前所在的类。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使用格式：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 this.成员变量名；</a:t>
            </a:r>
            <a:endParaRPr lang="zh-CN" altLang="en-US" sz="2800"/>
          </a:p>
        </p:txBody>
      </p:sp>
      <p:sp>
        <p:nvSpPr>
          <p:cNvPr id="12" name="矩形 11"/>
          <p:cNvSpPr/>
          <p:nvPr/>
        </p:nvSpPr>
        <p:spPr>
          <a:xfrm>
            <a:off x="6910070" y="5671185"/>
            <a:ext cx="1494790" cy="105410"/>
          </a:xfrm>
          <a:prstGeom prst="rect">
            <a:avLst/>
          </a:prstGeom>
          <a:gradFill>
            <a:gsLst>
              <a:gs pos="10000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构造方法</a:t>
            </a:r>
            <a:endParaRPr lang="zh-CN" altLang="en-US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155" y="4837430"/>
            <a:ext cx="5393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当一个对象被创建时候，构造方法用来初始化该对象，给对象的成员变量赋初始值。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7060" y="237600"/>
            <a:ext cx="11037600" cy="441964"/>
          </a:xfrm>
        </p:spPr>
        <p:txBody>
          <a:bodyPr>
            <a:normAutofit fontScale="90000"/>
          </a:bodyPr>
          <a:lstStyle/>
          <a:p>
            <a:r>
              <a:rPr lang="zh-CN" altLang="en-US" sz="4445" dirty="0"/>
              <a:t>构造方法（无参）</a:t>
            </a:r>
            <a:endParaRPr lang="zh-CN" altLang="en-US" sz="4445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790" y="2735580"/>
            <a:ext cx="4324350" cy="184785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171440" y="3419475"/>
            <a:ext cx="1025525" cy="479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40" y="5158740"/>
            <a:ext cx="3752850" cy="1428750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8253095" y="4660265"/>
            <a:ext cx="459740" cy="421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218430" y="944880"/>
            <a:ext cx="67183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构造方法：</a:t>
            </a:r>
            <a:endParaRPr lang="zh-CN" altLang="en-US"/>
          </a:p>
          <a:p>
            <a:r>
              <a:rPr lang="zh-CN" altLang="en-US"/>
              <a:t>           方法名与它所在的类名相同。它没有返回值，</a:t>
            </a:r>
            <a:endParaRPr lang="zh-CN" altLang="en-US"/>
          </a:p>
          <a:p>
            <a:r>
              <a:rPr lang="zh-CN" altLang="en-US"/>
              <a:t>格式：</a:t>
            </a:r>
            <a:endParaRPr lang="zh-CN" altLang="en-US"/>
          </a:p>
          <a:p>
            <a:r>
              <a:rPr lang="zh-CN" altLang="en-US"/>
              <a:t>           修饰符 类名(参数列表){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// 方法体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45235"/>
            <a:ext cx="5048250" cy="52482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7060" y="237600"/>
            <a:ext cx="11037600" cy="441964"/>
          </a:xfrm>
        </p:spPr>
        <p:txBody>
          <a:bodyPr>
            <a:normAutofit fontScale="90000"/>
          </a:bodyPr>
          <a:lstStyle/>
          <a:p>
            <a:r>
              <a:rPr lang="zh-CN" altLang="en-US" sz="4445" dirty="0"/>
              <a:t>构造方法（有参）</a:t>
            </a:r>
            <a:endParaRPr lang="zh-CN" altLang="en-US" sz="4445" dirty="0"/>
          </a:p>
        </p:txBody>
      </p:sp>
      <p:sp>
        <p:nvSpPr>
          <p:cNvPr id="8" name="右箭头 7"/>
          <p:cNvSpPr/>
          <p:nvPr/>
        </p:nvSpPr>
        <p:spPr>
          <a:xfrm>
            <a:off x="6347460" y="2715260"/>
            <a:ext cx="754380" cy="366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0" y="4509135"/>
            <a:ext cx="3752850" cy="1428750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9514205" y="3931920"/>
            <a:ext cx="459740" cy="421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2610"/>
            <a:ext cx="6276975" cy="4105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150" y="1832610"/>
            <a:ext cx="4895850" cy="18192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333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9701_1*b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ISCONTENTSTITLE" val="0"/>
  <p:tag name="KSO_WM_UNIT_PRESET_TEXT" val="成功企业介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1*a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PRESET_TEXT" val="LOGO HERE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199701_1*k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9701_1*i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9701_1*i*2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199701_1*i*3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ID" val="custom20199701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63"/>
  <p:tag name="KSO_WM_SLIDE_LAYOUT" val="a_b_k"/>
  <p:tag name="KSO_WM_SLIDE_LAYOUT_CNT" val="1_3_1"/>
  <p:tag name="KSO_WM_SLIDE_TYPE" val="title"/>
  <p:tag name="KSO_WM_SLIDE_SUBTYPE" val="pureTxt"/>
  <p:tag name="KSO_WM_TEMPLATE_THUMBS_INDEX" val="1、2、3、4、7、8、9、10、11、12、13、15"/>
  <p:tag name="KSO_WM_TEMPLATE_MASTER_TYPE" val="1"/>
  <p:tag name="KSO_WM_TEMPLATE_COLOR_TYPE" val="1"/>
  <p:tag name="KSO_WM_TEMPLATE_MASTER_THUMB_INDEX" val="1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41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42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43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44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45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46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48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7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52.xml><?xml version="1.0" encoding="utf-8"?>
<p:tagLst xmlns:p="http://schemas.openxmlformats.org/presentationml/2006/main">
  <p:tag name="KSO_WM_SLIDE_ID" val="custom2020286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ureTxt"/>
  <p:tag name="KSO_WM_SLIDE_SIZE" val="512*267"/>
  <p:tag name="KSO_WM_SLIDE_POSITION" val="17*195"/>
  <p:tag name="KSO_WM_SLIDE_LAYOUT" val="a_b_e"/>
  <p:tag name="KSO_WM_SLIDE_LAYOUT_CNT" val="1_1_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54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56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7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58.xml><?xml version="1.0" encoding="utf-8"?>
<p:tagLst xmlns:p="http://schemas.openxmlformats.org/presentationml/2006/main">
  <p:tag name="KSO_WM_SLIDE_ID" val="custom2020286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ureTxt"/>
  <p:tag name="KSO_WM_SLIDE_SIZE" val="512*267"/>
  <p:tag name="KSO_WM_SLIDE_POSITION" val="17*195"/>
  <p:tag name="KSO_WM_SLIDE_LAYOUT" val="a_b_e"/>
  <p:tag name="KSO_WM_SLIDE_LAYOUT_CNT" val="1_1_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62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64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66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67.xml><?xml version="1.0" encoding="utf-8"?>
<p:tagLst xmlns:p="http://schemas.openxmlformats.org/presentationml/2006/main">
  <p:tag name="KSO_WM_UNIT_ISCONTENTSTITLE" val="0"/>
  <p:tag name="KSO_WM_UNIT_PRESET_TEXT" val="多图垂直&#13;中心轮播动画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2863_1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8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9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SLIDE_ID" val="custom20202863_11"/>
  <p:tag name="KSO_WM_TEMPLATE_SUBCATEGORY" val="10"/>
  <p:tag name="KSO_WM_SLIDE_TYPE" val="text"/>
  <p:tag name="KSO_WM_SLIDE_SUBTYPE" val="picTxt"/>
  <p:tag name="KSO_WM_SLIDE_ITEM_CNT" val="3"/>
  <p:tag name="KSO_WM_SLIDE_INDEX" val="11"/>
  <p:tag name="KSO_WM_SLIDE_SIZE" val="369.165*612.713"/>
  <p:tag name="KSO_WM_SLIDE_POSITION" val="73.4995*-39.3572"/>
  <p:tag name="KSO_WM_DIAGRAM_GROUP_CODE" val="ζ1-1"/>
  <p:tag name="KSO_WM_SLIDE_DIAGTYPE" val="ζ"/>
  <p:tag name="KSO_WM_TAG_VERSION" val="1.0"/>
  <p:tag name="KSO_WM_SLIDE_LAYOUT" val="a_f_ζ"/>
  <p:tag name="KSO_WM_SLIDE_LAYOUT_CNT" val="1_5_1"/>
  <p:tag name="KSO_WM_UNIT_FLASH_PICTURE_TYPE" val="2"/>
  <p:tag name="KSO_WM_TEMPLATE_MASTER_TYPE" val="1"/>
  <p:tag name="KSO_WM_TEMPLATE_COLOR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19_1*a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TEXT_FILL_FORE_SCHEMECOLOR_INDEX_BRIGHTNESS" val="-0.5"/>
  <p:tag name="KSO_WM_UNIT_TEXT_FILL_FORE_SCHEMECOLOR_INDEX" val="13"/>
  <p:tag name="KSO_WM_UNIT_TEXT_FILL_TYPE" val="1"/>
</p:tagLst>
</file>

<file path=ppt/tags/tag376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77.xml><?xml version="1.0" encoding="utf-8"?>
<p:tagLst xmlns:p="http://schemas.openxmlformats.org/presentationml/2006/main">
  <p:tag name="KSO_WM_SLIDE_ID" val="diagram20200419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59*444"/>
  <p:tag name="KSO_WM_SLIDE_POSITION" val="52*47"/>
  <p:tag name="KSO_WM_TAG_VERSION" val="1.0"/>
  <p:tag name="KSO_WM_BEAUTIFY_FLAG" val="#wm#"/>
  <p:tag name="KSO_WM_TEMPLATE_CATEGORY" val="diagram"/>
  <p:tag name="KSO_WM_TEMPLATE_INDEX" val="20200419"/>
  <p:tag name="KSO_WM_SLIDE_LAYOUT" val="a_d_f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54.4},&quot;minSize&quot;:{&quot;size1&quot;:47.7},&quot;maxSize&quot;:{&quot;size1&quot;:61.2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1,&quot;canSetOverLayout&quot;:0,&quot;isOverLayout&quot;:0,&quot;margin&quot;:{&quot;left&quot;:1.846,&quot;top&quot;:1.69,&quot;right&quot;:2.583,&quot;bottom&quot;:1.69}},{&quot;direction&quot;:0,&quot;horizontalAlign&quot;:0,&quot;verticalAlign&quot;:1,&quot;type&quot;:1,&quot;diagramDirection&quot;:0,&quot;canSetOverLayout&quot;:1,&quot;isOverLayout&quot;:0,&quot;margin&quot;:{&quot;left&quot;:0.026,&quot;top&quot;:1.69,&quot;right&quot;:1.707,&quot;bottom&quot;:1.69},&quot;marginOverLayout&quot;:{&quot;left&quot;:0.026,&quot;top&quot;:0.0,&quot;right&quot;:0.0,&quot;bottom&quot;:0.0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7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22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37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02863_22*f*3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63_22*d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381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2863_22*d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382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TEMPLATE_THUMBS_INDEX" val="1"/>
  <p:tag name="KSO_WM_SLIDE_ID" val="custom20202863_22"/>
  <p:tag name="KSO_WM_TEMPLATE_SUBCATEGORY" val="0"/>
  <p:tag name="KSO_WM_SLIDE_TYPE" val="text"/>
  <p:tag name="KSO_WM_SLIDE_SUBTYPE" val="picTxt"/>
  <p:tag name="KSO_WM_SLIDE_ITEM_CNT" val="0"/>
  <p:tag name="KSO_WM_SLIDE_INDEX" val="22"/>
  <p:tag name="KSO_WM_SLIDE_SIZE" val="775*322"/>
  <p:tag name="KSO_WM_SLIDE_POSITION" val="103*106"/>
  <p:tag name="KSO_WM_TAG_VERSION" val="1.0"/>
  <p:tag name="KSO_WM_SLIDE_LAYOUT" val="a_d_f"/>
  <p:tag name="KSO_WM_SLIDE_LAYOUT_CNT" val="1_2_3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  <p:tag name="KSO_WM_TEMPLATE_MASTER_TYPE" val="1"/>
  <p:tag name="KSO_WM_TEMPLATE_COLOR_TYPE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30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感谢您的耐心观看"/>
  <p:tag name="KSO_WM_UNIT_NOCLEAR" val="1"/>
  <p:tag name="KSO_WM_UNIT_VALUE" val="18"/>
  <p:tag name="KSO_WM_UNIT_TYPE" val="a"/>
  <p:tag name="KSO_WM_UNIT_INDEX" val="1"/>
</p:tagLst>
</file>

<file path=ppt/tags/tag384.xml><?xml version="1.0" encoding="utf-8"?>
<p:tagLst xmlns:p="http://schemas.openxmlformats.org/presentationml/2006/main">
  <p:tag name="KSO_WM_SLIDE_ID" val="custom20202863_30"/>
  <p:tag name="KSO_WM_TEMPLATE_SUBCATEGORY" val="0"/>
  <p:tag name="KSO_WM_SLIDE_ITEM_CNT" val="0"/>
  <p:tag name="KSO_WM_SLIDE_INDEX" val="30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  <p:tag name="KSO_WM_SLIDE_TYPE" val="endPage"/>
  <p:tag name="KSO_WM_SLIDE_SUBTYPE" val="picTxt"/>
  <p:tag name="KSO_WM_TEMPLATE_MASTER_TYPE" val="1"/>
  <p:tag name="KSO_WM_TEMPLATE_COLOR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4_Office 主题​​">
  <a:themeElements>
    <a:clrScheme name="20202863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1613</Words>
  <Application>WPS 演示</Application>
  <PresentationFormat>宽屏</PresentationFormat>
  <Paragraphs>165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汉仪旗黑-85S</vt:lpstr>
      <vt:lpstr>黑体</vt:lpstr>
      <vt:lpstr>方正楷体_GBK</vt:lpstr>
      <vt:lpstr>Segoe UI</vt:lpstr>
      <vt:lpstr>Arial Unicode MS</vt:lpstr>
      <vt:lpstr>Calibri</vt:lpstr>
      <vt:lpstr>4_Office 主题​​</vt:lpstr>
      <vt:lpstr>1_Office 主题​​</vt:lpstr>
      <vt:lpstr>JAVA入门基础</vt:lpstr>
      <vt:lpstr>面向对象概述</vt:lpstr>
      <vt:lpstr>PowerPoint 演示文稿</vt:lpstr>
      <vt:lpstr>封装</vt:lpstr>
      <vt:lpstr>封装 </vt:lpstr>
      <vt:lpstr>this关键字</vt:lpstr>
      <vt:lpstr>构造方法</vt:lpstr>
      <vt:lpstr>构造方法（无参）</vt:lpstr>
      <vt:lpstr>构造方法（有参）</vt:lpstr>
      <vt:lpstr>重载</vt:lpstr>
      <vt:lpstr>重载</vt:lpstr>
      <vt:lpstr>构造方法重载</vt:lpstr>
      <vt:lpstr>构造方法重载</vt:lpstr>
      <vt:lpstr>重载的使用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Larva</cp:lastModifiedBy>
  <cp:revision>94</cp:revision>
  <dcterms:created xsi:type="dcterms:W3CDTF">2020-08-21T09:18:00Z</dcterms:created>
  <dcterms:modified xsi:type="dcterms:W3CDTF">2020-09-07T02:18:32Z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