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sldIdLst>
    <p:sldId id="257" r:id="rId4"/>
    <p:sldId id="258" r:id="rId6"/>
    <p:sldId id="386" r:id="rId7"/>
    <p:sldId id="440" r:id="rId8"/>
    <p:sldId id="441" r:id="rId9"/>
    <p:sldId id="448" r:id="rId10"/>
    <p:sldId id="410" r:id="rId11"/>
    <p:sldId id="452" r:id="rId12"/>
    <p:sldId id="451" r:id="rId13"/>
    <p:sldId id="453" r:id="rId14"/>
    <p:sldId id="460" r:id="rId15"/>
    <p:sldId id="462" r:id="rId16"/>
    <p:sldId id="461" r:id="rId17"/>
    <p:sldId id="464" r:id="rId18"/>
    <p:sldId id="465" r:id="rId19"/>
    <p:sldId id="466" r:id="rId20"/>
    <p:sldId id="467" r:id="rId21"/>
    <p:sldId id="277" r:id="rId22"/>
    <p:sldId id="306" r:id="rId23"/>
    <p:sldId id="307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D6D6D6"/>
    <a:srgbClr val="D0EA77"/>
    <a:srgbClr val="17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65B5-5121-496C-B048-FC0F739011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65B5-5121-496C-B048-FC0F739011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27A3-B006-44D0-83D4-B3F3D27C2D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image" Target="../media/image1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image" Target="../media/image3.png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7.xml"/><Relationship Id="rId19" Type="http://schemas.openxmlformats.org/officeDocument/2006/relationships/tags" Target="../tags/tag183.xml"/><Relationship Id="rId18" Type="http://schemas.openxmlformats.org/officeDocument/2006/relationships/image" Target="../media/image1.png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3.png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 userDrawn="1"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27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74.xml"/><Relationship Id="rId7" Type="http://schemas.openxmlformats.org/officeDocument/2006/relationships/image" Target="../media/image22.png"/><Relationship Id="rId6" Type="http://schemas.openxmlformats.org/officeDocument/2006/relationships/tags" Target="../tags/tag373.xml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36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377.xml"/><Relationship Id="rId3" Type="http://schemas.openxmlformats.org/officeDocument/2006/relationships/image" Target="../media/image23.png"/><Relationship Id="rId2" Type="http://schemas.openxmlformats.org/officeDocument/2006/relationships/tags" Target="../tags/tag376.xml"/><Relationship Id="rId1" Type="http://schemas.openxmlformats.org/officeDocument/2006/relationships/tags" Target="../tags/tag37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380.xml"/><Relationship Id="rId3" Type="http://schemas.openxmlformats.org/officeDocument/2006/relationships/image" Target="../media/image24.png"/><Relationship Id="rId2" Type="http://schemas.openxmlformats.org/officeDocument/2006/relationships/tags" Target="../tags/tag379.xml"/><Relationship Id="rId1" Type="http://schemas.openxmlformats.org/officeDocument/2006/relationships/tags" Target="../tags/tag37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38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90.xml"/><Relationship Id="rId10" Type="http://schemas.openxmlformats.org/officeDocument/2006/relationships/image" Target="../media/image13.png"/><Relationship Id="rId1" Type="http://schemas.openxmlformats.org/officeDocument/2006/relationships/tags" Target="../tags/tag38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97.xml"/><Relationship Id="rId6" Type="http://schemas.openxmlformats.org/officeDocument/2006/relationships/tags" Target="../tags/tag396.xml"/><Relationship Id="rId5" Type="http://schemas.openxmlformats.org/officeDocument/2006/relationships/tags" Target="../tags/tag395.xml"/><Relationship Id="rId4" Type="http://schemas.openxmlformats.org/officeDocument/2006/relationships/tags" Target="../tags/tag394.xml"/><Relationship Id="rId3" Type="http://schemas.openxmlformats.org/officeDocument/2006/relationships/tags" Target="../tags/tag393.xml"/><Relationship Id="rId2" Type="http://schemas.openxmlformats.org/officeDocument/2006/relationships/tags" Target="../tags/tag392.xml"/><Relationship Id="rId1" Type="http://schemas.openxmlformats.org/officeDocument/2006/relationships/tags" Target="../tags/tag39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6.xml"/><Relationship Id="rId8" Type="http://schemas.openxmlformats.org/officeDocument/2006/relationships/tags" Target="../tags/tag405.xml"/><Relationship Id="rId7" Type="http://schemas.openxmlformats.org/officeDocument/2006/relationships/tags" Target="../tags/tag404.xml"/><Relationship Id="rId6" Type="http://schemas.openxmlformats.org/officeDocument/2006/relationships/tags" Target="../tags/tag403.xml"/><Relationship Id="rId5" Type="http://schemas.openxmlformats.org/officeDocument/2006/relationships/tags" Target="../tags/tag402.xml"/><Relationship Id="rId4" Type="http://schemas.openxmlformats.org/officeDocument/2006/relationships/tags" Target="../tags/tag401.xml"/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6" Type="http://schemas.openxmlformats.org/officeDocument/2006/relationships/notesSlide" Target="../notesSlides/notesSlide1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07.xml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tags" Target="../tags/tag39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6" Type="http://schemas.openxmlformats.org/officeDocument/2006/relationships/notesSlide" Target="../notesSlides/notesSlide13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17.xml"/><Relationship Id="rId13" Type="http://schemas.openxmlformats.org/officeDocument/2006/relationships/image" Target="../media/image34.png"/><Relationship Id="rId12" Type="http://schemas.openxmlformats.org/officeDocument/2006/relationships/image" Target="../media/image33.png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tags" Target="../tags/tag40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" Type="http://schemas.openxmlformats.org/officeDocument/2006/relationships/tags" Target="../tags/tag41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428.xml"/><Relationship Id="rId7" Type="http://schemas.openxmlformats.org/officeDocument/2006/relationships/tags" Target="../tags/tag427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tags" Target="../tags/tag424.xml"/><Relationship Id="rId3" Type="http://schemas.openxmlformats.org/officeDocument/2006/relationships/tags" Target="../tags/tag423.xml"/><Relationship Id="rId2" Type="http://schemas.openxmlformats.org/officeDocument/2006/relationships/tags" Target="../tags/tag422.xml"/><Relationship Id="rId10" Type="http://schemas.openxmlformats.org/officeDocument/2006/relationships/notesSlide" Target="../notesSlides/notesSlide15.xml"/><Relationship Id="rId1" Type="http://schemas.openxmlformats.org/officeDocument/2006/relationships/tags" Target="../tags/tag42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33.xml"/><Relationship Id="rId6" Type="http://schemas.openxmlformats.org/officeDocument/2006/relationships/image" Target="../media/image36.jpeg"/><Relationship Id="rId5" Type="http://schemas.openxmlformats.org/officeDocument/2006/relationships/tags" Target="../tags/tag432.xml"/><Relationship Id="rId4" Type="http://schemas.openxmlformats.org/officeDocument/2006/relationships/image" Target="../media/image35.jpeg"/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" Type="http://schemas.openxmlformats.org/officeDocument/2006/relationships/tags" Target="../tags/tag4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35.xml"/><Relationship Id="rId1" Type="http://schemas.openxmlformats.org/officeDocument/2006/relationships/tags" Target="../tags/tag43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34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34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34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34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348.xml"/><Relationship Id="rId7" Type="http://schemas.openxmlformats.org/officeDocument/2006/relationships/image" Target="../media/image2.svg"/><Relationship Id="rId6" Type="http://schemas.openxmlformats.org/officeDocument/2006/relationships/image" Target="../media/image13.png"/><Relationship Id="rId5" Type="http://schemas.openxmlformats.org/officeDocument/2006/relationships/image" Target="../media/image1.sv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notesSlide" Target="../notesSlides/notesSlide4.xml"/><Relationship Id="rId1" Type="http://schemas.openxmlformats.org/officeDocument/2006/relationships/tags" Target="../tags/tag34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5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5.xml"/><Relationship Id="rId1" Type="http://schemas.openxmlformats.org/officeDocument/2006/relationships/tags" Target="../tags/tag35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61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tags" Target="../tags/tag360.xml"/><Relationship Id="rId4" Type="http://schemas.openxmlformats.org/officeDocument/2006/relationships/tags" Target="../tags/tag359.xml"/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35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6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67.xml"/><Relationship Id="rId11" Type="http://schemas.openxmlformats.org/officeDocument/2006/relationships/image" Target="../media/image17.png"/><Relationship Id="rId10" Type="http://schemas.openxmlformats.org/officeDocument/2006/relationships/image" Target="../media/image21.png"/><Relationship Id="rId1" Type="http://schemas.openxmlformats.org/officeDocument/2006/relationships/tags" Target="../tags/tag3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static</a:t>
            </a:r>
            <a:r>
              <a:rPr lang="zh-CN" altLang="en-US"/>
              <a:t>、继承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JAVA</a:t>
            </a:r>
            <a:r>
              <a:rPr lang="zh-CN" altLang="en-US"/>
              <a:t>入门基础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345149" y="439682"/>
            <a:ext cx="15544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移动智能学院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580895" y="4770535"/>
            <a:ext cx="4209188" cy="1306966"/>
            <a:chOff x="0" y="3026106"/>
            <a:chExt cx="2057401" cy="781570"/>
          </a:xfrm>
        </p:grpSpPr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1" y="3260494"/>
              <a:ext cx="2057400" cy="547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REPORT</a:t>
              </a:r>
              <a:endParaRPr lang="zh-CN" altLang="en-US" sz="16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0" y="3026106"/>
              <a:ext cx="1251032" cy="21835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/>
              <a:r>
                <a:rPr lang="en-US" altLang="zh-CN" sz="16600" noProof="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BUSINESS</a:t>
              </a:r>
              <a:endParaRPr lang="en-US" altLang="zh-CN" sz="16600" noProof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709785" y="411988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讲师：寻俊杰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607576" y="363249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父类（基类）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310380" y="989965"/>
            <a:ext cx="3571875" cy="57054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1"/>
            </p:custDataLst>
          </p:nvPr>
        </p:nvCxnSpPr>
        <p:spPr>
          <a:xfrm>
            <a:off x="5767005" y="1059001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5093335" y="212725"/>
            <a:ext cx="2005330" cy="831215"/>
          </a:xfrm>
          <a:prstGeom prst="rect">
            <a:avLst/>
          </a:prstGeom>
        </p:spPr>
        <p:txBody>
          <a:bodyPr wrap="square" anchor="b" anchorCtr="0">
            <a:normAutofit fontScale="9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子类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2725" y="10718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（客车）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895" y="1593850"/>
            <a:ext cx="8029575" cy="39909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1"/>
            </p:custDataLst>
          </p:nvPr>
        </p:nvCxnSpPr>
        <p:spPr>
          <a:xfrm>
            <a:off x="5767005" y="1059001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5093335" y="212725"/>
            <a:ext cx="2005330" cy="831215"/>
          </a:xfrm>
          <a:prstGeom prst="rect">
            <a:avLst/>
          </a:prstGeom>
        </p:spPr>
        <p:txBody>
          <a:bodyPr wrap="square" anchor="b" anchorCtr="0">
            <a:normAutofit fontScale="9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子类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2725" y="10718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（货车）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40" y="1764030"/>
            <a:ext cx="9010650" cy="40576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070" y="156210"/>
            <a:ext cx="2628265" cy="604520"/>
          </a:xfrm>
        </p:spPr>
        <p:txBody>
          <a:bodyPr>
            <a:normAutofit fontScale="90000"/>
          </a:bodyPr>
          <a:p>
            <a:r>
              <a:rPr lang="zh-CN" altLang="en-US" sz="4000"/>
              <a:t>继承的使用</a:t>
            </a:r>
            <a:endParaRPr lang="zh-CN" altLang="en-US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2774950"/>
            <a:ext cx="6324600" cy="3705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345" y="1144905"/>
            <a:ext cx="3933825" cy="2190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335" y="760730"/>
            <a:ext cx="635381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继承</a:t>
            </a:r>
            <a:r>
              <a:rPr lang="zh-CN" altLang="en-US" sz="2800"/>
              <a:t>：就是子类继承父类的</a:t>
            </a:r>
            <a:r>
              <a:rPr lang="zh-CN" altLang="en-US" sz="2800">
                <a:solidFill>
                  <a:srgbClr val="FF0000"/>
                </a:solidFill>
              </a:rPr>
              <a:t>属性和方法</a:t>
            </a:r>
            <a:r>
              <a:rPr lang="zh-CN" altLang="en-US" sz="2800"/>
              <a:t>，使得子类对象具有与父类相同的属性、相同的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方法</a:t>
            </a:r>
            <a:r>
              <a:rPr lang="zh-CN" altLang="en-US" sz="2800"/>
              <a:t>。子类可以直接访问父类中的</a:t>
            </a:r>
            <a:r>
              <a:rPr lang="zh-CN" altLang="en-US" sz="2800" b="1">
                <a:solidFill>
                  <a:srgbClr val="FF0000"/>
                </a:solidFill>
              </a:rPr>
              <a:t>非私有</a:t>
            </a:r>
            <a:r>
              <a:rPr lang="zh-CN" altLang="en-US" sz="2800"/>
              <a:t>的属性和行为。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7494905" y="4155440"/>
            <a:ext cx="437007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继承的好处：</a:t>
            </a:r>
            <a:endParaRPr lang="zh-CN" altLang="en-US" sz="2800"/>
          </a:p>
          <a:p>
            <a:r>
              <a:rPr lang="en-US" altLang="zh-CN" sz="2800"/>
              <a:t>	1. 提高</a:t>
            </a:r>
            <a:r>
              <a:rPr lang="en-US" altLang="zh-CN" sz="2800" b="1"/>
              <a:t>代码的复用性</a:t>
            </a:r>
            <a:r>
              <a:rPr lang="en-US" altLang="zh-CN" sz="2800"/>
              <a:t>。</a:t>
            </a:r>
            <a:endParaRPr lang="en-US" altLang="zh-CN" sz="2800"/>
          </a:p>
          <a:p>
            <a:r>
              <a:rPr lang="en-US" altLang="zh-CN" sz="2800"/>
              <a:t>	 2. </a:t>
            </a:r>
            <a:r>
              <a:rPr lang="zh-CN" altLang="en-US" sz="2800"/>
              <a:t>使</a:t>
            </a:r>
            <a:r>
              <a:rPr lang="en-US" altLang="zh-CN" sz="2800"/>
              <a:t>类与类之间产生了关系</a:t>
            </a:r>
            <a:r>
              <a:rPr lang="zh-CN" altLang="en-US" sz="2800"/>
              <a:t>。</a:t>
            </a:r>
            <a:endParaRPr lang="zh-CN" altLang="en-US" sz="2800"/>
          </a:p>
        </p:txBody>
      </p:sp>
      <p:sp>
        <p:nvSpPr>
          <p:cNvPr id="10" name="右箭头 9"/>
          <p:cNvSpPr/>
          <p:nvPr/>
        </p:nvSpPr>
        <p:spPr>
          <a:xfrm>
            <a:off x="6852285" y="2678430"/>
            <a:ext cx="786130" cy="469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Title 6"/>
          <p:cNvSpPr txBox="1"/>
          <p:nvPr>
            <p:custDataLst>
              <p:tags r:id="rId6"/>
            </p:custDataLst>
          </p:nvPr>
        </p:nvSpPr>
        <p:spPr>
          <a:xfrm>
            <a:off x="680413" y="526102"/>
            <a:ext cx="55260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继承的格式：</a:t>
            </a:r>
            <a:endParaRPr lang="zh-CN" altLang="en-US" sz="36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193165" y="1295400"/>
            <a:ext cx="10078720" cy="48494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 extends 关键字，可以声明一个子类继承另外一个父类，定义格式如下：</a:t>
            </a:r>
            <a:endParaRPr lang="zh-CN" altLang="en-US" sz="2400" spc="50" dirty="0">
              <a:ln w="3175">
                <a:noFill/>
                <a:prstDash val="dash"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70000"/>
              </a:lnSpc>
              <a:spcAft>
                <a:spcPts val="800"/>
              </a:spcAft>
            </a:pP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父类 {...}</a:t>
            </a:r>
            <a:endParaRPr lang="zh-CN" altLang="en-US" sz="2400" spc="50" dirty="0">
              <a:ln w="3175">
                <a:noFill/>
                <a:prstDash val="dash"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70000"/>
              </a:lnSpc>
              <a:spcAft>
                <a:spcPts val="800"/>
              </a:spcAft>
            </a:pPr>
            <a:endParaRPr lang="zh-CN" altLang="en-US" sz="2400" spc="50" dirty="0">
              <a:ln w="3175">
                <a:noFill/>
                <a:prstDash val="dash"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70000"/>
              </a:lnSpc>
              <a:spcAft>
                <a:spcPts val="800"/>
              </a:spcAft>
            </a:pP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子类 extends 父类 {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2400" spc="50" dirty="0">
              <a:ln w="3175">
                <a:noFill/>
                <a:prstDash val="dash"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80720" y="3490595"/>
            <a:ext cx="10592435" cy="21310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</a:t>
            </a:r>
            <a:endParaRPr lang="zh-CN" altLang="en-US" sz="3600" b="1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altLang="zh-CN" sz="3600" b="1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altLang="zh-CN" sz="2400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altLang="zh-CN" sz="2400" spc="15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Java只支持单继承，不支持多继承。</a:t>
            </a:r>
            <a:endParaRPr altLang="zh-CN" sz="2400" spc="15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4605" y="4722495"/>
            <a:ext cx="3920490" cy="67119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class C extends A{} 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2" name="图片 11" descr="resourc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2745" y="4722495"/>
            <a:ext cx="532130" cy="532130"/>
          </a:xfrm>
          <a:prstGeom prst="rect">
            <a:avLst/>
          </a:prstGeom>
        </p:spPr>
      </p:pic>
      <p:pic>
        <p:nvPicPr>
          <p:cNvPr id="7" name="图片 6" descr="resour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25150" y="4722495"/>
            <a:ext cx="532130" cy="53213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644640" y="4721860"/>
            <a:ext cx="3920490" cy="67119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class C extends A，B... 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1193165" y="1295400"/>
            <a:ext cx="10078720" cy="48494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Java支持多层继承(继承体系)。</a:t>
            </a:r>
            <a:endParaRPr lang="zh-CN" altLang="en-US" sz="2400" spc="50" dirty="0">
              <a:ln w="3175">
                <a:noFill/>
                <a:prstDash val="dash"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altLang="zh-CN" sz="2400" spc="50" dirty="0">
              <a:ln w="3175">
                <a:noFill/>
                <a:prstDash val="dash"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41445" y="1989455"/>
            <a:ext cx="4309110" cy="121221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chemeClr val="bg1"/>
                </a:solidFill>
              </a:rPr>
              <a:t>class A{}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</a:rPr>
              <a:t>class B extends A{}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</a:rPr>
              <a:t>class C extends B{}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2" name="六边形 1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580108" y="609035"/>
            <a:ext cx="10975199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重写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endParaRPr kumimoji="0" lang="en-US" altLang="zh-CN" sz="3600" b="1" i="0" spc="30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3" name="直接连接符 12"/>
            <p:cNvCxnSpPr/>
            <p:nvPr>
              <p:custDataLst>
                <p:tags r:id="rId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608399" y="265165"/>
            <a:ext cx="1676400" cy="343235"/>
          </a:xfrm>
          <a:prstGeom prst="rect">
            <a:avLst/>
          </a:prstGeom>
          <a:noFill/>
        </p:spPr>
        <p:txBody>
          <a:bodyPr vert="horz" wrap="square" lIns="90000" rIns="9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KING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SOFT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27505" y="1372870"/>
            <a:ext cx="93935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重写是子类对父类的允许访问的方法的实现过程进行重新编写, 返回值和参数列表都不能改变</a:t>
            </a:r>
            <a:endParaRPr lang="zh-CN" altLang="en-US" sz="280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890" y="4918710"/>
            <a:ext cx="5109845" cy="179895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4725" y="2398395"/>
            <a:ext cx="5109845" cy="172339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0675" y="3143250"/>
            <a:ext cx="5257800" cy="14287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13930" y="5565140"/>
            <a:ext cx="4086225" cy="1152525"/>
          </a:xfrm>
          <a:prstGeom prst="rect">
            <a:avLst/>
          </a:prstGeom>
        </p:spPr>
      </p:pic>
      <p:sp>
        <p:nvSpPr>
          <p:cNvPr id="34" name="丁字箭头 33"/>
          <p:cNvSpPr/>
          <p:nvPr/>
        </p:nvSpPr>
        <p:spPr>
          <a:xfrm rot="5400000">
            <a:off x="5272405" y="3549650"/>
            <a:ext cx="709295" cy="1853565"/>
          </a:xfrm>
          <a:prstGeom prst="leftRightUpArrow">
            <a:avLst>
              <a:gd name="adj1" fmla="val 228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8902065" y="4759960"/>
            <a:ext cx="393065" cy="690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2" name="六边形 1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580108" y="609035"/>
            <a:ext cx="10975199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super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和</a:t>
            </a:r>
            <a:r>
              <a:rPr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this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endParaRPr kumimoji="0" lang="en-US" altLang="zh-CN" sz="3600" b="1" i="0" spc="30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3" name="直接连接符 12"/>
            <p:cNvCxnSpPr/>
            <p:nvPr>
              <p:custDataLst>
                <p:tags r:id="rId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608399" y="265165"/>
            <a:ext cx="1676400" cy="343235"/>
          </a:xfrm>
          <a:prstGeom prst="rect">
            <a:avLst/>
          </a:prstGeom>
          <a:noFill/>
        </p:spPr>
        <p:txBody>
          <a:bodyPr vert="horz" wrap="square" lIns="90000" rIns="9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KING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SOFT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6990" y="1235710"/>
            <a:ext cx="9012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super和this的含义：</a:t>
            </a:r>
            <a:endParaRPr lang="zh-CN" altLang="en-US" sz="2400"/>
          </a:p>
          <a:p>
            <a:r>
              <a:rPr lang="en-US" altLang="zh-CN" sz="2400"/>
              <a:t>	super ：代表父类  </a:t>
            </a:r>
            <a:endParaRPr lang="en-US" altLang="zh-CN" sz="2400"/>
          </a:p>
          <a:p>
            <a:pPr algn="l"/>
            <a:r>
              <a:rPr lang="en-US" altLang="zh-CN" sz="2400"/>
              <a:t>	this：代表</a:t>
            </a:r>
            <a:r>
              <a:rPr lang="zh-CN" altLang="en-US" sz="2400"/>
              <a:t>当前类</a:t>
            </a:r>
            <a:r>
              <a:rPr lang="en-US" altLang="zh-CN" sz="2400"/>
              <a:t>(谁调用就代表谁)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0595" y="2628900"/>
            <a:ext cx="4705350" cy="2019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4725" y="2705100"/>
            <a:ext cx="3867150" cy="1943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59660" y="23368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（父类）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834630" y="22606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（子类）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4725" y="4743450"/>
            <a:ext cx="4419600" cy="21145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5070" y="5210175"/>
            <a:ext cx="1676400" cy="1181100"/>
          </a:xfrm>
          <a:prstGeom prst="rect">
            <a:avLst/>
          </a:prstGeom>
        </p:spPr>
      </p:pic>
      <p:sp>
        <p:nvSpPr>
          <p:cNvPr id="26" name="右箭头 25"/>
          <p:cNvSpPr/>
          <p:nvPr/>
        </p:nvSpPr>
        <p:spPr>
          <a:xfrm>
            <a:off x="6030595" y="5445125"/>
            <a:ext cx="91059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5"/>
          <p:cNvSpPr txBox="1"/>
          <p:nvPr>
            <p:custDataLst>
              <p:tags r:id="rId1"/>
            </p:custDataLst>
          </p:nvPr>
        </p:nvSpPr>
        <p:spPr>
          <a:xfrm>
            <a:off x="4343400" y="322580"/>
            <a:ext cx="3507105" cy="8178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 fontAlgn="auto">
              <a:lnSpc>
                <a:spcPct val="100000"/>
              </a:lnSpc>
            </a:pP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课程练习</a:t>
            </a:r>
            <a:endParaRPr lang="zh-CN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54" name="文本框 15"/>
          <p:cNvSpPr txBox="1"/>
          <p:nvPr>
            <p:custDataLst>
              <p:tags r:id="rId2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跟据学生（姓名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，班级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，年龄，地址，手机号），老师（姓名， 年龄，地址，专业课程，手机号）创建类。）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Title 6"/>
          <p:cNvSpPr txBox="1"/>
          <p:nvPr>
            <p:custDataLst>
              <p:tags r:id="rId6"/>
            </p:custDataLst>
          </p:nvPr>
        </p:nvSpPr>
        <p:spPr>
          <a:xfrm>
            <a:off x="1422061" y="1065254"/>
            <a:ext cx="503225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知识扩展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文本框 15"/>
          <p:cNvSpPr txBox="1"/>
          <p:nvPr>
            <p:custDataLst>
              <p:tags r:id="rId7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>
                <a:sym typeface="+mn-ea"/>
              </a:rPr>
              <a:t>查询方式 ：百度</a:t>
            </a:r>
            <a:r>
              <a:rPr altLang="zh-CN" sz="2300">
                <a:sym typeface="+mn-ea"/>
              </a:rPr>
              <a:t>(https://www.baidu.com/)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。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	</a:t>
            </a:r>
            <a:r>
              <a:rPr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方法重写和方法重载的区别</a:t>
            </a:r>
            <a:r>
              <a:rPr 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。</a:t>
            </a:r>
            <a:endParaRPr lang="zh-CN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重写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toString()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方法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;</a:t>
            </a:r>
            <a:endParaRPr lang="en-US" altLang="zh-CN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static</a:t>
            </a:r>
            <a:r>
              <a:rPr lang="zh-CN" altLang="en-US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关键字</a:t>
            </a:r>
            <a:endParaRPr lang="zh-CN" altLang="en-US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/01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070" y="4837430"/>
            <a:ext cx="57315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被 static 修饰的成员属于类，不属于单个这个类的某个对象，被类中所有对象共享，可以并且建议通过类名调用。被static 声明的成员变量属于静态成员变量</a:t>
            </a:r>
            <a:r>
              <a:rPr lang="zh-CN">
                <a:sym typeface="+mn-ea"/>
              </a:rPr>
              <a:t>。</a:t>
            </a:r>
            <a:endParaRPr 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1"/>
            </p:custDataLst>
          </p:nvPr>
        </p:nvSpPr>
        <p:spPr>
          <a:xfrm>
            <a:off x="5128801" y="1352841"/>
            <a:ext cx="603253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2"/>
            </p:custDataLst>
          </p:nvPr>
        </p:nvSpPr>
        <p:spPr>
          <a:xfrm>
            <a:off x="5128895" y="2350135"/>
            <a:ext cx="6435090" cy="33616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用课程中的学生类和老师类，开发一个应用程序，具有四个功能。</a:t>
            </a:r>
            <a:endParaRPr lang="zh-CN" altLang="en-US" sz="1900" spc="50" dirty="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录入学生信息</a:t>
            </a:r>
            <a:endParaRPr lang="zh-CN" altLang="en-US" sz="1900" spc="50" dirty="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录入老师信息</a:t>
            </a:r>
            <a:endParaRPr lang="zh-CN" altLang="en-US" sz="1900" spc="50" dirty="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展示学生信息</a:t>
            </a:r>
            <a:endParaRPr lang="zh-CN" altLang="en-US" sz="1900" spc="50" dirty="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展示老师信息</a:t>
            </a:r>
            <a:endParaRPr lang="zh-CN" altLang="en-US" sz="1900" spc="50" dirty="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提示</a:t>
            </a:r>
            <a:r>
              <a:rPr altLang="zh-CN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所用技术）：</a:t>
            </a:r>
            <a:r>
              <a:rPr altLang="zh-CN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swith ,Scanner,List,for,while</a:t>
            </a: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900" spc="50" dirty="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E:\资源\图片汇总(1)\简单背景\浅色\电脑（商务）\冷色\blurred-background-coffee-cup-contemporary-908284.jpgblurred-background-coffee-cup-contemporary-9082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312241" y="1352772"/>
            <a:ext cx="3213100" cy="1952109"/>
          </a:xfrm>
          <a:prstGeom prst="rect">
            <a:avLst/>
          </a:prstGeom>
        </p:spPr>
      </p:pic>
      <p:pic>
        <p:nvPicPr>
          <p:cNvPr id="5" name="图片 4" descr="E:\资源\图片汇总(1)\简单背景\浅色\电脑（商务）\冷色\blur-close-up-contemporary-1029757.jpgblur-close-up-contemporary-102975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312241" y="3495381"/>
            <a:ext cx="3213100" cy="1952109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7215" y="170180"/>
            <a:ext cx="11037570" cy="623570"/>
          </a:xfrm>
        </p:spPr>
        <p:txBody>
          <a:bodyPr>
            <a:normAutofit fontScale="90000"/>
          </a:bodyPr>
          <a:lstStyle/>
          <a:p>
            <a:r>
              <a:rPr lang="en-US" altLang="zh-CN" sz="4445" dirty="0"/>
              <a:t>static</a:t>
            </a:r>
            <a:r>
              <a:rPr lang="zh-CN" altLang="en-US" sz="4445" dirty="0"/>
              <a:t>关键字</a:t>
            </a:r>
            <a:r>
              <a:rPr lang="en-US" altLang="zh-CN" sz="4445" dirty="0"/>
              <a:t>(</a:t>
            </a:r>
            <a:r>
              <a:rPr lang="zh-CN" altLang="en-US" sz="4445" dirty="0"/>
              <a:t>类变量</a:t>
            </a:r>
            <a:r>
              <a:rPr lang="en-US" altLang="zh-CN" sz="4445" dirty="0"/>
              <a:t>)</a:t>
            </a:r>
            <a:br>
              <a:rPr lang="zh-CN" altLang="zh-CN" dirty="0"/>
            </a:br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" y="1252855"/>
            <a:ext cx="6400800" cy="3124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4542155"/>
            <a:ext cx="7419975" cy="2047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235" y="4756150"/>
            <a:ext cx="2771775" cy="1619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19900" y="1252855"/>
            <a:ext cx="513778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类变量：</a:t>
            </a:r>
            <a:endParaRPr lang="zh-CN" altLang="en-US" sz="2800"/>
          </a:p>
          <a:p>
            <a:r>
              <a:rPr lang="en-US" altLang="zh-CN" sz="2800"/>
              <a:t>	</a:t>
            </a:r>
            <a:r>
              <a:rPr lang="zh-CN" altLang="en-US" sz="2800"/>
              <a:t>使用 static关键字修饰的成员变量。</a:t>
            </a:r>
            <a:endParaRPr lang="zh-CN" altLang="en-US" sz="2800"/>
          </a:p>
          <a:p>
            <a:r>
              <a:rPr lang="zh-CN" altLang="en-US" sz="2800"/>
              <a:t>定义格式：</a:t>
            </a:r>
            <a:endParaRPr lang="zh-CN" altLang="en-US" sz="2800"/>
          </a:p>
          <a:p>
            <a:r>
              <a:rPr lang="en-US" altLang="zh-CN" sz="2800"/>
              <a:t>	</a:t>
            </a:r>
            <a:r>
              <a:rPr lang="zh-CN" altLang="en-US" sz="2800"/>
              <a:t>static 数据类型 变量名；</a:t>
            </a:r>
            <a:endParaRPr lang="zh-CN" altLang="en-US" sz="2800"/>
          </a:p>
          <a:p>
            <a:r>
              <a:rPr lang="zh-CN" altLang="en-US" sz="2800"/>
              <a:t>使用格式：</a:t>
            </a:r>
            <a:endParaRPr lang="zh-CN" altLang="en-US" sz="2800"/>
          </a:p>
          <a:p>
            <a:r>
              <a:rPr lang="en-US" altLang="zh-CN" sz="2800"/>
              <a:t>	</a:t>
            </a:r>
            <a:r>
              <a:rPr lang="zh-CN" altLang="en-US" sz="2800"/>
              <a:t>类名</a:t>
            </a:r>
            <a:r>
              <a:rPr lang="en-US" altLang="zh-CN" sz="2800"/>
              <a:t>.</a:t>
            </a:r>
            <a:r>
              <a:rPr lang="zh-CN" altLang="en-US" sz="2800"/>
              <a:t>变量名</a:t>
            </a:r>
            <a:endParaRPr lang="en-US" altLang="zh-CN" sz="2800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7215" y="170180"/>
            <a:ext cx="11037570" cy="623570"/>
          </a:xfrm>
        </p:spPr>
        <p:txBody>
          <a:bodyPr>
            <a:normAutofit fontScale="90000"/>
          </a:bodyPr>
          <a:lstStyle/>
          <a:p>
            <a:r>
              <a:rPr lang="en-US" altLang="zh-CN" sz="4445" dirty="0"/>
              <a:t>static</a:t>
            </a:r>
            <a:r>
              <a:rPr lang="zh-CN" altLang="en-US" sz="4445" dirty="0"/>
              <a:t>关键字</a:t>
            </a:r>
            <a:r>
              <a:rPr lang="en-US" altLang="zh-CN" sz="4445" dirty="0"/>
              <a:t>(</a:t>
            </a:r>
            <a:r>
              <a:rPr lang="zh-CN" altLang="en-US" sz="4445" dirty="0"/>
              <a:t>静态方法</a:t>
            </a:r>
            <a:r>
              <a:rPr lang="en-US" altLang="zh-CN" sz="4445" dirty="0"/>
              <a:t>)</a:t>
            </a:r>
            <a:br>
              <a:rPr lang="zh-CN" altLang="zh-CN" dirty="0"/>
            </a:b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11200" y="937260"/>
            <a:ext cx="962596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1.</a:t>
            </a:r>
            <a:r>
              <a:rPr lang="zh-CN" altLang="en-US" sz="2800"/>
              <a:t>使用 static关键字修饰的方法，习惯称为静态方法。</a:t>
            </a:r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定义格式：</a:t>
            </a:r>
            <a:endParaRPr lang="zh-CN" altLang="en-US" sz="2800"/>
          </a:p>
          <a:p>
            <a:r>
              <a:rPr lang="en-US" altLang="zh-CN" sz="2800"/>
              <a:t>	修饰符 static 返回值类型 方法名 (参数列表){ </a:t>
            </a:r>
            <a:endParaRPr lang="en-US" altLang="zh-CN" sz="2800"/>
          </a:p>
          <a:p>
            <a:r>
              <a:rPr lang="en-US" altLang="zh-CN" sz="2800"/>
              <a:t>		// 执行语句</a:t>
            </a:r>
            <a:endParaRPr lang="en-US" altLang="zh-CN" sz="2800"/>
          </a:p>
          <a:p>
            <a:r>
              <a:rPr lang="en-US" altLang="zh-CN" sz="2800"/>
              <a:t>	 }</a:t>
            </a:r>
            <a:endParaRPr lang="en-US" altLang="zh-CN" sz="2800"/>
          </a:p>
          <a:p>
            <a:r>
              <a:rPr lang="en-US" altLang="zh-CN" sz="2800"/>
              <a:t>3.</a:t>
            </a:r>
            <a:r>
              <a:rPr lang="zh-CN" altLang="en-US" sz="2800"/>
              <a:t>使用格式：</a:t>
            </a:r>
            <a:endParaRPr lang="zh-CN" altLang="en-US" sz="2800"/>
          </a:p>
          <a:p>
            <a:r>
              <a:rPr lang="en-US" altLang="zh-CN" sz="2800"/>
              <a:t>	</a:t>
            </a:r>
            <a:r>
              <a:rPr lang="zh-CN" altLang="en-US" sz="2800"/>
              <a:t>类名</a:t>
            </a:r>
            <a:r>
              <a:rPr lang="en-US" altLang="zh-CN" sz="2800"/>
              <a:t>.</a:t>
            </a:r>
            <a:r>
              <a:rPr lang="zh-CN" altLang="en-US" sz="2800"/>
              <a:t>方法名</a:t>
            </a:r>
            <a:r>
              <a:rPr lang="en-US" altLang="zh-CN" sz="2800"/>
              <a:t>(</a:t>
            </a:r>
            <a:r>
              <a:rPr lang="zh-CN" altLang="en-US" sz="2800"/>
              <a:t>参数</a:t>
            </a:r>
            <a:r>
              <a:rPr lang="en-US" altLang="zh-CN" sz="2800"/>
              <a:t>);</a:t>
            </a:r>
            <a:endParaRPr lang="en-US" altLang="zh-CN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4044950"/>
            <a:ext cx="4772025" cy="1685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95" y="3548380"/>
            <a:ext cx="5276850" cy="1485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45" y="5636260"/>
            <a:ext cx="4730750" cy="112649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5394960" y="4310380"/>
            <a:ext cx="603885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8588375" y="5109845"/>
            <a:ext cx="440690" cy="450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7215" y="170180"/>
            <a:ext cx="11037570" cy="623570"/>
          </a:xfrm>
        </p:spPr>
        <p:txBody>
          <a:bodyPr>
            <a:normAutofit fontScale="90000"/>
          </a:bodyPr>
          <a:lstStyle/>
          <a:p>
            <a:r>
              <a:rPr lang="zh-CN" altLang="en-US" sz="4445" dirty="0"/>
              <a:t>静态方法</a:t>
            </a:r>
            <a:r>
              <a:rPr lang="en-US" altLang="zh-CN" sz="4445" dirty="0"/>
              <a:t>(</a:t>
            </a:r>
            <a:r>
              <a:rPr lang="zh-CN" altLang="en-US" sz="4445" dirty="0"/>
              <a:t>注意事项</a:t>
            </a:r>
            <a:r>
              <a:rPr lang="en-US" altLang="zh-CN" sz="4445" dirty="0"/>
              <a:t>)</a:t>
            </a:r>
            <a:br>
              <a:rPr lang="zh-CN" altLang="zh-CN" dirty="0"/>
            </a:b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11200" y="937260"/>
            <a:ext cx="962596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1.</a:t>
            </a:r>
            <a:r>
              <a:rPr sz="2800"/>
              <a:t>静态方法可以直接访问类变量和静态方法。</a:t>
            </a:r>
            <a:endParaRPr sz="2800"/>
          </a:p>
          <a:p>
            <a:r>
              <a:rPr lang="en-US" sz="2800"/>
              <a:t>2.</a:t>
            </a:r>
            <a:r>
              <a:rPr sz="2800"/>
              <a:t>静态方法不能直接访问普通成员变量或成员方法。</a:t>
            </a:r>
            <a:endParaRPr sz="2800"/>
          </a:p>
          <a:p>
            <a:r>
              <a:rPr lang="en-US" sz="2800"/>
              <a:t>3.</a:t>
            </a:r>
            <a:r>
              <a:rPr sz="2800"/>
              <a:t>反之，成员方法可以直接访问类变量或静态方法。 静态方法中，不能使用this关键字。</a:t>
            </a:r>
            <a:endParaRPr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" y="2882900"/>
            <a:ext cx="4810125" cy="3086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70" y="2858770"/>
            <a:ext cx="4562475" cy="3133725"/>
          </a:xfrm>
          <a:prstGeom prst="rect">
            <a:avLst/>
          </a:prstGeom>
        </p:spPr>
      </p:pic>
      <p:pic>
        <p:nvPicPr>
          <p:cNvPr id="12" name="图片 11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2055" y="3968115"/>
            <a:ext cx="914400" cy="914400"/>
          </a:xfrm>
          <a:prstGeom prst="rect">
            <a:avLst/>
          </a:prstGeom>
        </p:spPr>
      </p:pic>
      <p:pic>
        <p:nvPicPr>
          <p:cNvPr id="14" name="图片 13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8345" y="3968750"/>
            <a:ext cx="914400" cy="9144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81050" y="551815"/>
            <a:ext cx="47637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静态代码块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126490" y="1357630"/>
            <a:ext cx="394779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静态代码块：</a:t>
            </a:r>
            <a:endParaRPr lang="zh-CN" altLang="en-US" sz="2800"/>
          </a:p>
          <a:p>
            <a:r>
              <a:rPr lang="en-US" altLang="zh-CN" sz="2800"/>
              <a:t>	</a:t>
            </a:r>
            <a:r>
              <a:rPr lang="zh-CN" altLang="en-US" sz="2800"/>
              <a:t>定义在成员位置，使用static修饰的代码块{ }。</a:t>
            </a:r>
            <a:endParaRPr lang="zh-CN" altLang="en-US" sz="2800"/>
          </a:p>
          <a:p>
            <a:r>
              <a:rPr lang="zh-CN" altLang="en-US" sz="2800"/>
              <a:t>位置：</a:t>
            </a:r>
            <a:endParaRPr lang="zh-CN" altLang="en-US" sz="2800"/>
          </a:p>
          <a:p>
            <a:r>
              <a:rPr lang="en-US" altLang="zh-CN" sz="2800"/>
              <a:t>	</a:t>
            </a:r>
            <a:r>
              <a:rPr lang="zh-CN" altLang="en-US" sz="2800"/>
              <a:t>类中方法外。</a:t>
            </a:r>
            <a:endParaRPr lang="zh-CN" altLang="en-US" sz="2800"/>
          </a:p>
          <a:p>
            <a:r>
              <a:rPr lang="zh-CN" altLang="en-US" sz="2800"/>
              <a:t>执行：</a:t>
            </a:r>
            <a:endParaRPr lang="zh-CN" altLang="en-US" sz="2800"/>
          </a:p>
          <a:p>
            <a:r>
              <a:rPr lang="en-US" altLang="zh-CN" sz="2800"/>
              <a:t>	</a:t>
            </a:r>
            <a:r>
              <a:rPr lang="zh-CN" altLang="en-US" sz="2800"/>
              <a:t>随着类的加载而执行且执行一次，优先于main方法和构造方法的执行。</a:t>
            </a:r>
            <a:endParaRPr lang="zh-CN" altLang="en-US" sz="280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110" y="169545"/>
            <a:ext cx="4914900" cy="41433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920" y="4942840"/>
            <a:ext cx="3810000" cy="1590675"/>
          </a:xfrm>
          <a:prstGeom prst="rect">
            <a:avLst/>
          </a:prstGeom>
        </p:spPr>
      </p:pic>
      <p:sp>
        <p:nvSpPr>
          <p:cNvPr id="27" name="下箭头 26"/>
          <p:cNvSpPr/>
          <p:nvPr/>
        </p:nvSpPr>
        <p:spPr>
          <a:xfrm>
            <a:off x="8616315" y="4436110"/>
            <a:ext cx="364490" cy="383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继承</a:t>
            </a:r>
            <a:endParaRPr lang="zh-CN" altLang="en-US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155" y="4837430"/>
            <a:ext cx="5393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继承就是子类继承父类的属性和方法，使得子类对象（实例）具有父类的</a:t>
            </a:r>
            <a:r>
              <a:rPr lang="zh-CN" altLang="en-US">
                <a:sym typeface="+mn-ea"/>
              </a:rPr>
              <a:t>属性</a:t>
            </a:r>
            <a:r>
              <a:rPr lang="zh-CN" altLang="en-US"/>
              <a:t>和方法。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607576" y="363249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继承的定义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470" y="1430655"/>
            <a:ext cx="3662045" cy="22421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47360" y="7854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客车</a:t>
            </a:r>
            <a:endParaRPr lang="zh-CN" altLang="en-US" sz="3600"/>
          </a:p>
        </p:txBody>
      </p:sp>
      <p:sp>
        <p:nvSpPr>
          <p:cNvPr id="12" name="矩形 11"/>
          <p:cNvSpPr/>
          <p:nvPr/>
        </p:nvSpPr>
        <p:spPr>
          <a:xfrm>
            <a:off x="6708775" y="1259840"/>
            <a:ext cx="1964690" cy="51752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颜色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117330" y="1259840"/>
            <a:ext cx="1964690" cy="51752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品牌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08775" y="1932940"/>
            <a:ext cx="1964690" cy="51752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型号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708775" y="2625725"/>
            <a:ext cx="1964690" cy="517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人数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7470" y="4059555"/>
            <a:ext cx="3662680" cy="225679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547360" y="395097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货车</a:t>
            </a:r>
            <a:endParaRPr lang="zh-CN" altLang="en-US" sz="3600"/>
          </a:p>
        </p:txBody>
      </p:sp>
      <p:sp>
        <p:nvSpPr>
          <p:cNvPr id="34" name="矩形 33"/>
          <p:cNvSpPr/>
          <p:nvPr/>
        </p:nvSpPr>
        <p:spPr>
          <a:xfrm>
            <a:off x="6708775" y="4059555"/>
            <a:ext cx="1964690" cy="51752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颜色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17330" y="4059555"/>
            <a:ext cx="1964690" cy="51752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品牌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708775" y="4732655"/>
            <a:ext cx="1964690" cy="51752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型号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708775" y="5425440"/>
            <a:ext cx="1964690" cy="517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吨位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1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607576" y="363249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继承的定义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74010" y="1134745"/>
            <a:ext cx="6089650" cy="9493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/>
              <a:t>车</a:t>
            </a:r>
            <a:r>
              <a:rPr lang="en-US" altLang="zh-CN" sz="3600"/>
              <a:t>(</a:t>
            </a:r>
            <a:r>
              <a:rPr lang="zh-CN" altLang="en-US" sz="3600"/>
              <a:t>颜色，品牌，型号）</a:t>
            </a:r>
            <a:endParaRPr lang="en-US" altLang="zh-CN" sz="3600"/>
          </a:p>
        </p:txBody>
      </p:sp>
      <p:sp>
        <p:nvSpPr>
          <p:cNvPr id="4" name="矩形 3"/>
          <p:cNvSpPr/>
          <p:nvPr/>
        </p:nvSpPr>
        <p:spPr>
          <a:xfrm>
            <a:off x="1356360" y="2650490"/>
            <a:ext cx="2520950" cy="9378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客车（人数）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93710" y="2650490"/>
            <a:ext cx="2520950" cy="9378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货车（吨位）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55" y="4677410"/>
            <a:ext cx="1200150" cy="9607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6585" y="4335145"/>
            <a:ext cx="1497965" cy="14979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5830" y="4335145"/>
            <a:ext cx="2186305" cy="133858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9660" y="4514850"/>
            <a:ext cx="2018030" cy="11379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2760" y="4467225"/>
            <a:ext cx="1932305" cy="12344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3335" y="4452620"/>
            <a:ext cx="2026920" cy="1249045"/>
          </a:xfrm>
          <a:prstGeom prst="rect">
            <a:avLst/>
          </a:prstGeom>
        </p:spPr>
      </p:pic>
      <p:sp>
        <p:nvSpPr>
          <p:cNvPr id="23" name="下箭头 22"/>
          <p:cNvSpPr/>
          <p:nvPr/>
        </p:nvSpPr>
        <p:spPr>
          <a:xfrm rot="3000000">
            <a:off x="2362835" y="2030095"/>
            <a:ext cx="508000" cy="642620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rot="18840000">
            <a:off x="8947150" y="2034540"/>
            <a:ext cx="508000" cy="642620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7320000">
            <a:off x="944880" y="3906520"/>
            <a:ext cx="634365" cy="208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5400000">
            <a:off x="2309495" y="3855720"/>
            <a:ext cx="613410" cy="231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3360000">
            <a:off x="3766185" y="3875405"/>
            <a:ext cx="634365" cy="236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7320000">
            <a:off x="7407910" y="3964305"/>
            <a:ext cx="634365" cy="208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5400000">
            <a:off x="8772525" y="3913505"/>
            <a:ext cx="613410" cy="231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3360000">
            <a:off x="10229215" y="3933190"/>
            <a:ext cx="634365" cy="236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33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701_1*b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ISCONTENTSTITLE" val="0"/>
  <p:tag name="KSO_WM_UNIT_PRESET_TEXT" val="成功企业介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1*a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PRESET_TEXT" val="LOGO HERE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199701_1*k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9701_1*i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9701_1*i*2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199701_1*i*3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ID" val="custom20199701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63"/>
  <p:tag name="KSO_WM_SLIDE_LAYOUT" val="a_b_k"/>
  <p:tag name="KSO_WM_SLIDE_LAYOUT_CNT" val="1_3_1"/>
  <p:tag name="KSO_WM_SLIDE_TYPE" val="title"/>
  <p:tag name="KSO_WM_SLIDE_SUBTYPE" val="pureTxt"/>
  <p:tag name="KSO_WM_TEMPLATE_THUMBS_INDEX" val="1、2、3、4、7、8、9、10、11、12、13、15"/>
  <p:tag name="KSO_WM_TEMPLATE_MASTER_TYPE" val="1"/>
  <p:tag name="KSO_WM_TEMPLATE_COLOR_TYPE" val="1"/>
  <p:tag name="KSO_WM_TEMPLATE_MASTER_THUMB_INDEX" val="1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41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42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44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46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48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3.xml><?xml version="1.0" encoding="utf-8"?>
<p:tagLst xmlns:p="http://schemas.openxmlformats.org/presentationml/2006/main">
  <p:tag name="KSO_WM_SLIDE_COLORSCHEME_VERSION" val="3.2"/>
  <p:tag name="KSO_WM_SLIDE_TIMELINE_TYPE" val="single"/>
  <p:tag name="KSO_WM_SLIDE_MODEL_TYPE" val="timeline"/>
  <p:tag name="KSO_WM_SLIDE_TIMELINE_MINITEMS" val="2"/>
  <p:tag name="KSO_WM_SLIDE_TIMELINE_MAXITEMS" val="3"/>
  <p:tag name="KSO_WM_SLIDE_ID" val="diagram20191589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3"/>
  <p:tag name="KSO_WM_SLIDE_INDEX" val="2"/>
  <p:tag name="KSO_WM_SLIDE_SIZE" val="827.984*230.814"/>
  <p:tag name="KSO_WM_SLIDE_POSITION" val="81.3595*182.762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191589"/>
  <p:tag name="KSO_WM_SLIDE_LAYOUT" val="a_m"/>
  <p:tag name="KSO_WM_SLIDE_LAYOUT_CNT" val="1_1"/>
  <p:tag name="KSO_WM_SLIDE_BK_DARK_LIGHT" val="2"/>
  <p:tag name="KSO_WM_SLIDE_BACKGROUND_TYPE" val="general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7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55.xml><?xml version="1.0" encoding="utf-8"?>
<p:tagLst xmlns:p="http://schemas.openxmlformats.org/presentationml/2006/main">
  <p:tag name="KSO_WM_SLIDE_ID" val="custom2020286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512*267"/>
  <p:tag name="KSO_WM_SLIDE_POSITION" val="17*195"/>
  <p:tag name="KSO_WM_SLIDE_LAYOUT" val="a_b_e"/>
  <p:tag name="KSO_WM_SLIDE_LAYOUT_CNT" val="1_1_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9_1*a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</p:tagLst>
</file>

<file path=ppt/tags/tag361.xml><?xml version="1.0" encoding="utf-8"?>
<p:tagLst xmlns:p="http://schemas.openxmlformats.org/presentationml/2006/main">
  <p:tag name="KSO_WM_SLIDE_ID" val="diagram20200319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65*364"/>
  <p:tag name="KSO_WM_SLIDE_POSITION" val="47*47"/>
  <p:tag name="KSO_WM_TAG_VERSION" val="1.0"/>
  <p:tag name="KSO_WM_BEAUTIFY_FLAG" val="#wm#"/>
  <p:tag name="KSO_WM_TEMPLATE_CATEGORY" val="diagram"/>
  <p:tag name="KSO_WM_TEMPLATE_INDEX" val="20200319"/>
  <p:tag name="KSO_WM_SLIDE_LAYOUT" val="a_d_f"/>
  <p:tag name="KSO_WM_SLIDE_LAYOUT_CNT" val="1_3_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6.8},&quot;minSize&quot;:{&quot;size1&quot;:26.8},&quot;maxSize&quot;:{&quot;size1&quot;:26.8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676,&quot;right&quot;:1.695,&quot;bottom&quot;:1.698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normalSize&quot;:{&quot;size1&quot;:51.0},&quot;minSize&quot;:{&quot;size1&quot;:45.0},&quot;maxSize&quot;:{&quot;size1&quot;:70.8},&quot;edge&quot;:{&quot;left&quot;:true,&quot;top&quot;:false,&quot;right&quot;:true,&quot;bottom&quot;:true},&quot;subLayout&quot;:[{&quot;direction&quot;:0,&quot;horizontalAlign&quot;:0,&quot;verticalAlign&quot;:0,&quot;type&quot;:1,&quot;diagramDirection&quot;:0,&quot;canSetOverLayout&quot;:1,&quot;isOverLayout&quot;:0,&quot;margin&quot;:{&quot;left&quot;:1.703,&quot;top&quot;:0.026,&quot;right&quot;:1.673,&quot;bottom&quot;:0.88},&quot;marginOverLayout&quot;:{&quot;left&quot;:0.0,&quot;top&quot;:0.026,&quot;right&quot;:0.0,&quot;bottom&quot;:0.88},&quot;edge&quot;:{&quot;left&quot;:true,&quot;top&quot;:fals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887},&quot;edge&quot;:{&quot;left&quot;:tru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  <p:tag name="KSO_WM_SLIDE_BK_DARK_LIGHT" val="2"/>
  <p:tag name="KSO_WM_SLIDE_BACKGROUND_TYPE" val="general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6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9_1*a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</p:tagLst>
</file>

<file path=ppt/tags/tag367.xml><?xml version="1.0" encoding="utf-8"?>
<p:tagLst xmlns:p="http://schemas.openxmlformats.org/presentationml/2006/main">
  <p:tag name="KSO_WM_SLIDE_ID" val="diagram20200319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65*364"/>
  <p:tag name="KSO_WM_SLIDE_POSITION" val="47*47"/>
  <p:tag name="KSO_WM_TAG_VERSION" val="1.0"/>
  <p:tag name="KSO_WM_BEAUTIFY_FLAG" val="#wm#"/>
  <p:tag name="KSO_WM_TEMPLATE_CATEGORY" val="diagram"/>
  <p:tag name="KSO_WM_TEMPLATE_INDEX" val="20200319"/>
  <p:tag name="KSO_WM_SLIDE_LAYOUT" val="a_d_f"/>
  <p:tag name="KSO_WM_SLIDE_LAYOUT_CNT" val="1_3_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6.8},&quot;minSize&quot;:{&quot;size1&quot;:26.8},&quot;maxSize&quot;:{&quot;size1&quot;:26.8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676,&quot;right&quot;:1.695,&quot;bottom&quot;:1.698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normalSize&quot;:{&quot;size1&quot;:51.0},&quot;minSize&quot;:{&quot;size1&quot;:45.0},&quot;maxSize&quot;:{&quot;size1&quot;:70.8},&quot;edge&quot;:{&quot;left&quot;:true,&quot;top&quot;:false,&quot;right&quot;:true,&quot;bottom&quot;:true},&quot;subLayout&quot;:[{&quot;direction&quot;:0,&quot;horizontalAlign&quot;:0,&quot;verticalAlign&quot;:0,&quot;type&quot;:1,&quot;diagramDirection&quot;:0,&quot;canSetOverLayout&quot;:1,&quot;isOverLayout&quot;:0,&quot;margin&quot;:{&quot;left&quot;:1.703,&quot;top&quot;:0.026,&quot;right&quot;:1.673,&quot;bottom&quot;:0.88},&quot;marginOverLayout&quot;:{&quot;left&quot;:0.0,&quot;top&quot;:0.026,&quot;right&quot;:0.0,&quot;bottom&quot;:0.88},&quot;edge&quot;:{&quot;left&quot;:true,&quot;top&quot;:fals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887},&quot;edge&quot;:{&quot;left&quot;:tru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  <p:tag name="KSO_WM_SLIDE_BK_DARK_LIGHT" val="2"/>
  <p:tag name="KSO_WM_SLIDE_BACKGROUND_TYPE" val="general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7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9_1*a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</p:tagLst>
</file>

<file path=ppt/tags/tag373.xml><?xml version="1.0" encoding="utf-8"?>
<p:tagLst xmlns:p="http://schemas.openxmlformats.org/presentationml/2006/main">
  <p:tag name="KSO_WM_UNIT_PLACING_PICTURE_USER_VIEWPORT" val="{&quot;height&quot;:8985,&quot;width&quot;:5625}"/>
</p:tagLst>
</file>

<file path=ppt/tags/tag374.xml><?xml version="1.0" encoding="utf-8"?>
<p:tagLst xmlns:p="http://schemas.openxmlformats.org/presentationml/2006/main">
  <p:tag name="KSO_WM_SLIDE_ID" val="diagram20200319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65*364"/>
  <p:tag name="KSO_WM_SLIDE_POSITION" val="47*47"/>
  <p:tag name="KSO_WM_TAG_VERSION" val="1.0"/>
  <p:tag name="KSO_WM_BEAUTIFY_FLAG" val="#wm#"/>
  <p:tag name="KSO_WM_TEMPLATE_CATEGORY" val="diagram"/>
  <p:tag name="KSO_WM_TEMPLATE_INDEX" val="20200319"/>
  <p:tag name="KSO_WM_SLIDE_LAYOUT" val="a_d_f"/>
  <p:tag name="KSO_WM_SLIDE_LAYOUT_CNT" val="1_3_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6.8},&quot;minSize&quot;:{&quot;size1&quot;:26.8},&quot;maxSize&quot;:{&quot;size1&quot;:26.8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676,&quot;right&quot;:1.695,&quot;bottom&quot;:1.698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normalSize&quot;:{&quot;size1&quot;:51.0},&quot;minSize&quot;:{&quot;size1&quot;:45.0},&quot;maxSize&quot;:{&quot;size1&quot;:70.8},&quot;edge&quot;:{&quot;left&quot;:true,&quot;top&quot;:false,&quot;right&quot;:true,&quot;bottom&quot;:true},&quot;subLayout&quot;:[{&quot;direction&quot;:0,&quot;horizontalAlign&quot;:0,&quot;verticalAlign&quot;:0,&quot;type&quot;:1,&quot;diagramDirection&quot;:0,&quot;canSetOverLayout&quot;:1,&quot;isOverLayout&quot;:0,&quot;margin&quot;:{&quot;left&quot;:1.703,&quot;top&quot;:0.026,&quot;right&quot;:1.673,&quot;bottom&quot;:0.88},&quot;marginOverLayout&quot;:{&quot;left&quot;:0.0,&quot;top&quot;:0.026,&quot;right&quot;:0.0,&quot;bottom&quot;:0.88},&quot;edge&quot;:{&quot;left&quot;:true,&quot;top&quot;:fals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887},&quot;edge&quot;:{&quot;left&quot;:tru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  <p:tag name="KSO_WM_SLIDE_BK_DARK_LIGHT" val="2"/>
  <p:tag name="KSO_WM_SLIDE_BACKGROUND_TYPE" val="general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863_4*i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YPE" val="i"/>
  <p:tag name="KSO_WM_UNIT_INDEX" val="1"/>
  <p:tag name="KSO_WM_UNIT_LINE_FORE_SCHEMECOLOR_INDEX" val="5"/>
  <p:tag name="KSO_WM_UNIT_LINE_FILL_TYPE" val="2"/>
  <p:tag name="KSO_WM_UNIT_USESOURCEFORMAT_APPLY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863_4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1"/>
  <p:tag name="KSO_WM_UNIT_PRESET_TEXT" val="目 录"/>
  <p:tag name="KSO_WM_UNIT_NOCLEAR" val="0"/>
  <p:tag name="KSO_WM_UNIT_VALUE" val="3"/>
  <p:tag name="KSO_WM_UNIT_TYPE" val="a"/>
  <p:tag name="KSO_WM_UNIT_INDEX" val="1"/>
  <p:tag name="KSO_WM_UNIT_TEXT_FILL_FORE_SCHEMECOLOR_INDEX" val="13"/>
  <p:tag name="KSO_WM_UNIT_TEXT_FILL_TYPE" val="1"/>
  <p:tag name="KSO_WM_UNIT_USESOURCEFORMAT_APPLY" val="1"/>
</p:tagLst>
</file>

<file path=ppt/tags/tag377.xml><?xml version="1.0" encoding="utf-8"?>
<p:tagLst xmlns:p="http://schemas.openxmlformats.org/presentationml/2006/main">
  <p:tag name="KSO_WM_SLIDE_ID" val="custom20202863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863"/>
  <p:tag name="KSO_WM_SLIDE_LAYOUT" val="a_b_l"/>
  <p:tag name="KSO_WM_SLIDE_LAYOUT_CNT" val="1_1_1"/>
  <p:tag name="KSO_WM_SLIDE_TYPE" val="contents"/>
  <p:tag name="KSO_WM_SLIDE_SUBTYPE" val="diag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863_4*i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YPE" val="i"/>
  <p:tag name="KSO_WM_UNIT_INDEX" val="1"/>
  <p:tag name="KSO_WM_UNIT_LINE_FORE_SCHEMECOLOR_INDEX" val="5"/>
  <p:tag name="KSO_WM_UNIT_LINE_FILL_TYPE" val="2"/>
  <p:tag name="KSO_WM_UNIT_USESOURCEFORMAT_APPLY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863_4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1"/>
  <p:tag name="KSO_WM_UNIT_PRESET_TEXT" val="目 录"/>
  <p:tag name="KSO_WM_UNIT_NOCLEAR" val="0"/>
  <p:tag name="KSO_WM_UNIT_VALUE" val="3"/>
  <p:tag name="KSO_WM_UNIT_TYPE" val="a"/>
  <p:tag name="KSO_WM_UNIT_INDEX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ID" val="custom20202863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863"/>
  <p:tag name="KSO_WM_SLIDE_LAYOUT" val="a_b_l"/>
  <p:tag name="KSO_WM_SLIDE_LAYOUT_CNT" val="1_1_1"/>
  <p:tag name="KSO_WM_SLIDE_TYPE" val="contents"/>
  <p:tag name="KSO_WM_SLIDE_SUBTYPE" val="diag"/>
</p:tagLst>
</file>

<file path=ppt/tags/tag381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63_1*a*1"/>
  <p:tag name="KSO_WM_TEMPLATE_CATEGORY" val="diagram"/>
  <p:tag name="KSO_WM_TEMPLATE_INDEX" val="20200463"/>
  <p:tag name="KSO_WM_UNIT_LAYERLEVEL" val="1"/>
  <p:tag name="KSO_WM_TAG_VERSION" val="1.0"/>
  <p:tag name="KSO_WM_BEAUTIFY_FLAG" val="#wm#"/>
  <p:tag name="KSO_WM_UNIT_DEFAULT_FONT" val="28;36;4"/>
  <p:tag name="KSO_WM_UNIT_BLOCK" val="0"/>
  <p:tag name="KSO_WM_UNIT_ISNUMDGMTITLE" val="0"/>
</p:tagLst>
</file>

<file path=ppt/tags/tag38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63_1*f*1"/>
  <p:tag name="KSO_WM_TEMPLATE_CATEGORY" val="diagram"/>
  <p:tag name="KSO_WM_TEMPLATE_INDEX" val="20200463"/>
  <p:tag name="KSO_WM_UNIT_LAYERLEVEL" val="1"/>
  <p:tag name="KSO_WM_TAG_VERSION" val="1.0"/>
  <p:tag name="KSO_WM_BEAUTIFY_FLAG" val="#wm#"/>
  <p:tag name="KSO_WM_UNIT_DEFAULT_FONT" val="14;18;2"/>
  <p:tag name="KSO_WM_UNIT_BLOCK" val="0"/>
  <p:tag name="KSO_WM_UNIT_SUBTYPE" val="a"/>
</p:tagLst>
</file>

<file path=ppt/tags/tag38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63_1*a*1"/>
  <p:tag name="KSO_WM_TEMPLATE_CATEGORY" val="diagram"/>
  <p:tag name="KSO_WM_TEMPLATE_INDEX" val="20200463"/>
  <p:tag name="KSO_WM_UNIT_LAYERLEVEL" val="1"/>
  <p:tag name="KSO_WM_TAG_VERSION" val="1.0"/>
  <p:tag name="KSO_WM_BEAUTIFY_FLAG" val="#wm#"/>
  <p:tag name="KSO_WM_UNIT_DEFAULT_FONT" val="28;36;4"/>
  <p:tag name="KSO_WM_UNIT_BLOCK" val="0"/>
  <p:tag name="KSO_WM_UNIT_ISNUMDGMTITLE" val="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ID" val="diagram20200463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LAYOUT_TYPE" val="smallPicBlank"/>
  <p:tag name="KSO_WM_SLIDE_SIZE" val="888*383"/>
  <p:tag name="KSO_WM_SLIDE_POSITION" val="35*78"/>
  <p:tag name="KSO_WM_TAG_VERSION" val="1.0"/>
  <p:tag name="KSO_WM_BEAUTIFY_FLAG" val="#wm#"/>
  <p:tag name="KSO_WM_TEMPLATE_CATEGORY" val="diagram"/>
  <p:tag name="KSO_WM_TEMPLATE_INDEX" val="20200463"/>
  <p:tag name="KSO_WM_SLIDE_LAYOUT" val="a_d_f"/>
  <p:tag name="KSO_WM_SLIDE_LAYOUT_CNT" val="1_2_1"/>
  <p:tag name="KSO_WM_TEMPLATE_MASTER_TYPE" val="0"/>
  <p:tag name="KSO_WM_TEMPLATE_COLOR_TYPE" val="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50.9},&quot;minSize&quot;:{&quot;size1&quot;:28.1},&quot;maxSize&quot;:{&quot;size1&quot;:65.2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2,&quot;type&quot;:1,&quot;diagramDirection&quot;:0,&quot;canSetOverLayout&quot;:1,&quot;isOverLayout&quot;:0,&quot;margin&quot;:{&quot;left&quot;:1.27,&quot;top&quot;:1.69,&quot;right&quot;:0.593,&quot;bottom&quot;:1.69},&quot;marginOverLayout&quot;:{&quot;left&quot;:1.27,&quot;top&quot;:0.0,&quot;right&quot;:0.593,&quot;bottom&quot;:0.0},&quot;edge&quot;:{&quot;left&quot;:true,&quot;top&quot;:true,&quot;right&quot;:false,&quot;bottom&quot;:true}},{&quot;direction&quot;:0,&quot;horizontalAlign&quot;:0,&quot;verticalAlign&quot;:1,&quot;type&quot;:0,&quot;diagramDirection&quot;:0,&quot;canSetOverLayout&quot;:0,&quot;isOverLayout&quot;:0,&quot;normalSize&quot;:{&quot;size1&quot;:58.9},&quot;minSize&quot;:{&quot;size1&quot;:48.5},&quot;maxSize&quot;:{&quot;size1&quot;:64.2},&quot;edge&quot;:{&quot;left&quot;:false,&quot;top&quot;:true,&quot;right&quot;:true,&quot;bottom&quot;:true},&quot;subLayout&quot;:[{&quot;direction&quot;:0,&quot;horizontalAlign&quot;:0,&quot;verticalAlign&quot;:2,&quot;type&quot;:1,&quot;diagramDirection&quot;:0,&quot;canSetOverLayout&quot;:0,&quot;isOverLayout&quot;:0,&quot;margin&quot;:{&quot;left&quot;:0.026,&quot;top&quot;:1.69,&quot;right&quot;:1.277,&quot;bottom&quot;:0.519},&quot;marginOverLayout&quot;:{&quot;left&quot;:0.026,&quot;top&quot;:0.0,&quot;right&quot;:1.277,&quot;bottom&quot;:0.519},&quot;edge&quot;:{&quot;left&quot;:false,&quot;top&quot;:tru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0.026,&quot;top&quot;:0.026,&quot;right&quot;:1.277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9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63_1*f*1"/>
  <p:tag name="KSO_WM_TEMPLATE_CATEGORY" val="diagram"/>
  <p:tag name="KSO_WM_TEMPLATE_INDEX" val="20200463"/>
  <p:tag name="KSO_WM_UNIT_LAYERLEVEL" val="1"/>
  <p:tag name="KSO_WM_TAG_VERSION" val="1.0"/>
  <p:tag name="KSO_WM_BEAUTIFY_FLAG" val="#wm#"/>
  <p:tag name="KSO_WM_UNIT_DEFAULT_FONT" val="14;18;2"/>
  <p:tag name="KSO_WM_UNIT_BLOCK" val="0"/>
  <p:tag name="KSO_WM_UNIT_SUBTYPE" val="a"/>
</p:tagLst>
</file>

<file path=ppt/tags/tag397.xml><?xml version="1.0" encoding="utf-8"?>
<p:tagLst xmlns:p="http://schemas.openxmlformats.org/presentationml/2006/main">
  <p:tag name="KSO_WM_SLIDE_ID" val="diagram20200463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LAYOUT_TYPE" val="smallPicBlank"/>
  <p:tag name="KSO_WM_SLIDE_SIZE" val="888*383"/>
  <p:tag name="KSO_WM_SLIDE_POSITION" val="35*78"/>
  <p:tag name="KSO_WM_TAG_VERSION" val="1.0"/>
  <p:tag name="KSO_WM_BEAUTIFY_FLAG" val="#wm#"/>
  <p:tag name="KSO_WM_TEMPLATE_CATEGORY" val="diagram"/>
  <p:tag name="KSO_WM_TEMPLATE_INDEX" val="20200463"/>
  <p:tag name="KSO_WM_SLIDE_LAYOUT" val="a_d_f"/>
  <p:tag name="KSO_WM_SLIDE_LAYOUT_CNT" val="1_2_1"/>
  <p:tag name="KSO_WM_TEMPLATE_MASTER_TYPE" val="0"/>
  <p:tag name="KSO_WM_TEMPLATE_COLOR_TYPE" val="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50.9},&quot;minSize&quot;:{&quot;size1&quot;:28.1},&quot;maxSize&quot;:{&quot;size1&quot;:65.2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2,&quot;type&quot;:1,&quot;diagramDirection&quot;:0,&quot;canSetOverLayout&quot;:1,&quot;isOverLayout&quot;:0,&quot;margin&quot;:{&quot;left&quot;:1.27,&quot;top&quot;:1.69,&quot;right&quot;:0.593,&quot;bottom&quot;:1.69},&quot;marginOverLayout&quot;:{&quot;left&quot;:1.27,&quot;top&quot;:0.0,&quot;right&quot;:0.593,&quot;bottom&quot;:0.0},&quot;edge&quot;:{&quot;left&quot;:true,&quot;top&quot;:true,&quot;right&quot;:false,&quot;bottom&quot;:true}},{&quot;direction&quot;:0,&quot;horizontalAlign&quot;:0,&quot;verticalAlign&quot;:1,&quot;type&quot;:0,&quot;diagramDirection&quot;:0,&quot;canSetOverLayout&quot;:0,&quot;isOverLayout&quot;:0,&quot;normalSize&quot;:{&quot;size1&quot;:58.9},&quot;minSize&quot;:{&quot;size1&quot;:48.5},&quot;maxSize&quot;:{&quot;size1&quot;:64.2},&quot;edge&quot;:{&quot;left&quot;:false,&quot;top&quot;:true,&quot;right&quot;:true,&quot;bottom&quot;:true},&quot;subLayout&quot;:[{&quot;direction&quot;:0,&quot;horizontalAlign&quot;:0,&quot;verticalAlign&quot;:2,&quot;type&quot;:1,&quot;diagramDirection&quot;:0,&quot;canSetOverLayout&quot;:0,&quot;isOverLayout&quot;:0,&quot;margin&quot;:{&quot;left&quot;:0.026,&quot;top&quot;:1.69,&quot;right&quot;:1.277,&quot;bottom&quot;:0.519},&quot;marginOverLayout&quot;:{&quot;left&quot;:0.026,&quot;top&quot;:0.0,&quot;right&quot;:1.277,&quot;bottom&quot;:0.519},&quot;edge&quot;:{&quot;left&quot;:false,&quot;top&quot;:tru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0.026,&quot;top&quot;:0.026,&quot;right&quot;:1.277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0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5_1*a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32;36;4"/>
  <p:tag name="KSO_WM_UNIT_BLOCK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ISNUMDGMTITLE" val="0"/>
  <p:tag name="KSO_WM_UNIT_PLACING_PICTURE_MD4" val="0"/>
  <p:tag name="KSO_WM_UNIT_SHOW_EDIT_AREA_INDICATION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15_1*i*2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15_1*i*3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315_1*i*4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315_1*i*5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</p:tagLst>
</file>

<file path=ppt/tags/tag407.xml><?xml version="1.0" encoding="utf-8"?>
<p:tagLst xmlns:p="http://schemas.openxmlformats.org/presentationml/2006/main">
  <p:tag name="KSO_WM_SLIDE_ID" val="diagram20200315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0"/>
  <p:tag name="KSO_WM_TAG_VERSION" val="1.0"/>
  <p:tag name="KSO_WM_BEAUTIFY_FLAG" val="#wm#"/>
  <p:tag name="KSO_WM_TEMPLATE_CATEGORY" val="diagram"/>
  <p:tag name="KSO_WM_TEMPLATE_INDEX" val="20200315"/>
  <p:tag name="KSO_WM_SLIDE_LAYOUT" val="a_d_f_i"/>
  <p:tag name="KSO_WM_SLIDE_LAYOUT_CNT" val="1_1_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1.2},&quot;minSize&quot;:{&quot;size1&quot;:21.2},&quot;maxSize&quot;:{&quot;size1&quot;:21.2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0.614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normalSize&quot;:{&quot;size1&quot;:69.8},&quot;minSize&quot;:{&quot;size1&quot;:37.4},&quot;maxSize&quot;:{&quot;size1&quot;:81.8},&quot;edge&quot;:{&quot;left&quot;:true,&quot;top&quot;:false,&quot;right&quot;:true,&quot;bottom&quot;:true},&quot;subLayout&quot;:[{&quot;direction&quot;:0,&quot;horizontalAlign&quot;:1,&quot;verticalAlign&quot;:1,&quot;type&quot;:1,&quot;diagramDirection&quot;:0,&quot;canSetOverLayout&quot;:1,&quot;isOverLayout&quot;:0,&quot;margin&quot;:{&quot;left&quot;:1.69,&quot;top&quot;:0.026,&quot;right&quot;:1.69,&quot;bottom&quot;:0.394},&quot;marginOverLayout&quot;:{&quot;left&quot;:0.0,&quot;top&quot;:0.026,&quot;right&quot;:0.0,&quot;bottom&quot;:0.394},&quot;edge&quot;:{&quot;left&quot;:true,&quot;top&quot;:false,&quot;right&quot;:true,&quot;bottom&quot;:false},&quot;backgroundInfo&quot;:[{&quot;type&quot;:&quot;topBottom&quot;,&quot;left&quot;:0.0,&quot;top&quot;:-4.07,&quot;right&quot;:0.0,&quot;bottom&quot;:0.6254934,&quot;leftAbs&quot;:false,&quot;topAbs&quot;:true,&quot;rightAbs&quot;:false,&quot;bottomAbs&quot;:false}]},{&quot;direction&quot;:0,&quot;horizontalAlign&quot;:1,&quot;verticalAlign&quot;:0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]}"/>
  <p:tag name="KSO_WM_SLIDE_CAN_ADD_NAVIGATION" val="1"/>
  <p:tag name="KSO_WM_SLIDE_BACKGROUND" val="[&quot;general&quot;,&quot;frame&quot;,&quot;topBottom&quot;]"/>
  <p:tag name="KSO_WM_SLIDE_RATIO" val="1.777778"/>
  <p:tag name="KSO_WM_UNIT_SHOW_EDIT_AREA_INDICATION" val="1"/>
  <p:tag name="KSO_WM_SLIDE_BK_DARK_LIGHT" val="2"/>
  <p:tag name="KSO_WM_SLIDE_BACKGROUND_TYPE" val="topBottom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1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5_1*a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32;36;4"/>
  <p:tag name="KSO_WM_UNIT_BLOCK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ISNUMDGMTITLE" val="0"/>
  <p:tag name="KSO_WM_UNIT_PLACING_PICTURE_MD4" val="0"/>
  <p:tag name="KSO_WM_UNIT_SHOW_EDIT_AREA_INDICATION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15_1*i*2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15_1*i*3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315_1*i*4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315_1*i*5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</p:tagLst>
</file>

<file path=ppt/tags/tag417.xml><?xml version="1.0" encoding="utf-8"?>
<p:tagLst xmlns:p="http://schemas.openxmlformats.org/presentationml/2006/main">
  <p:tag name="KSO_WM_SLIDE_ID" val="diagram20200315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0"/>
  <p:tag name="KSO_WM_TAG_VERSION" val="1.0"/>
  <p:tag name="KSO_WM_BEAUTIFY_FLAG" val="#wm#"/>
  <p:tag name="KSO_WM_TEMPLATE_CATEGORY" val="diagram"/>
  <p:tag name="KSO_WM_TEMPLATE_INDEX" val="20200315"/>
  <p:tag name="KSO_WM_SLIDE_LAYOUT" val="a_d_f_i"/>
  <p:tag name="KSO_WM_SLIDE_LAYOUT_CNT" val="1_1_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1.2},&quot;minSize&quot;:{&quot;size1&quot;:21.2},&quot;maxSize&quot;:{&quot;size1&quot;:21.2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0.614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normalSize&quot;:{&quot;size1&quot;:69.8},&quot;minSize&quot;:{&quot;size1&quot;:37.4},&quot;maxSize&quot;:{&quot;size1&quot;:81.8},&quot;edge&quot;:{&quot;left&quot;:true,&quot;top&quot;:false,&quot;right&quot;:true,&quot;bottom&quot;:true},&quot;subLayout&quot;:[{&quot;direction&quot;:0,&quot;horizontalAlign&quot;:1,&quot;verticalAlign&quot;:1,&quot;type&quot;:1,&quot;diagramDirection&quot;:0,&quot;canSetOverLayout&quot;:1,&quot;isOverLayout&quot;:0,&quot;margin&quot;:{&quot;left&quot;:1.69,&quot;top&quot;:0.026,&quot;right&quot;:1.69,&quot;bottom&quot;:0.394},&quot;marginOverLayout&quot;:{&quot;left&quot;:0.0,&quot;top&quot;:0.026,&quot;right&quot;:0.0,&quot;bottom&quot;:0.394},&quot;edge&quot;:{&quot;left&quot;:true,&quot;top&quot;:false,&quot;right&quot;:true,&quot;bottom&quot;:false},&quot;backgroundInfo&quot;:[{&quot;type&quot;:&quot;topBottom&quot;,&quot;left&quot;:0.0,&quot;top&quot;:-4.07,&quot;right&quot;:0.0,&quot;bottom&quot;:0.6254934,&quot;leftAbs&quot;:false,&quot;topAbs&quot;:true,&quot;rightAbs&quot;:false,&quot;bottomAbs&quot;:false}]},{&quot;direction&quot;:0,&quot;horizontalAlign&quot;:1,&quot;verticalAlign&quot;:0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]}"/>
  <p:tag name="KSO_WM_SLIDE_CAN_ADD_NAVIGATION" val="1"/>
  <p:tag name="KSO_WM_SLIDE_BACKGROUND" val="[&quot;general&quot;,&quot;frame&quot;,&quot;topBottom&quot;]"/>
  <p:tag name="KSO_WM_SLIDE_RATIO" val="1.777778"/>
  <p:tag name="KSO_WM_UNIT_SHOW_EDIT_AREA_INDICATION" val="1"/>
  <p:tag name="KSO_WM_SLIDE_BK_DARK_LIGHT" val="2"/>
  <p:tag name="KSO_WM_SLIDE_BACKGROUND_TYPE" val="topBottom"/>
</p:tagLst>
</file>

<file path=ppt/tags/tag418.xml><?xml version="1.0" encoding="utf-8"?>
<p:tagLst xmlns:p="http://schemas.openxmlformats.org/presentationml/2006/main">
  <p:tag name="KSO_WM_UNIT_ISCONTENTSTITLE" val="0"/>
  <p:tag name="KSO_WM_UNIT_PRESET_TEXT" val="多图垂直&#13;中心轮播动画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2863_1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19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1"/>
  <p:tag name="KSO_WM_TEMPLATE_SUBCATEGORY" val="10"/>
  <p:tag name="KSO_WM_SLIDE_TYPE" val="text"/>
  <p:tag name="KSO_WM_SLIDE_SUBTYPE" val="picTxt"/>
  <p:tag name="KSO_WM_SLIDE_ITEM_CNT" val="3"/>
  <p:tag name="KSO_WM_SLIDE_INDEX" val="11"/>
  <p:tag name="KSO_WM_SLIDE_SIZE" val="369.165*612.713"/>
  <p:tag name="KSO_WM_SLIDE_POSITION" val="73.4995*-39.3572"/>
  <p:tag name="KSO_WM_DIAGRAM_GROUP_CODE" val="ζ1-1"/>
  <p:tag name="KSO_WM_SLIDE_DIAGTYPE" val="ζ"/>
  <p:tag name="KSO_WM_TAG_VERSION" val="1.0"/>
  <p:tag name="KSO_WM_SLIDE_LAYOUT" val="a_f_ζ"/>
  <p:tag name="KSO_WM_SLIDE_LAYOUT_CNT" val="1_5_1"/>
  <p:tag name="KSO_WM_UNIT_FLASH_PICTURE_TYPE" val="2"/>
  <p:tag name="KSO_WM_TEMPLATE_MASTER_TYPE" val="1"/>
  <p:tag name="KSO_WM_TEMPLATE_COLOR_TYPE" val="1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TEXT_FILL_FORE_SCHEMECOLOR_INDEX_BRIGHTNESS" val="-0.5"/>
  <p:tag name="KSO_WM_UNIT_TEXT_FILL_FORE_SCHEMECOLOR_INDEX" val="13"/>
  <p:tag name="KSO_WM_UNIT_TEXT_FILL_TYPE" val="1"/>
</p:tagLst>
</file>

<file path=ppt/tags/tag427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28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2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22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02863_22*f*3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31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63_22*d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32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863_22*d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33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TEMPLATE_THUMBS_INDEX" val="1"/>
  <p:tag name="KSO_WM_SLIDE_ID" val="custom20202863_22"/>
  <p:tag name="KSO_WM_TEMPLATE_SUBCATEGORY" val="0"/>
  <p:tag name="KSO_WM_SLIDE_TYPE" val="text"/>
  <p:tag name="KSO_WM_SLIDE_SUBTYPE" val="picTxt"/>
  <p:tag name="KSO_WM_SLIDE_ITEM_CNT" val="0"/>
  <p:tag name="KSO_WM_SLIDE_INDEX" val="22"/>
  <p:tag name="KSO_WM_SLIDE_SIZE" val="775*322"/>
  <p:tag name="KSO_WM_SLIDE_POSITION" val="103*106"/>
  <p:tag name="KSO_WM_TAG_VERSION" val="1.0"/>
  <p:tag name="KSO_WM_SLIDE_LAYOUT" val="a_d_f"/>
  <p:tag name="KSO_WM_SLIDE_LAYOUT_CNT" val="1_2_3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  <p:tag name="KSO_WM_TEMPLATE_MASTER_TYPE" val="1"/>
  <p:tag name="KSO_WM_TEMPLATE_COLOR_TYPE" val="1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30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感谢您的耐心观看"/>
  <p:tag name="KSO_WM_UNIT_NOCLEAR" val="1"/>
  <p:tag name="KSO_WM_UNIT_VALUE" val="18"/>
  <p:tag name="KSO_WM_UNIT_TYPE" val="a"/>
  <p:tag name="KSO_WM_UNIT_INDEX" val="1"/>
</p:tagLst>
</file>

<file path=ppt/tags/tag435.xml><?xml version="1.0" encoding="utf-8"?>
<p:tagLst xmlns:p="http://schemas.openxmlformats.org/presentationml/2006/main">
  <p:tag name="KSO_WM_SLIDE_ID" val="custom20202863_30"/>
  <p:tag name="KSO_WM_TEMPLATE_SUBCATEGORY" val="0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LIDE_TYPE" val="endPage"/>
  <p:tag name="KSO_WM_SLIDE_SUBTYPE" val="picTxt"/>
  <p:tag name="KSO_WM_TEMPLATE_MASTER_TYPE" val="1"/>
  <p:tag name="KSO_WM_TEMPLATE_COLOR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4_Office 主题​​">
  <a:themeElements>
    <a:clrScheme name="20202863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WPS 演示</Application>
  <PresentationFormat>宽屏</PresentationFormat>
  <Paragraphs>168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汉仪旗黑-85S</vt:lpstr>
      <vt:lpstr>黑体</vt:lpstr>
      <vt:lpstr>方正楷体_GBK</vt:lpstr>
      <vt:lpstr>Segoe UI</vt:lpstr>
      <vt:lpstr>Arial Unicode MS</vt:lpstr>
      <vt:lpstr>Calibri</vt:lpstr>
      <vt:lpstr>4_Office 主题​​</vt:lpstr>
      <vt:lpstr>1_Office 主题​​</vt:lpstr>
      <vt:lpstr>JAVA入门基础</vt:lpstr>
      <vt:lpstr>static关键字</vt:lpstr>
      <vt:lpstr>static关键字(类变量) </vt:lpstr>
      <vt:lpstr>static关键字(静态方法) </vt:lpstr>
      <vt:lpstr>静态方法(注意事项) </vt:lpstr>
      <vt:lpstr>PowerPoint 演示文稿</vt:lpstr>
      <vt:lpstr>继承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继承的使用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Larva</cp:lastModifiedBy>
  <cp:revision>106</cp:revision>
  <dcterms:created xsi:type="dcterms:W3CDTF">2020-08-21T09:18:00Z</dcterms:created>
  <dcterms:modified xsi:type="dcterms:W3CDTF">2020-09-15T02:10:07Z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