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475" r:id="rId7"/>
    <p:sldId id="518" r:id="rId8"/>
    <p:sldId id="520" r:id="rId9"/>
    <p:sldId id="519" r:id="rId10"/>
    <p:sldId id="517" r:id="rId11"/>
    <p:sldId id="529" r:id="rId12"/>
    <p:sldId id="532" r:id="rId13"/>
    <p:sldId id="530" r:id="rId14"/>
    <p:sldId id="531" r:id="rId15"/>
    <p:sldId id="472" r:id="rId16"/>
    <p:sldId id="487" r:id="rId17"/>
    <p:sldId id="533" r:id="rId18"/>
    <p:sldId id="534" r:id="rId19"/>
    <p:sldId id="535" r:id="rId20"/>
    <p:sldId id="536" r:id="rId21"/>
    <p:sldId id="277" r:id="rId22"/>
    <p:sldId id="306" r:id="rId23"/>
    <p:sldId id="30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image" Target="../media/image14.png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0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25.xml"/><Relationship Id="rId7" Type="http://schemas.openxmlformats.org/officeDocument/2006/relationships/image" Target="../media/image19.png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" Type="http://schemas.openxmlformats.org/officeDocument/2006/relationships/tags" Target="../tags/tag4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9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tags" Target="../tags/tag445.xml"/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57.xml"/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62.xml"/><Relationship Id="rId6" Type="http://schemas.openxmlformats.org/officeDocument/2006/relationships/image" Target="../media/image23.jpeg"/><Relationship Id="rId5" Type="http://schemas.openxmlformats.org/officeDocument/2006/relationships/tags" Target="../tags/tag461.xml"/><Relationship Id="rId4" Type="http://schemas.openxmlformats.org/officeDocument/2006/relationships/image" Target="../media/image22.jpeg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56.xml"/><Relationship Id="rId1" Type="http://schemas.openxmlformats.org/officeDocument/2006/relationships/tags" Target="../tags/tag35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4.xml"/><Relationship Id="rId10" Type="http://schemas.openxmlformats.org/officeDocument/2006/relationships/image" Target="../media/image9.png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2.xml"/><Relationship Id="rId10" Type="http://schemas.openxmlformats.org/officeDocument/2006/relationships/image" Target="../media/image9.png"/><Relationship Id="rId1" Type="http://schemas.openxmlformats.org/officeDocument/2006/relationships/tags" Target="../tags/tag36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84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383.xml"/><Relationship Id="rId1" Type="http://schemas.openxmlformats.org/officeDocument/2006/relationships/tags" Target="../tags/tag3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93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392.xml"/><Relationship Id="rId1" Type="http://schemas.openxmlformats.org/officeDocument/2006/relationships/tags" Target="../tags/tag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/>
              <a:t>泛型、</a:t>
            </a:r>
            <a:r>
              <a:t>Collections类、HashMa</a:t>
            </a:r>
            <a:r>
              <a:rPr lang="en-US"/>
              <a:t>p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785" y="41198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64915" y="108322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&lt;T&gt; void sort(List&lt;T&gt; list，Comparator&lt;? super T&gt; ) :将集合中元素按照指定规则排序。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83870"/>
            <a:ext cx="10975340" cy="7143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Collections常用功能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850" y="2181225"/>
            <a:ext cx="5561965" cy="44843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483870"/>
            <a:ext cx="10975340" cy="7143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Collections常用功能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10" y="1364615"/>
            <a:ext cx="7248525" cy="466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670" y="2228850"/>
            <a:ext cx="2543175" cy="2400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893050" y="2988310"/>
            <a:ext cx="737870" cy="881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HashMap</a:t>
            </a:r>
            <a:endParaRPr lang="en-US" alt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在数组中我们是通过数组下标来对其内容索引的，而在</a:t>
            </a:r>
            <a:r>
              <a:rPr lang="en-US">
                <a:sym typeface="+mn-ea"/>
              </a:rPr>
              <a:t>Hash</a:t>
            </a:r>
            <a:r>
              <a:rPr lang="en-US" altLang="zh-CN" dirty="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Map</a:t>
            </a:r>
            <a:r>
              <a:rPr>
                <a:sym typeface="+mn-ea"/>
              </a:rPr>
              <a:t>中我们通过对象来对对象进行索引，用来索引的对象叫做key，其对应的对象叫做value。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3210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HashMap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945" y="1445260"/>
            <a:ext cx="5762625" cy="17621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020" y="4442460"/>
            <a:ext cx="6086475" cy="80962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4815840" y="3342005"/>
            <a:ext cx="1600835" cy="747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0416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HashMap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" y="1118235"/>
            <a:ext cx="10668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基本格式：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HashMap&lt;String,String&gt;hashMap=new HashMap&lt;String,String&gt;();</a:t>
            </a:r>
            <a:endParaRPr lang="en-US" altLang="zh-CN" sz="2800"/>
          </a:p>
          <a:p>
            <a:r>
              <a:rPr lang="zh-CN" altLang="en-US" sz="2800"/>
              <a:t>简化格式：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HashMap&lt;String,String&gt;hashMap=new HashMap&lt;&gt;();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zh-CN" altLang="en-US" sz="2800"/>
              <a:t>常用方法：</a:t>
            </a:r>
            <a:endParaRPr lang="zh-CN" altLang="en-US" sz="2800"/>
          </a:p>
          <a:p>
            <a:r>
              <a:rPr lang="en-US" altLang="zh-CN" sz="2800"/>
              <a:t>public V put(K key, V value) : 把指定的键与指定的值添加到Map集合中。</a:t>
            </a:r>
            <a:endParaRPr lang="en-US" altLang="zh-CN" sz="2800"/>
          </a:p>
          <a:p>
            <a:r>
              <a:rPr lang="zh-CN" altLang="en-US" sz="2800"/>
              <a:t>例：</a:t>
            </a:r>
            <a:r>
              <a:rPr lang="en-US" altLang="zh-CN" sz="2800"/>
              <a:t>	</a:t>
            </a:r>
            <a:endParaRPr lang="en-US" altLang="zh-CN" sz="2800"/>
          </a:p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5" name="矩形 4"/>
          <p:cNvSpPr/>
          <p:nvPr/>
        </p:nvSpPr>
        <p:spPr>
          <a:xfrm>
            <a:off x="1417955" y="4771390"/>
            <a:ext cx="454279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hashMap.put("Double","java.Util.Double");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955" y="5518150"/>
            <a:ext cx="8048625" cy="8382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0416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HashMap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" y="1118235"/>
            <a:ext cx="106680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常用方法：</a:t>
            </a:r>
            <a:endParaRPr lang="zh-CN" altLang="en-US" sz="2800"/>
          </a:p>
          <a:p>
            <a:r>
              <a:rPr lang="en-US" altLang="zh-CN" sz="2800"/>
              <a:t>public V remove(Object key) : 把指定的键 所对应的键值对元素 在Map集合中删除，返回被删除元素的值。</a:t>
            </a:r>
            <a:endParaRPr lang="en-US" altLang="zh-CN" sz="2800"/>
          </a:p>
          <a:p>
            <a:r>
              <a:rPr lang="zh-CN" altLang="en-US" sz="2800"/>
              <a:t>例：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public V get(Object key) 根据指定的键，在Map集合中获取对应的值。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	</a:t>
            </a:r>
            <a:endParaRPr lang="en-US" altLang="zh-CN" sz="2800"/>
          </a:p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8" name="矩形 7"/>
          <p:cNvSpPr/>
          <p:nvPr/>
        </p:nvSpPr>
        <p:spPr>
          <a:xfrm>
            <a:off x="1887220" y="2670810"/>
            <a:ext cx="6210935" cy="6800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hashMap.remove("Double")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1887220" y="4513580"/>
            <a:ext cx="6210935" cy="6800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hashMap.</a:t>
            </a:r>
            <a:r>
              <a:rPr lang="en-US" altLang="zh-CN" sz="2800"/>
              <a:t>get</a:t>
            </a:r>
            <a:r>
              <a:rPr lang="zh-CN" altLang="en-US" sz="2800"/>
              <a:t>("</a:t>
            </a:r>
            <a:r>
              <a:rPr lang="en-US" altLang="zh-CN" sz="2800"/>
              <a:t>String</a:t>
            </a:r>
            <a:r>
              <a:rPr lang="zh-CN" altLang="en-US" sz="2800"/>
              <a:t>")</a:t>
            </a:r>
            <a:endParaRPr lang="zh-CN" altLang="en-US" sz="2800"/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0416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HashMap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" y="1118235"/>
            <a:ext cx="10668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常用方法：</a:t>
            </a:r>
            <a:endParaRPr lang="zh-CN" altLang="en-US" sz="2800"/>
          </a:p>
          <a:p>
            <a:r>
              <a:rPr lang="en-US" altLang="zh-CN" sz="2800"/>
              <a:t>public boolean containKey(Object key) :判断该集合中是否有此键。</a:t>
            </a:r>
            <a:r>
              <a:rPr lang="zh-CN" altLang="en-US" sz="2800"/>
              <a:t>例：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public Set&lt;Map.Entry&lt;K,V&gt;&gt; entrySet() : 获取到Map集合中所有的键值对对象的集合(Set集合)。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例：</a:t>
            </a:r>
            <a:r>
              <a:rPr lang="en-US" altLang="zh-CN" sz="2800"/>
              <a:t>	</a:t>
            </a:r>
            <a:endParaRPr lang="en-US" altLang="zh-CN" sz="2800"/>
          </a:p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5" name="矩形 4"/>
          <p:cNvSpPr/>
          <p:nvPr/>
        </p:nvSpPr>
        <p:spPr>
          <a:xfrm>
            <a:off x="972185" y="2450465"/>
            <a:ext cx="7830820" cy="66103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boolean bol=hashMap.containsKey("Double");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972185" y="4646930"/>
            <a:ext cx="7830820" cy="66103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ym typeface="+mn-ea"/>
              </a:rPr>
              <a:t>Set&lt;Map.Entry&lt;K,V&gt;&gt;</a:t>
            </a:r>
            <a:r>
              <a:rPr lang="zh-CN" altLang="en-US" sz="2800"/>
              <a:t> sts= hashMap.</a:t>
            </a:r>
            <a:r>
              <a:rPr lang="zh-CN" altLang="en-US" sz="2800">
                <a:sym typeface="+mn-ea"/>
              </a:rPr>
              <a:t>entrySet</a:t>
            </a:r>
            <a:r>
              <a:rPr lang="zh-CN" altLang="en-US" sz="2800"/>
              <a:t>();</a:t>
            </a:r>
            <a:endParaRPr lang="zh-CN" altLang="en-US" sz="2800"/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0416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HashMap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遍历（Iterator方式）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0" y="931545"/>
            <a:ext cx="10450195" cy="3642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955" y="5287010"/>
            <a:ext cx="5038725" cy="12382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5506085" y="4638040"/>
            <a:ext cx="1178560" cy="584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创建一个个人信息类（姓名，性别，电话，地址）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并通过键盘录入存储到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HashMap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中以姓名为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Key,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信息类为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value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JAVA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集合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泛型</a:t>
            </a:r>
            <a:endParaRPr 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泛型的本质是参数化类型，也就是说所操作的数据类型被指定为一个参数。这种参数类型可以用在类、接口和方法的创建中，分别称为【泛型类】、【泛型接口】、【泛型方法】。 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41986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</a:t>
            </a: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用我们今天所学的知识简化代码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制作一副扑克牌。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大王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endParaRPr altLang="zh-CN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小王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endParaRPr altLang="zh-CN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梅花（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方块（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红心（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黑桃（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）。</a:t>
            </a:r>
            <a:endParaRPr lang="zh-CN" altLang="en-US" sz="19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再模拟斗地主发牌，每人发十七张（用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HashMap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），余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9665" y="1386840"/>
            <a:ext cx="922337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泛型，用来灵活地将数据类型应用到不同的类、方法、接口当中。将数据类型作为参数进行传递。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定义和使用含有泛型的类</a:t>
            </a:r>
            <a:endParaRPr lang="zh-CN" altLang="en-US" sz="280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zh-CN" altLang="en-US" sz="2800"/>
              <a:t>格式：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修饰符 class 类名&lt;代表泛型的变量&gt; { }</a:t>
            </a:r>
            <a:endParaRPr lang="zh-CN" altLang="en-US" sz="2800"/>
          </a:p>
          <a:p>
            <a:pPr algn="l"/>
            <a:r>
              <a:rPr lang="en-US" altLang="zh-CN" sz="2800"/>
              <a:t>例如，API中的ArrayList集合：</a:t>
            </a:r>
            <a:endParaRPr lang="en-US" altLang="zh-CN" sz="2800"/>
          </a:p>
          <a:p>
            <a:pPr algn="l"/>
            <a:r>
              <a:rPr lang="en-US" altLang="zh-CN" sz="2800"/>
              <a:t>	class ArrayList&lt;E&gt;{</a:t>
            </a:r>
            <a:endParaRPr lang="en-US" altLang="zh-CN" sz="2800"/>
          </a:p>
          <a:p>
            <a:pPr algn="l"/>
            <a:r>
              <a:rPr lang="en-US" altLang="zh-CN" sz="2800"/>
              <a:t>		public boolean add(E e){ }</a:t>
            </a:r>
            <a:endParaRPr lang="en-US" altLang="zh-CN" sz="2800"/>
          </a:p>
          <a:p>
            <a:pPr algn="l"/>
            <a:r>
              <a:rPr lang="en-US" altLang="zh-CN" sz="2800"/>
              <a:t>		public E get(int index){ }</a:t>
            </a:r>
            <a:endParaRPr lang="en-US" altLang="zh-CN" sz="2800"/>
          </a:p>
          <a:p>
            <a:pPr algn="l"/>
            <a:r>
              <a:rPr lang="en-US" altLang="zh-CN" sz="2800"/>
              <a:t>		....</a:t>
            </a:r>
            <a:endParaRPr lang="en-US" altLang="zh-CN" sz="2800"/>
          </a:p>
          <a:p>
            <a:pPr algn="l"/>
            <a:r>
              <a:rPr lang="en-US" altLang="zh-CN" sz="2800"/>
              <a:t>	}</a:t>
            </a:r>
            <a:r>
              <a:rPr lang="en-US" altLang="zh-CN" sz="3200"/>
              <a:t>	</a:t>
            </a:r>
            <a:endParaRPr lang="en-US" altLang="zh-CN" sz="3200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3600" b="1" spc="300" noProof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泛型</a:t>
            </a:r>
            <a:r>
              <a:rPr altLang="zh-CN" sz="3600" b="1" spc="300" noProof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 b="1" spc="300" noProof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altLang="zh-CN" sz="3600" b="1" spc="300" noProof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720" y="1644015"/>
            <a:ext cx="450532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6790" y="1666240"/>
            <a:ext cx="48755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800"/>
          </a:p>
          <a:p>
            <a:pPr algn="l"/>
            <a:r>
              <a:rPr lang="zh-CN" altLang="en-US" sz="2800"/>
              <a:t>使用泛型： 即什么时候确定泛型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525" y="3959860"/>
            <a:ext cx="4819650" cy="12001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77465" y="4521835"/>
            <a:ext cx="699770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945" y="3959860"/>
            <a:ext cx="3495675" cy="11239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477510" y="4306570"/>
            <a:ext cx="1236980" cy="43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400" y="132960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 &lt;代表泛型的变量&gt; 返回值类型 方法名(参数){ 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泛型（接口）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745" y="4639310"/>
            <a:ext cx="4400550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655" y="4677410"/>
            <a:ext cx="3038475" cy="16002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292215" y="5041265"/>
            <a:ext cx="968375" cy="87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8905" y="2793365"/>
            <a:ext cx="4543425" cy="15335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400" y="132960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 &lt;代表泛型的变量&gt; 返回值类型 方法名(参数){ 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泛型（方法）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745" y="4639310"/>
            <a:ext cx="4400550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655" y="4677410"/>
            <a:ext cx="3038475" cy="16002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292215" y="5041265"/>
            <a:ext cx="968375" cy="87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8905" y="2793365"/>
            <a:ext cx="4543425" cy="15335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Collections</a:t>
            </a:r>
            <a:r>
              <a:rPr lang="zh-CN">
                <a:sym typeface="+mn-ea"/>
              </a:rPr>
              <a:t>类</a:t>
            </a:r>
            <a:endParaRPr 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java.utils.Collections 是集合工具类，用来对</a:t>
            </a:r>
            <a:r>
              <a:rPr lang="en-US">
                <a:sym typeface="+mn-ea"/>
              </a:rPr>
              <a:t>List</a:t>
            </a:r>
            <a:r>
              <a:rPr>
                <a:sym typeface="+mn-ea"/>
              </a:rPr>
              <a:t>进行操作。 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1198245"/>
            <a:ext cx="10975340" cy="8197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void shuffle(List&lt;?&gt; list) :打乱集合顺序。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83870"/>
            <a:ext cx="10975340" cy="9213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Collections常用功能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1899285"/>
            <a:ext cx="5495925" cy="281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2608580"/>
            <a:ext cx="2867025" cy="140017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871970" y="3016250"/>
            <a:ext cx="1054735" cy="5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08330" y="4651375"/>
            <a:ext cx="10975340" cy="8197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&lt;T&gt; void sort(List&lt;T&gt; list) :将集合中元素按照默认规则排序。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9155" y="5820410"/>
            <a:ext cx="3448050" cy="733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4770" y="5786120"/>
            <a:ext cx="1847850" cy="800100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6174740" y="5894070"/>
            <a:ext cx="1054735" cy="5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1198245"/>
            <a:ext cx="10975340" cy="8197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void shuffle(List&lt;?&gt; list) :打乱集合顺序。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83870"/>
            <a:ext cx="10975340" cy="9213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Collections常用功能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1899285"/>
            <a:ext cx="5495925" cy="281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2608580"/>
            <a:ext cx="2867025" cy="140017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871970" y="3016250"/>
            <a:ext cx="1054735" cy="5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08330" y="4651375"/>
            <a:ext cx="10975340" cy="81978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&lt;T&gt; void sort(List&lt;T&gt; list) :将集合中元素按照默认规则排序。</a:t>
            </a:r>
            <a:endParaRPr kumimoji="0" lang="en-US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9155" y="5820410"/>
            <a:ext cx="3448050" cy="733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4770" y="5786120"/>
            <a:ext cx="1847850" cy="800100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6174740" y="5894070"/>
            <a:ext cx="1054735" cy="5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6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7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75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8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9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9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0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0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0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411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1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3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3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4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47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5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61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64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宽屏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泛型</vt:lpstr>
      <vt:lpstr>PowerPoint 演示文稿</vt:lpstr>
      <vt:lpstr>PowerPoint 演示文稿</vt:lpstr>
      <vt:lpstr>PowerPoint 演示文稿</vt:lpstr>
      <vt:lpstr>PowerPoint 演示文稿</vt:lpstr>
      <vt:lpstr>Collections类</vt:lpstr>
      <vt:lpstr>PowerPoint 演示文稿</vt:lpstr>
      <vt:lpstr>PowerPoint 演示文稿</vt:lpstr>
      <vt:lpstr>PowerPoint 演示文稿</vt:lpstr>
      <vt:lpstr>PowerPoint 演示文稿</vt:lpstr>
      <vt:lpstr>HashMap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124</cp:revision>
  <dcterms:created xsi:type="dcterms:W3CDTF">2020-08-21T09:18:00Z</dcterms:created>
  <dcterms:modified xsi:type="dcterms:W3CDTF">2020-09-15T00:54:08Z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