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5"/>
  </p:notesMasterIdLst>
  <p:sldIdLst>
    <p:sldId id="257" r:id="rId4"/>
    <p:sldId id="297" r:id="rId6"/>
    <p:sldId id="412" r:id="rId7"/>
    <p:sldId id="390" r:id="rId8"/>
    <p:sldId id="413" r:id="rId9"/>
    <p:sldId id="415" r:id="rId10"/>
    <p:sldId id="416" r:id="rId11"/>
    <p:sldId id="399" r:id="rId12"/>
    <p:sldId id="400" r:id="rId13"/>
    <p:sldId id="402" r:id="rId14"/>
    <p:sldId id="403" r:id="rId15"/>
    <p:sldId id="404" r:id="rId16"/>
    <p:sldId id="405" r:id="rId17"/>
    <p:sldId id="406" r:id="rId18"/>
    <p:sldId id="407" r:id="rId19"/>
    <p:sldId id="277" r:id="rId20"/>
    <p:sldId id="306" r:id="rId21"/>
    <p:sldId id="307" r:id="rId22"/>
    <p:sldId id="26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303030"/>
    <a:srgbClr val="D0EA77"/>
    <a:srgbClr val="17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65B5-5121-496C-B048-FC0F739011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image" Target="../media/image1.png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image" Target="../media/image3.png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tags" Target="../tags/tag167.xml"/><Relationship Id="rId19" Type="http://schemas.openxmlformats.org/officeDocument/2006/relationships/tags" Target="../tags/tag183.xml"/><Relationship Id="rId18" Type="http://schemas.openxmlformats.org/officeDocument/2006/relationships/image" Target="../media/image1.png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image" Target="../media/image3.png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tags" Target="../tags/tag297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2" Type="http://schemas.openxmlformats.org/officeDocument/2006/relationships/tags" Target="../tags/tag302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 userDrawn="1"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 userDrawn="1"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 userDrawn="1"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 userDrawn="1"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 userDrawn="1"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 userDrawn="1"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 userDrawn="1"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 userDrawn="1"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 userDrawn="1"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 userDrawn="1"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 userDrawn="1"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 userDrawn="1"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66.xml"/><Relationship Id="rId24" Type="http://schemas.openxmlformats.org/officeDocument/2006/relationships/tags" Target="../tags/tag165.xml"/><Relationship Id="rId23" Type="http://schemas.openxmlformats.org/officeDocument/2006/relationships/tags" Target="../tags/tag164.xml"/><Relationship Id="rId22" Type="http://schemas.openxmlformats.org/officeDocument/2006/relationships/tags" Target="../tags/tag163.xml"/><Relationship Id="rId21" Type="http://schemas.openxmlformats.org/officeDocument/2006/relationships/tags" Target="../tags/tag162.xml"/><Relationship Id="rId20" Type="http://schemas.openxmlformats.org/officeDocument/2006/relationships/tags" Target="../tags/tag16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32.xml"/><Relationship Id="rId23" Type="http://schemas.openxmlformats.org/officeDocument/2006/relationships/tags" Target="../tags/tag331.xml"/><Relationship Id="rId22" Type="http://schemas.openxmlformats.org/officeDocument/2006/relationships/tags" Target="../tags/tag330.xml"/><Relationship Id="rId21" Type="http://schemas.openxmlformats.org/officeDocument/2006/relationships/tags" Target="../tags/tag329.xml"/><Relationship Id="rId20" Type="http://schemas.openxmlformats.org/officeDocument/2006/relationships/tags" Target="../tags/tag328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27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389.xml"/><Relationship Id="rId7" Type="http://schemas.openxmlformats.org/officeDocument/2006/relationships/tags" Target="../tags/tag388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tags" Target="../tags/tag383.xml"/><Relationship Id="rId1" Type="http://schemas.openxmlformats.org/officeDocument/2006/relationships/tags" Target="../tags/tag38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98.xml"/><Relationship Id="rId8" Type="http://schemas.openxmlformats.org/officeDocument/2006/relationships/tags" Target="../tags/tag397.xml"/><Relationship Id="rId7" Type="http://schemas.openxmlformats.org/officeDocument/2006/relationships/tags" Target="../tags/tag396.xml"/><Relationship Id="rId6" Type="http://schemas.openxmlformats.org/officeDocument/2006/relationships/tags" Target="../tags/tag395.xml"/><Relationship Id="rId5" Type="http://schemas.openxmlformats.org/officeDocument/2006/relationships/tags" Target="../tags/tag394.xml"/><Relationship Id="rId4" Type="http://schemas.openxmlformats.org/officeDocument/2006/relationships/tags" Target="../tags/tag393.xml"/><Relationship Id="rId3" Type="http://schemas.openxmlformats.org/officeDocument/2006/relationships/tags" Target="../tags/tag392.xml"/><Relationship Id="rId2" Type="http://schemas.openxmlformats.org/officeDocument/2006/relationships/tags" Target="../tags/tag391.xml"/><Relationship Id="rId15" Type="http://schemas.openxmlformats.org/officeDocument/2006/relationships/slideLayout" Target="../slideLayouts/slideLayout26.xml"/><Relationship Id="rId14" Type="http://schemas.openxmlformats.org/officeDocument/2006/relationships/tags" Target="../tags/tag401.xml"/><Relationship Id="rId13" Type="http://schemas.openxmlformats.org/officeDocument/2006/relationships/image" Target="../media/image10.png"/><Relationship Id="rId12" Type="http://schemas.openxmlformats.org/officeDocument/2006/relationships/image" Target="../media/image9.png"/><Relationship Id="rId11" Type="http://schemas.openxmlformats.org/officeDocument/2006/relationships/tags" Target="../tags/tag400.xml"/><Relationship Id="rId10" Type="http://schemas.openxmlformats.org/officeDocument/2006/relationships/tags" Target="../tags/tag399.xml"/><Relationship Id="rId1" Type="http://schemas.openxmlformats.org/officeDocument/2006/relationships/tags" Target="../tags/tag39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10.xml"/><Relationship Id="rId8" Type="http://schemas.openxmlformats.org/officeDocument/2006/relationships/tags" Target="../tags/tag409.xml"/><Relationship Id="rId7" Type="http://schemas.openxmlformats.org/officeDocument/2006/relationships/tags" Target="../tags/tag408.xml"/><Relationship Id="rId6" Type="http://schemas.openxmlformats.org/officeDocument/2006/relationships/tags" Target="../tags/tag407.xml"/><Relationship Id="rId5" Type="http://schemas.openxmlformats.org/officeDocument/2006/relationships/tags" Target="../tags/tag406.xml"/><Relationship Id="rId4" Type="http://schemas.openxmlformats.org/officeDocument/2006/relationships/tags" Target="../tags/tag405.xml"/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5" Type="http://schemas.openxmlformats.org/officeDocument/2006/relationships/slideLayout" Target="../slideLayouts/slideLayout26.xml"/><Relationship Id="rId14" Type="http://schemas.openxmlformats.org/officeDocument/2006/relationships/tags" Target="../tags/tag413.xml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tags" Target="../tags/tag412.xml"/><Relationship Id="rId10" Type="http://schemas.openxmlformats.org/officeDocument/2006/relationships/tags" Target="../tags/tag411.xml"/><Relationship Id="rId1" Type="http://schemas.openxmlformats.org/officeDocument/2006/relationships/tags" Target="../tags/tag40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22.xml"/><Relationship Id="rId8" Type="http://schemas.openxmlformats.org/officeDocument/2006/relationships/tags" Target="../tags/tag421.xml"/><Relationship Id="rId7" Type="http://schemas.openxmlformats.org/officeDocument/2006/relationships/tags" Target="../tags/tag420.xml"/><Relationship Id="rId6" Type="http://schemas.openxmlformats.org/officeDocument/2006/relationships/tags" Target="../tags/tag419.xml"/><Relationship Id="rId5" Type="http://schemas.openxmlformats.org/officeDocument/2006/relationships/tags" Target="../tags/tag418.xml"/><Relationship Id="rId4" Type="http://schemas.openxmlformats.org/officeDocument/2006/relationships/tags" Target="../tags/tag417.xml"/><Relationship Id="rId3" Type="http://schemas.openxmlformats.org/officeDocument/2006/relationships/tags" Target="../tags/tag416.xml"/><Relationship Id="rId2" Type="http://schemas.openxmlformats.org/officeDocument/2006/relationships/tags" Target="../tags/tag415.xml"/><Relationship Id="rId16" Type="http://schemas.openxmlformats.org/officeDocument/2006/relationships/slideLayout" Target="../slideLayouts/slideLayout26.xml"/><Relationship Id="rId15" Type="http://schemas.openxmlformats.org/officeDocument/2006/relationships/tags" Target="../tags/tag425.xml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tags" Target="../tags/tag424.xml"/><Relationship Id="rId10" Type="http://schemas.openxmlformats.org/officeDocument/2006/relationships/tags" Target="../tags/tag423.xml"/><Relationship Id="rId1" Type="http://schemas.openxmlformats.org/officeDocument/2006/relationships/tags" Target="../tags/tag41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34.xml"/><Relationship Id="rId8" Type="http://schemas.openxmlformats.org/officeDocument/2006/relationships/tags" Target="../tags/tag433.xml"/><Relationship Id="rId7" Type="http://schemas.openxmlformats.org/officeDocument/2006/relationships/tags" Target="../tags/tag432.xml"/><Relationship Id="rId6" Type="http://schemas.openxmlformats.org/officeDocument/2006/relationships/tags" Target="../tags/tag431.xml"/><Relationship Id="rId5" Type="http://schemas.openxmlformats.org/officeDocument/2006/relationships/tags" Target="../tags/tag430.xml"/><Relationship Id="rId4" Type="http://schemas.openxmlformats.org/officeDocument/2006/relationships/tags" Target="../tags/tag429.xml"/><Relationship Id="rId3" Type="http://schemas.openxmlformats.org/officeDocument/2006/relationships/tags" Target="../tags/tag428.xml"/><Relationship Id="rId2" Type="http://schemas.openxmlformats.org/officeDocument/2006/relationships/tags" Target="../tags/tag427.xml"/><Relationship Id="rId16" Type="http://schemas.openxmlformats.org/officeDocument/2006/relationships/slideLayout" Target="../slideLayouts/slideLayout26.xml"/><Relationship Id="rId15" Type="http://schemas.openxmlformats.org/officeDocument/2006/relationships/tags" Target="../tags/tag437.xml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tags" Target="../tags/tag436.xml"/><Relationship Id="rId10" Type="http://schemas.openxmlformats.org/officeDocument/2006/relationships/tags" Target="../tags/tag435.xml"/><Relationship Id="rId1" Type="http://schemas.openxmlformats.org/officeDocument/2006/relationships/tags" Target="../tags/tag42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46.xml"/><Relationship Id="rId8" Type="http://schemas.openxmlformats.org/officeDocument/2006/relationships/tags" Target="../tags/tag445.xml"/><Relationship Id="rId7" Type="http://schemas.openxmlformats.org/officeDocument/2006/relationships/tags" Target="../tags/tag444.xml"/><Relationship Id="rId6" Type="http://schemas.openxmlformats.org/officeDocument/2006/relationships/tags" Target="../tags/tag443.xml"/><Relationship Id="rId5" Type="http://schemas.openxmlformats.org/officeDocument/2006/relationships/tags" Target="../tags/tag442.xml"/><Relationship Id="rId4" Type="http://schemas.openxmlformats.org/officeDocument/2006/relationships/tags" Target="../tags/tag441.xml"/><Relationship Id="rId3" Type="http://schemas.openxmlformats.org/officeDocument/2006/relationships/tags" Target="../tags/tag440.xml"/><Relationship Id="rId2" Type="http://schemas.openxmlformats.org/officeDocument/2006/relationships/tags" Target="../tags/tag439.xml"/><Relationship Id="rId16" Type="http://schemas.openxmlformats.org/officeDocument/2006/relationships/slideLayout" Target="../slideLayouts/slideLayout26.xml"/><Relationship Id="rId15" Type="http://schemas.openxmlformats.org/officeDocument/2006/relationships/tags" Target="../tags/tag449.xml"/><Relationship Id="rId14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1" Type="http://schemas.openxmlformats.org/officeDocument/2006/relationships/tags" Target="../tags/tag448.xml"/><Relationship Id="rId10" Type="http://schemas.openxmlformats.org/officeDocument/2006/relationships/tags" Target="../tags/tag447.xml"/><Relationship Id="rId1" Type="http://schemas.openxmlformats.org/officeDocument/2006/relationships/tags" Target="../tags/tag43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55.xml"/><Relationship Id="rId8" Type="http://schemas.openxmlformats.org/officeDocument/2006/relationships/image" Target="../media/image24.jpeg"/><Relationship Id="rId7" Type="http://schemas.openxmlformats.org/officeDocument/2006/relationships/tags" Target="../tags/tag454.xml"/><Relationship Id="rId6" Type="http://schemas.openxmlformats.org/officeDocument/2006/relationships/image" Target="../media/image23.jpeg"/><Relationship Id="rId5" Type="http://schemas.openxmlformats.org/officeDocument/2006/relationships/tags" Target="../tags/tag453.xml"/><Relationship Id="rId4" Type="http://schemas.openxmlformats.org/officeDocument/2006/relationships/image" Target="../media/image22.jpeg"/><Relationship Id="rId3" Type="http://schemas.openxmlformats.org/officeDocument/2006/relationships/tags" Target="../tags/tag452.xml"/><Relationship Id="rId2" Type="http://schemas.openxmlformats.org/officeDocument/2006/relationships/tags" Target="../tags/tag45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61.xml"/><Relationship Id="rId14" Type="http://schemas.openxmlformats.org/officeDocument/2006/relationships/tags" Target="../tags/tag460.xml"/><Relationship Id="rId13" Type="http://schemas.openxmlformats.org/officeDocument/2006/relationships/tags" Target="../tags/tag459.xml"/><Relationship Id="rId12" Type="http://schemas.openxmlformats.org/officeDocument/2006/relationships/tags" Target="../tags/tag458.xml"/><Relationship Id="rId11" Type="http://schemas.openxmlformats.org/officeDocument/2006/relationships/tags" Target="../tags/tag457.xml"/><Relationship Id="rId10" Type="http://schemas.openxmlformats.org/officeDocument/2006/relationships/tags" Target="../tags/tag456.xml"/><Relationship Id="rId1" Type="http://schemas.openxmlformats.org/officeDocument/2006/relationships/tags" Target="../tags/tag45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469.xml"/><Relationship Id="rId7" Type="http://schemas.openxmlformats.org/officeDocument/2006/relationships/tags" Target="../tags/tag468.xml"/><Relationship Id="rId6" Type="http://schemas.openxmlformats.org/officeDocument/2006/relationships/tags" Target="../tags/tag467.xml"/><Relationship Id="rId5" Type="http://schemas.openxmlformats.org/officeDocument/2006/relationships/tags" Target="../tags/tag466.xml"/><Relationship Id="rId4" Type="http://schemas.openxmlformats.org/officeDocument/2006/relationships/tags" Target="../tags/tag465.xml"/><Relationship Id="rId3" Type="http://schemas.openxmlformats.org/officeDocument/2006/relationships/tags" Target="../tags/tag464.xml"/><Relationship Id="rId2" Type="http://schemas.openxmlformats.org/officeDocument/2006/relationships/tags" Target="../tags/tag463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46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74.xml"/><Relationship Id="rId6" Type="http://schemas.openxmlformats.org/officeDocument/2006/relationships/image" Target="../media/image26.jpeg"/><Relationship Id="rId5" Type="http://schemas.openxmlformats.org/officeDocument/2006/relationships/tags" Target="../tags/tag473.xml"/><Relationship Id="rId4" Type="http://schemas.openxmlformats.org/officeDocument/2006/relationships/image" Target="../media/image25.jpeg"/><Relationship Id="rId3" Type="http://schemas.openxmlformats.org/officeDocument/2006/relationships/tags" Target="../tags/tag472.xml"/><Relationship Id="rId2" Type="http://schemas.openxmlformats.org/officeDocument/2006/relationships/tags" Target="../tags/tag471.xml"/><Relationship Id="rId1" Type="http://schemas.openxmlformats.org/officeDocument/2006/relationships/tags" Target="../tags/tag47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76.xml"/><Relationship Id="rId1" Type="http://schemas.openxmlformats.org/officeDocument/2006/relationships/tags" Target="../tags/tag4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41.xml"/><Relationship Id="rId1" Type="http://schemas.openxmlformats.org/officeDocument/2006/relationships/tags" Target="../tags/tag340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4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343.xml"/><Relationship Id="rId1" Type="http://schemas.openxmlformats.org/officeDocument/2006/relationships/tags" Target="../tags/tag34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48.xml"/><Relationship Id="rId4" Type="http://schemas.openxmlformats.org/officeDocument/2006/relationships/tags" Target="../tags/tag347.xml"/><Relationship Id="rId3" Type="http://schemas.openxmlformats.org/officeDocument/2006/relationships/image" Target="../media/image6.png"/><Relationship Id="rId2" Type="http://schemas.openxmlformats.org/officeDocument/2006/relationships/tags" Target="../tags/tag346.xml"/><Relationship Id="rId1" Type="http://schemas.openxmlformats.org/officeDocument/2006/relationships/tags" Target="../tags/tag34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6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61.xml"/><Relationship Id="rId7" Type="http://schemas.openxmlformats.org/officeDocument/2006/relationships/image" Target="../media/image7.png"/><Relationship Id="rId6" Type="http://schemas.openxmlformats.org/officeDocument/2006/relationships/tags" Target="../tags/tag360.xml"/><Relationship Id="rId5" Type="http://schemas.openxmlformats.org/officeDocument/2006/relationships/tags" Target="../tags/tag359.xml"/><Relationship Id="rId4" Type="http://schemas.openxmlformats.org/officeDocument/2006/relationships/tags" Target="../tags/tag358.xml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70.xml"/><Relationship Id="rId8" Type="http://schemas.openxmlformats.org/officeDocument/2006/relationships/tags" Target="../tags/tag369.xml"/><Relationship Id="rId7" Type="http://schemas.openxmlformats.org/officeDocument/2006/relationships/tags" Target="../tags/tag368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72.xml"/><Relationship Id="rId11" Type="http://schemas.openxmlformats.org/officeDocument/2006/relationships/image" Target="../media/image8.png"/><Relationship Id="rId10" Type="http://schemas.openxmlformats.org/officeDocument/2006/relationships/tags" Target="../tags/tag371.xml"/><Relationship Id="rId1" Type="http://schemas.openxmlformats.org/officeDocument/2006/relationships/tags" Target="../tags/tag36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7" Type="http://schemas.openxmlformats.org/officeDocument/2006/relationships/tags" Target="../tags/tag379.xml"/><Relationship Id="rId6" Type="http://schemas.openxmlformats.org/officeDocument/2006/relationships/tags" Target="../tags/tag378.xml"/><Relationship Id="rId5" Type="http://schemas.openxmlformats.org/officeDocument/2006/relationships/tags" Target="../tags/tag377.xml"/><Relationship Id="rId4" Type="http://schemas.openxmlformats.org/officeDocument/2006/relationships/tags" Target="../tags/tag376.xml"/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" Type="http://schemas.openxmlformats.org/officeDocument/2006/relationships/tags" Target="../tags/tag37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1.xml"/><Relationship Id="rId1" Type="http://schemas.openxmlformats.org/officeDocument/2006/relationships/tags" Target="../tags/tag3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对象和类，访问控制修饰符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JAVA</a:t>
            </a:r>
            <a:r>
              <a:rPr lang="zh-CN" altLang="en-US"/>
              <a:t>入门基础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0345149" y="439682"/>
            <a:ext cx="1554480" cy="3683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移动智能学院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580895" y="4770535"/>
            <a:ext cx="4209188" cy="1306966"/>
            <a:chOff x="0" y="3026106"/>
            <a:chExt cx="2057401" cy="781570"/>
          </a:xfrm>
        </p:grpSpPr>
        <p:sp>
          <p:nvSpPr>
            <p:cNvPr id="16" name="文本框 15"/>
            <p:cNvSpPr txBox="1"/>
            <p:nvPr>
              <p:custDataLst>
                <p:tags r:id="rId5"/>
              </p:custDataLst>
            </p:nvPr>
          </p:nvSpPr>
          <p:spPr>
            <a:xfrm>
              <a:off x="1" y="3260494"/>
              <a:ext cx="2057400" cy="54718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6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REPORT</a:t>
              </a:r>
              <a:endParaRPr lang="zh-CN" altLang="en-US" sz="16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0" y="3026106"/>
              <a:ext cx="1251032" cy="21835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/>
              <a:r>
                <a:rPr lang="en-US" altLang="zh-CN" sz="16600" noProof="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BUSINESS</a:t>
              </a:r>
              <a:endParaRPr lang="en-US" altLang="zh-CN" sz="16600" noProof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392285" y="411988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讲师：寻俊杰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public：公共的</a:t>
            </a:r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330" y="1042035"/>
            <a:ext cx="10975340" cy="83312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zh-CN" altLang="en-US" sz="3600">
                <a:sym typeface="+mn-ea"/>
              </a:rPr>
              <a:t>访问控制修饰符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7"/>
            </p:custDataLst>
          </p:nvPr>
        </p:nvGraphicFramePr>
        <p:xfrm>
          <a:off x="375285" y="329565"/>
          <a:ext cx="11579225" cy="5788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45"/>
                <a:gridCol w="2315210"/>
                <a:gridCol w="2317115"/>
                <a:gridCol w="2065655"/>
                <a:gridCol w="2565400"/>
              </a:tblGrid>
              <a:tr h="9137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访问修饰符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同一个类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同包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不同包，非子类</a:t>
                      </a:r>
                      <a:endParaRPr lang="zh-CN" altLang="en-US"/>
                    </a:p>
                  </a:txBody>
                  <a:tcPr/>
                </a:tc>
              </a:tr>
              <a:tr h="1217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private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</a:tr>
              <a:tr h="1219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default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</a:tr>
              <a:tr h="1217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protected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</a:tr>
              <a:tr h="1219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public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246880" y="811530"/>
            <a:ext cx="4647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/>
              <a:t>4种权限修饰符的访问权限表</a:t>
            </a:r>
            <a:endParaRPr lang="zh-CN" altLang="en-US" sz="2800"/>
          </a:p>
        </p:txBody>
      </p:sp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-6985" y="-3810"/>
            <a:ext cx="6816725" cy="6865620"/>
          </a:xfrm>
          <a:prstGeom prst="rect">
            <a:avLst/>
          </a:prstGeom>
          <a:solidFill>
            <a:srgbClr val="2196F3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>
            <p:custDataLst>
              <p:tags r:id="rId2"/>
            </p:custDataLst>
          </p:nvPr>
        </p:nvSpPr>
        <p:spPr>
          <a:xfrm>
            <a:off x="301625" y="0"/>
            <a:ext cx="7693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000" b="1" spc="300">
                <a:solidFill>
                  <a:srgbClr val="2196F3">
                    <a:lumMod val="50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案例</a:t>
            </a:r>
            <a:endParaRPr lang="zh-CN" altLang="en-US" sz="4000" b="1" spc="300">
              <a:solidFill>
                <a:srgbClr val="2196F3">
                  <a:lumMod val="50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 rot="10800000">
            <a:off x="11392535" y="5860415"/>
            <a:ext cx="797560" cy="69405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4"/>
            </p:custDataLst>
          </p:nvPr>
        </p:nvSpPr>
        <p:spPr>
          <a:xfrm rot="10800000">
            <a:off x="11080115" y="6325235"/>
            <a:ext cx="600710" cy="52514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5"/>
            </p:custDataLst>
          </p:nvPr>
        </p:nvSpPr>
        <p:spPr>
          <a:xfrm rot="10800000">
            <a:off x="10797540" y="6112510"/>
            <a:ext cx="488315" cy="441960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6"/>
            </p:custDataLst>
          </p:nvPr>
        </p:nvSpPr>
        <p:spPr>
          <a:xfrm rot="10800000">
            <a:off x="10597515" y="5957570"/>
            <a:ext cx="403860" cy="36766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7"/>
            </p:custDataLst>
          </p:nvPr>
        </p:nvSpPr>
        <p:spPr>
          <a:xfrm rot="10800000">
            <a:off x="10433050" y="6177280"/>
            <a:ext cx="299720" cy="275590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8"/>
            </p:custDataLst>
          </p:nvPr>
        </p:nvSpPr>
        <p:spPr>
          <a:xfrm rot="10800000">
            <a:off x="10300970" y="6325235"/>
            <a:ext cx="236220" cy="22923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9"/>
            </p:custDataLst>
          </p:nvPr>
        </p:nvSpPr>
        <p:spPr>
          <a:xfrm rot="10800000">
            <a:off x="10189845" y="6245225"/>
            <a:ext cx="196850" cy="17589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 rot="10800000">
            <a:off x="10111740" y="6351905"/>
            <a:ext cx="147955" cy="152400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 rot="10800000">
            <a:off x="9916160" y="6367145"/>
            <a:ext cx="109220" cy="12128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9450" y="2164080"/>
            <a:ext cx="4600575" cy="4324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01665" y="1445260"/>
            <a:ext cx="6359525" cy="52158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9450" y="1312545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项目结构图</a:t>
            </a:r>
            <a:endParaRPr lang="zh-CN" altLang="en-US" sz="3200"/>
          </a:p>
        </p:txBody>
      </p:sp>
      <p:sp>
        <p:nvSpPr>
          <p:cNvPr id="11" name="文本框 10"/>
          <p:cNvSpPr txBox="1"/>
          <p:nvPr/>
        </p:nvSpPr>
        <p:spPr>
          <a:xfrm>
            <a:off x="5701665" y="605790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创建包方法</a:t>
            </a:r>
            <a:endParaRPr lang="zh-CN" altLang="en-US" sz="3200"/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-6985" y="-3810"/>
            <a:ext cx="6816725" cy="6865620"/>
          </a:xfrm>
          <a:prstGeom prst="rect">
            <a:avLst/>
          </a:prstGeom>
          <a:solidFill>
            <a:srgbClr val="2196F3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>
            <p:custDataLst>
              <p:tags r:id="rId2"/>
            </p:custDataLst>
          </p:nvPr>
        </p:nvSpPr>
        <p:spPr>
          <a:xfrm>
            <a:off x="301625" y="0"/>
            <a:ext cx="7693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000" b="1" spc="300">
                <a:solidFill>
                  <a:srgbClr val="2196F3">
                    <a:lumMod val="50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案例</a:t>
            </a:r>
            <a:r>
              <a:rPr lang="en-US" altLang="zh-CN" sz="4000" b="1" spc="300">
                <a:solidFill>
                  <a:srgbClr val="2196F3">
                    <a:lumMod val="50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public</a:t>
            </a:r>
            <a:endParaRPr lang="en-US" altLang="zh-CN" sz="4000" b="1" spc="300">
              <a:solidFill>
                <a:srgbClr val="2196F3">
                  <a:lumMod val="50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 rot="10800000">
            <a:off x="11392535" y="5860415"/>
            <a:ext cx="797560" cy="69405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4"/>
            </p:custDataLst>
          </p:nvPr>
        </p:nvSpPr>
        <p:spPr>
          <a:xfrm rot="10800000">
            <a:off x="11080115" y="6325235"/>
            <a:ext cx="600710" cy="52514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5"/>
            </p:custDataLst>
          </p:nvPr>
        </p:nvSpPr>
        <p:spPr>
          <a:xfrm rot="10800000">
            <a:off x="10797540" y="6112510"/>
            <a:ext cx="488315" cy="441960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6"/>
            </p:custDataLst>
          </p:nvPr>
        </p:nvSpPr>
        <p:spPr>
          <a:xfrm rot="10800000">
            <a:off x="10597515" y="5957570"/>
            <a:ext cx="403860" cy="36766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7"/>
            </p:custDataLst>
          </p:nvPr>
        </p:nvSpPr>
        <p:spPr>
          <a:xfrm rot="10800000">
            <a:off x="10433050" y="6177280"/>
            <a:ext cx="299720" cy="275590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8"/>
            </p:custDataLst>
          </p:nvPr>
        </p:nvSpPr>
        <p:spPr>
          <a:xfrm rot="10800000">
            <a:off x="10300970" y="6325235"/>
            <a:ext cx="236220" cy="22923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9"/>
            </p:custDataLst>
          </p:nvPr>
        </p:nvSpPr>
        <p:spPr>
          <a:xfrm rot="10800000">
            <a:off x="10189845" y="6245225"/>
            <a:ext cx="196850" cy="17589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 rot="10800000">
            <a:off x="10111740" y="6351905"/>
            <a:ext cx="147955" cy="152400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 rot="10800000">
            <a:off x="9916160" y="6367145"/>
            <a:ext cx="109220" cy="12128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7265" y="1071245"/>
            <a:ext cx="5039360" cy="32473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20165" y="4728845"/>
            <a:ext cx="4352925" cy="1885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18020" y="2152015"/>
            <a:ext cx="481838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public:</a:t>
            </a:r>
            <a:r>
              <a:rPr lang="zh-CN" altLang="en-US" sz="3200"/>
              <a:t>公共类修饰符</a:t>
            </a:r>
            <a:endParaRPr lang="zh-CN" altLang="en-US" sz="3200"/>
          </a:p>
          <a:p>
            <a:pPr algn="l"/>
            <a:r>
              <a:rPr lang="en-US" altLang="zh-CN" sz="3200"/>
              <a:t>	</a:t>
            </a:r>
            <a:r>
              <a:rPr lang="zh-CN" altLang="en-US" sz="3200"/>
              <a:t>public修饰的变量或者方法在不同包中，相同包中，子类</a:t>
            </a:r>
            <a:r>
              <a:rPr lang="zh-CN" altLang="en-US" sz="3200">
                <a:sym typeface="+mn-ea"/>
              </a:rPr>
              <a:t>（后面会讲的）</a:t>
            </a:r>
            <a:r>
              <a:rPr lang="zh-CN" altLang="en-US" sz="3200"/>
              <a:t>中，当前类中都是可以直接访问的</a:t>
            </a:r>
            <a:endParaRPr lang="zh-CN" altLang="en-US" sz="3200"/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-64770" y="0"/>
            <a:ext cx="6816725" cy="6865620"/>
          </a:xfrm>
          <a:prstGeom prst="rect">
            <a:avLst/>
          </a:prstGeom>
          <a:solidFill>
            <a:srgbClr val="2196F3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>
            <p:custDataLst>
              <p:tags r:id="rId2"/>
            </p:custDataLst>
          </p:nvPr>
        </p:nvSpPr>
        <p:spPr>
          <a:xfrm>
            <a:off x="6809740" y="0"/>
            <a:ext cx="7693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000" b="1" spc="300">
                <a:solidFill>
                  <a:srgbClr val="2196F3">
                    <a:lumMod val="50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案例</a:t>
            </a:r>
            <a:r>
              <a:rPr lang="en-US" altLang="zh-CN" sz="4000" b="1" spc="300">
                <a:solidFill>
                  <a:srgbClr val="2196F3">
                    <a:lumMod val="50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protected</a:t>
            </a:r>
            <a:endParaRPr lang="en-US" altLang="zh-CN" sz="4000" b="1" spc="300">
              <a:solidFill>
                <a:srgbClr val="2196F3">
                  <a:lumMod val="50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 rot="10800000">
            <a:off x="11392535" y="5860415"/>
            <a:ext cx="797560" cy="69405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4"/>
            </p:custDataLst>
          </p:nvPr>
        </p:nvSpPr>
        <p:spPr>
          <a:xfrm rot="10800000">
            <a:off x="11080115" y="6325235"/>
            <a:ext cx="600710" cy="52514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5"/>
            </p:custDataLst>
          </p:nvPr>
        </p:nvSpPr>
        <p:spPr>
          <a:xfrm rot="10800000">
            <a:off x="10797540" y="6112510"/>
            <a:ext cx="488315" cy="441960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6"/>
            </p:custDataLst>
          </p:nvPr>
        </p:nvSpPr>
        <p:spPr>
          <a:xfrm rot="10800000">
            <a:off x="10597515" y="5957570"/>
            <a:ext cx="403860" cy="36766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7"/>
            </p:custDataLst>
          </p:nvPr>
        </p:nvSpPr>
        <p:spPr>
          <a:xfrm rot="10800000">
            <a:off x="10433050" y="6177280"/>
            <a:ext cx="299720" cy="275590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8"/>
            </p:custDataLst>
          </p:nvPr>
        </p:nvSpPr>
        <p:spPr>
          <a:xfrm rot="10800000">
            <a:off x="10300970" y="6325235"/>
            <a:ext cx="236220" cy="22923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9"/>
            </p:custDataLst>
          </p:nvPr>
        </p:nvSpPr>
        <p:spPr>
          <a:xfrm rot="10800000">
            <a:off x="10189845" y="6245225"/>
            <a:ext cx="196850" cy="17589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 rot="10800000">
            <a:off x="10111740" y="6351905"/>
            <a:ext cx="147955" cy="152400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 rot="10800000">
            <a:off x="9916160" y="6367145"/>
            <a:ext cx="109220" cy="12128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86905" y="1046480"/>
            <a:ext cx="481838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 spc="300">
                <a:solidFill>
                  <a:srgbClr val="2196F3">
                    <a:lumMod val="50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protected</a:t>
            </a:r>
            <a:r>
              <a:rPr lang="en-US" altLang="zh-CN" sz="3200"/>
              <a:t>:</a:t>
            </a:r>
            <a:r>
              <a:rPr lang="zh-CN" altLang="en-US" sz="3200"/>
              <a:t>保护访问修饰符</a:t>
            </a:r>
            <a:endParaRPr lang="zh-CN" altLang="en-US" sz="3200"/>
          </a:p>
          <a:p>
            <a:pPr algn="l"/>
            <a:r>
              <a:rPr lang="en-US" altLang="zh-CN" sz="3200"/>
              <a:t>	1.</a:t>
            </a:r>
            <a:r>
              <a:rPr lang="zh-CN" altLang="en-US" sz="3200">
                <a:sym typeface="+mn-ea"/>
              </a:rPr>
              <a:t>protected不能用来修饰类</a:t>
            </a:r>
            <a:endParaRPr lang="zh-CN" altLang="en-US" sz="3200"/>
          </a:p>
          <a:p>
            <a:pPr algn="l"/>
            <a:r>
              <a:rPr lang="en-US" altLang="zh-CN" sz="3200"/>
              <a:t>	2.</a:t>
            </a:r>
            <a:r>
              <a:rPr lang="zh-CN" altLang="en-US" sz="3200"/>
              <a:t>protected修饰的变量或者方法在相同包中，子类中和当前包中的类都是可以直接访问的，在不同包中的类则不能访问。</a:t>
            </a:r>
            <a:endParaRPr lang="zh-CN" altLang="en-US" sz="3200"/>
          </a:p>
          <a:p>
            <a:pPr algn="l"/>
            <a:r>
              <a:rPr lang="en-US" altLang="zh-CN" sz="3200"/>
              <a:t>	3.</a:t>
            </a:r>
            <a:r>
              <a:rPr lang="zh-CN" altLang="en-US" sz="3200"/>
              <a:t>子类中可以访问</a:t>
            </a:r>
            <a:endParaRPr lang="zh-CN" altLang="en-US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4140" y="233045"/>
            <a:ext cx="4781550" cy="1771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4140" y="2066290"/>
            <a:ext cx="4664710" cy="2193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33830" y="4411345"/>
            <a:ext cx="4662170" cy="243903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-64770" y="0"/>
            <a:ext cx="6816725" cy="6865620"/>
          </a:xfrm>
          <a:prstGeom prst="rect">
            <a:avLst/>
          </a:prstGeom>
          <a:solidFill>
            <a:srgbClr val="2196F3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>
            <p:custDataLst>
              <p:tags r:id="rId2"/>
            </p:custDataLst>
          </p:nvPr>
        </p:nvSpPr>
        <p:spPr>
          <a:xfrm>
            <a:off x="6819265" y="617855"/>
            <a:ext cx="7693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000" b="1" spc="300">
                <a:solidFill>
                  <a:srgbClr val="2196F3">
                    <a:lumMod val="50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案例</a:t>
            </a:r>
            <a:r>
              <a:rPr lang="en-US" altLang="zh-CN" sz="4000" b="1" spc="300">
                <a:solidFill>
                  <a:srgbClr val="2196F3">
                    <a:lumMod val="50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default</a:t>
            </a:r>
            <a:endParaRPr lang="en-US" altLang="zh-CN" sz="4000" b="1" spc="300">
              <a:solidFill>
                <a:srgbClr val="2196F3">
                  <a:lumMod val="50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 rot="10800000">
            <a:off x="11392535" y="5860415"/>
            <a:ext cx="797560" cy="69405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4"/>
            </p:custDataLst>
          </p:nvPr>
        </p:nvSpPr>
        <p:spPr>
          <a:xfrm rot="10800000">
            <a:off x="11080115" y="6325235"/>
            <a:ext cx="600710" cy="52514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5"/>
            </p:custDataLst>
          </p:nvPr>
        </p:nvSpPr>
        <p:spPr>
          <a:xfrm rot="10800000">
            <a:off x="10797540" y="6112510"/>
            <a:ext cx="488315" cy="441960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6"/>
            </p:custDataLst>
          </p:nvPr>
        </p:nvSpPr>
        <p:spPr>
          <a:xfrm rot="10800000">
            <a:off x="10597515" y="5957570"/>
            <a:ext cx="403860" cy="36766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7"/>
            </p:custDataLst>
          </p:nvPr>
        </p:nvSpPr>
        <p:spPr>
          <a:xfrm rot="10800000">
            <a:off x="10433050" y="6177280"/>
            <a:ext cx="299720" cy="275590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8"/>
            </p:custDataLst>
          </p:nvPr>
        </p:nvSpPr>
        <p:spPr>
          <a:xfrm rot="10800000">
            <a:off x="10300970" y="6325235"/>
            <a:ext cx="236220" cy="22923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9"/>
            </p:custDataLst>
          </p:nvPr>
        </p:nvSpPr>
        <p:spPr>
          <a:xfrm rot="10800000">
            <a:off x="10189845" y="6245225"/>
            <a:ext cx="196850" cy="17589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 rot="10800000">
            <a:off x="10111740" y="6351905"/>
            <a:ext cx="147955" cy="152400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 rot="10800000">
            <a:off x="9916160" y="6367145"/>
            <a:ext cx="109220" cy="12128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51345" y="1701800"/>
            <a:ext cx="481838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 spc="3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default</a:t>
            </a:r>
            <a:r>
              <a:rPr lang="en-US" altLang="zh-CN" sz="3200"/>
              <a:t>:</a:t>
            </a:r>
            <a:r>
              <a:rPr lang="zh-CN" altLang="en-US" sz="3200"/>
              <a:t>缺省默认</a:t>
            </a:r>
            <a:r>
              <a:rPr lang="en-US" altLang="zh-CN" sz="3200"/>
              <a:t>	</a:t>
            </a:r>
            <a:r>
              <a:rPr lang="zh-CN" altLang="en-US" sz="3200">
                <a:sym typeface="+mn-ea"/>
              </a:rPr>
              <a:t>default(也就是默认的)的变量或者方法在相同包中，当前类中都是可以直接访问的，在不同包中，即便是子类中也不能访问。</a:t>
            </a:r>
            <a:endParaRPr lang="zh-CN" altLang="en-US" sz="32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1125" y="102235"/>
            <a:ext cx="4215765" cy="18611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04925" y="2110740"/>
            <a:ext cx="5210175" cy="2228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24990" y="4516120"/>
            <a:ext cx="3771900" cy="203835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-64770" y="0"/>
            <a:ext cx="6816725" cy="6865620"/>
          </a:xfrm>
          <a:prstGeom prst="rect">
            <a:avLst/>
          </a:prstGeom>
          <a:solidFill>
            <a:srgbClr val="2196F3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>
            <p:custDataLst>
              <p:tags r:id="rId2"/>
            </p:custDataLst>
          </p:nvPr>
        </p:nvSpPr>
        <p:spPr>
          <a:xfrm>
            <a:off x="6819265" y="617855"/>
            <a:ext cx="7693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000" b="1" spc="300">
                <a:solidFill>
                  <a:srgbClr val="2196F3">
                    <a:lumMod val="50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案例</a:t>
            </a:r>
            <a:r>
              <a:rPr lang="en-US" altLang="zh-CN" sz="4000" b="1" spc="300">
                <a:solidFill>
                  <a:srgbClr val="2196F3">
                    <a:lumMod val="50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private</a:t>
            </a:r>
            <a:endParaRPr lang="en-US" altLang="zh-CN" sz="4000" b="1" spc="300">
              <a:solidFill>
                <a:srgbClr val="2196F3">
                  <a:lumMod val="50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 rot="10800000">
            <a:off x="11392535" y="5860415"/>
            <a:ext cx="797560" cy="69405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4"/>
            </p:custDataLst>
          </p:nvPr>
        </p:nvSpPr>
        <p:spPr>
          <a:xfrm rot="10800000">
            <a:off x="11080115" y="6325235"/>
            <a:ext cx="600710" cy="52514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5"/>
            </p:custDataLst>
          </p:nvPr>
        </p:nvSpPr>
        <p:spPr>
          <a:xfrm rot="10800000">
            <a:off x="10797540" y="6112510"/>
            <a:ext cx="488315" cy="441960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6"/>
            </p:custDataLst>
          </p:nvPr>
        </p:nvSpPr>
        <p:spPr>
          <a:xfrm rot="10800000">
            <a:off x="10597515" y="5957570"/>
            <a:ext cx="403860" cy="36766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7"/>
            </p:custDataLst>
          </p:nvPr>
        </p:nvSpPr>
        <p:spPr>
          <a:xfrm rot="10800000">
            <a:off x="10433050" y="6177280"/>
            <a:ext cx="299720" cy="275590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8"/>
            </p:custDataLst>
          </p:nvPr>
        </p:nvSpPr>
        <p:spPr>
          <a:xfrm rot="10800000">
            <a:off x="10300970" y="6325235"/>
            <a:ext cx="236220" cy="22923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9"/>
            </p:custDataLst>
          </p:nvPr>
        </p:nvSpPr>
        <p:spPr>
          <a:xfrm rot="10800000">
            <a:off x="10189845" y="6245225"/>
            <a:ext cx="196850" cy="17589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 rot="10800000">
            <a:off x="10111740" y="6351905"/>
            <a:ext cx="147955" cy="152400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 rot="10800000">
            <a:off x="9916160" y="6367145"/>
            <a:ext cx="109220" cy="12128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51345" y="1701800"/>
            <a:ext cx="48183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>
                <a:sym typeface="+mn-ea"/>
              </a:rPr>
              <a:t>private</a:t>
            </a:r>
            <a:r>
              <a:rPr lang="en-US" altLang="zh-CN" sz="3200"/>
              <a:t>:</a:t>
            </a:r>
            <a:r>
              <a:rPr lang="zh-CN" altLang="en-US" sz="3200"/>
              <a:t>私有访问修饰符</a:t>
            </a:r>
            <a:endParaRPr lang="en-US" altLang="zh-CN" sz="3200"/>
          </a:p>
          <a:p>
            <a:pPr algn="l"/>
            <a:r>
              <a:rPr lang="en-US" altLang="zh-CN" sz="3200"/>
              <a:t>	</a:t>
            </a:r>
            <a:r>
              <a:rPr lang="zh-CN" altLang="en-US" sz="3200">
                <a:sym typeface="+mn-ea"/>
              </a:rPr>
              <a:t>private修饰的变量或者方法只能在当前类中可以直接访问，在不同类中不能访问。（加个总开）</a:t>
            </a:r>
            <a:endParaRPr lang="zh-CN" altLang="en-US" sz="32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3985" y="163830"/>
            <a:ext cx="4819650" cy="2638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3985" y="2886710"/>
            <a:ext cx="4533900" cy="2524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03985" y="5481320"/>
            <a:ext cx="3822065" cy="97155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5"/>
          <p:cNvSpPr txBox="1"/>
          <p:nvPr>
            <p:custDataLst>
              <p:tags r:id="rId1"/>
            </p:custDataLst>
          </p:nvPr>
        </p:nvSpPr>
        <p:spPr>
          <a:xfrm>
            <a:off x="6463848" y="992847"/>
            <a:ext cx="3507051" cy="1229784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fontAlgn="auto">
              <a:lnSpc>
                <a:spcPct val="100000"/>
              </a:lnSpc>
            </a:pP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课程练习</a:t>
            </a:r>
            <a:endParaRPr lang="zh-CN" altLang="zh-CN" sz="36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54" name="文本框 15"/>
          <p:cNvSpPr txBox="1"/>
          <p:nvPr>
            <p:custDataLst>
              <p:tags r:id="rId2"/>
            </p:custDataLst>
          </p:nvPr>
        </p:nvSpPr>
        <p:spPr>
          <a:xfrm>
            <a:off x="6463665" y="2383790"/>
            <a:ext cx="4021455" cy="3758565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定义一个手机类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:</a:t>
            </a:r>
            <a:endParaRPr lang="en-US" altLang="zh-CN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属性：品牌，价格，颜色，行为：打电话，发短信</a:t>
            </a:r>
            <a:endParaRPr lang="zh-CN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并创建一个手机类对象（华为，￥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2999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，黑色</a:t>
            </a:r>
            <a:r>
              <a:rPr 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）</a:t>
            </a:r>
            <a:endParaRPr lang="zh-CN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调用打电话和发短信两个方法（行为）。</a:t>
            </a:r>
            <a:endParaRPr lang="zh-CN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</p:txBody>
      </p:sp>
      <p:pic>
        <p:nvPicPr>
          <p:cNvPr id="8" name="PA-图片 3" descr="C:\Users\admin\Desktop\image10.jpegimage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325143" y="-499836"/>
            <a:ext cx="1905030" cy="1905030"/>
          </a:xfrm>
          <a:prstGeom prst="ellipse">
            <a:avLst/>
          </a:prstGeom>
          <a:ln w="50800">
            <a:solidFill>
              <a:sysClr val="window" lastClr="FFFFFF"/>
            </a:solidFill>
          </a:ln>
          <a:effectLst>
            <a:outerShdw blurRad="127000" dist="38100" dir="5400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3" name="PA-图片 5" descr="C:\Users\admin\Desktop\image11.jpegimage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b="-990"/>
          <a:stretch>
            <a:fillRect/>
          </a:stretch>
        </p:blipFill>
        <p:spPr>
          <a:xfrm>
            <a:off x="1593987" y="1707224"/>
            <a:ext cx="3367288" cy="3367341"/>
          </a:xfrm>
          <a:prstGeom prst="ellipse">
            <a:avLst/>
          </a:prstGeom>
          <a:ln w="50800">
            <a:solidFill>
              <a:sysClr val="window" lastClr="FFFFFF"/>
            </a:solidFill>
          </a:ln>
          <a:effectLst>
            <a:outerShdw blurRad="127000" dist="38100" dir="5400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4" name="PA-图片 6" descr="C:\Users\admin\Desktop\image12.jpegimage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2325143" y="5376595"/>
            <a:ext cx="1905015" cy="1905030"/>
          </a:xfrm>
          <a:prstGeom prst="ellipse">
            <a:avLst/>
          </a:prstGeom>
          <a:ln w="50800">
            <a:solidFill>
              <a:sysClr val="window" lastClr="FFFFFF"/>
            </a:solidFill>
          </a:ln>
          <a:effectLst>
            <a:outerShdw blurRad="127000" dist="38100" dir="5400000" algn="ctr" rotWithShape="0">
              <a:srgbClr val="000000">
                <a:alpha val="20000"/>
              </a:srgbClr>
            </a:outerShdw>
          </a:effectLst>
        </p:spPr>
      </p:pic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933444" y="1046693"/>
            <a:ext cx="4688400" cy="4688400"/>
            <a:chOff x="4083533" y="-166844"/>
            <a:chExt cx="7280274" cy="6936336"/>
          </a:xfrm>
        </p:grpSpPr>
        <p:sp>
          <p:nvSpPr>
            <p:cNvPr id="6" name="弧形 5"/>
            <p:cNvSpPr/>
            <p:nvPr>
              <p:custDataLst>
                <p:tags r:id="rId10"/>
              </p:custDataLst>
            </p:nvPr>
          </p:nvSpPr>
          <p:spPr>
            <a:xfrm rot="10800000">
              <a:off x="4083533" y="-166844"/>
              <a:ext cx="7280274" cy="6936336"/>
            </a:xfrm>
            <a:prstGeom prst="arc">
              <a:avLst>
                <a:gd name="adj1" fmla="val 21095423"/>
                <a:gd name="adj2" fmla="val 552742"/>
              </a:avLst>
            </a:prstGeom>
            <a:ln w="63500" cap="rnd">
              <a:solidFill>
                <a:schemeClr val="accent1"/>
              </a:solidFill>
            </a:ln>
          </p:spPr>
          <p:style>
            <a:lnRef idx="1">
              <a:srgbClr val="1E6BC5"/>
            </a:lnRef>
            <a:fillRef idx="0">
              <a:srgbClr val="1E6BC5"/>
            </a:fillRef>
            <a:effectRef idx="0">
              <a:srgbClr val="1E6BC5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弧形 11"/>
            <p:cNvSpPr/>
            <p:nvPr>
              <p:custDataLst>
                <p:tags r:id="rId11"/>
              </p:custDataLst>
            </p:nvPr>
          </p:nvSpPr>
          <p:spPr>
            <a:xfrm rot="10800000">
              <a:off x="4511008" y="211074"/>
              <a:ext cx="6548603" cy="6239231"/>
            </a:xfrm>
            <a:prstGeom prst="arc">
              <a:avLst>
                <a:gd name="adj1" fmla="val 20784833"/>
                <a:gd name="adj2" fmla="val 921241"/>
              </a:avLst>
            </a:prstGeom>
            <a:ln w="63500" cap="rnd">
              <a:solidFill>
                <a:schemeClr val="accent1"/>
              </a:solidFill>
            </a:ln>
          </p:spPr>
          <p:style>
            <a:lnRef idx="1">
              <a:srgbClr val="1E6BC5"/>
            </a:lnRef>
            <a:fillRef idx="0">
              <a:srgbClr val="1E6BC5"/>
            </a:fillRef>
            <a:effectRef idx="0">
              <a:srgbClr val="1E6BC5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12"/>
            </p:custDataLst>
          </p:nvPr>
        </p:nvGrpSpPr>
        <p:grpSpPr>
          <a:xfrm flipH="1">
            <a:off x="933444" y="1046693"/>
            <a:ext cx="4688400" cy="4688400"/>
            <a:chOff x="4083533" y="-166844"/>
            <a:chExt cx="7280274" cy="6936336"/>
          </a:xfrm>
        </p:grpSpPr>
        <p:sp>
          <p:nvSpPr>
            <p:cNvPr id="17" name="弧形 16"/>
            <p:cNvSpPr/>
            <p:nvPr>
              <p:custDataLst>
                <p:tags r:id="rId13"/>
              </p:custDataLst>
            </p:nvPr>
          </p:nvSpPr>
          <p:spPr>
            <a:xfrm rot="10800000">
              <a:off x="4083533" y="-166844"/>
              <a:ext cx="7280274" cy="6936336"/>
            </a:xfrm>
            <a:prstGeom prst="arc">
              <a:avLst>
                <a:gd name="adj1" fmla="val 21097009"/>
                <a:gd name="adj2" fmla="val 545254"/>
              </a:avLst>
            </a:prstGeom>
            <a:ln w="63500" cap="rnd">
              <a:solidFill>
                <a:schemeClr val="accent1"/>
              </a:solidFill>
            </a:ln>
          </p:spPr>
          <p:style>
            <a:lnRef idx="1">
              <a:srgbClr val="1E6BC5"/>
            </a:lnRef>
            <a:fillRef idx="0">
              <a:srgbClr val="1E6BC5"/>
            </a:fillRef>
            <a:effectRef idx="0">
              <a:srgbClr val="1E6BC5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弧形 17"/>
            <p:cNvSpPr/>
            <p:nvPr>
              <p:custDataLst>
                <p:tags r:id="rId14"/>
              </p:custDataLst>
            </p:nvPr>
          </p:nvSpPr>
          <p:spPr>
            <a:xfrm rot="10800000">
              <a:off x="4511008" y="211074"/>
              <a:ext cx="6548603" cy="6239231"/>
            </a:xfrm>
            <a:prstGeom prst="arc">
              <a:avLst>
                <a:gd name="adj1" fmla="val 20815167"/>
                <a:gd name="adj2" fmla="val 964135"/>
              </a:avLst>
            </a:prstGeom>
            <a:ln w="63500" cap="rnd">
              <a:solidFill>
                <a:schemeClr val="accent1"/>
              </a:solidFill>
            </a:ln>
          </p:spPr>
          <p:style>
            <a:lnRef idx="1">
              <a:srgbClr val="1E6BC5"/>
            </a:lnRef>
            <a:fillRef idx="0">
              <a:srgbClr val="1E6BC5"/>
            </a:fillRef>
            <a:effectRef idx="0">
              <a:srgbClr val="1E6BC5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  <p:custDataLst>
      <p:tags r:id="rId1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-2.21729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4284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0.1199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.21322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.5974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4284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0.1199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-0.21322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4000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1.3125"/>
                                          </p:val>
                                        </p:tav>
                                        <p:tav tm="55000">
                                          <p:val>
                                            <p:fltVal val="1.3125"/>
                                          </p:val>
                                        </p:tav>
                                        <p:tav tm="60000">
                                          <p:val>
                                            <p:fltVal val="0.26884"/>
                                          </p:val>
                                        </p:tav>
                                        <p:tav tm="100000">
                                          <p:val>
                                            <p:fltVal val="0.2688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40000">
                                          <p:val>
                                            <p:fltVal val="1.27778"/>
                                          </p:val>
                                        </p:tav>
                                        <p:tav tm="50000">
                                          <p:val>
                                            <p:fltVal val="1.27778"/>
                                          </p:val>
                                        </p:tav>
                                        <p:tav tm="55000">
                                          <p:val>
                                            <p:fltVal val="-0.27778"/>
                                          </p:val>
                                        </p:tav>
                                        <p:tav tm="60000">
                                          <p:val>
                                            <p:fltVal val="-0.27778"/>
                                          </p:val>
                                        </p:tav>
                                        <p:tav tm="100000">
                                          <p:val>
                                            <p:fltVal val="0.066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1.23978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-6.19888e-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85687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1.23978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4000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1.3125"/>
                                          </p:val>
                                        </p:tav>
                                        <p:tav tm="55000">
                                          <p:val>
                                            <p:fltVal val="1.3125"/>
                                          </p:val>
                                        </p:tav>
                                        <p:tav tm="60000">
                                          <p:val>
                                            <p:fltVal val="0.26884"/>
                                          </p:val>
                                        </p:tav>
                                        <p:tav tm="100000">
                                          <p:val>
                                            <p:fltVal val="0.2688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40000">
                                          <p:val>
                                            <p:fltVal val="1.27778"/>
                                          </p:val>
                                        </p:tav>
                                        <p:tav tm="50000">
                                          <p:val>
                                            <p:fltVal val="1.27778"/>
                                          </p:val>
                                        </p:tav>
                                        <p:tav tm="55000">
                                          <p:val>
                                            <p:fltVal val="-0.27778"/>
                                          </p:val>
                                        </p:tav>
                                        <p:tav tm="60000">
                                          <p:val>
                                            <p:fltVal val="-0.27778"/>
                                          </p:val>
                                        </p:tav>
                                        <p:tav tm="100000">
                                          <p:val>
                                            <p:fltVal val="0.066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0.1199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-0.21322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-1.5974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-0.4284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0.1199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.21322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Title 6"/>
          <p:cNvSpPr txBox="1"/>
          <p:nvPr>
            <p:custDataLst>
              <p:tags r:id="rId6"/>
            </p:custDataLst>
          </p:nvPr>
        </p:nvSpPr>
        <p:spPr>
          <a:xfrm>
            <a:off x="2573655" y="1983740"/>
            <a:ext cx="7044690" cy="36849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>
                <a:sym typeface="+mn-ea"/>
              </a:rPr>
              <a:t>查询方式：</a:t>
            </a:r>
            <a:endParaRPr lang="zh-CN" altLang="en-US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百度</a:t>
            </a:r>
            <a:r>
              <a:rPr altLang="zh-CN" sz="2400">
                <a:sym typeface="+mn-ea"/>
              </a:rPr>
              <a:t>(https://www.baidu.com/)</a:t>
            </a:r>
            <a:endParaRPr altLang="zh-CN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altLang="zh-CN" sz="2400">
                <a:sym typeface="+mn-ea"/>
              </a:rPr>
              <a:t>1.</a:t>
            </a:r>
            <a:r>
              <a:rPr lang="zh-CN" altLang="en-US" sz="2400">
                <a:sym typeface="+mn-ea"/>
              </a:rPr>
              <a:t>类、对象和引用的关系</a:t>
            </a:r>
            <a:endParaRPr lang="zh-CN" altLang="en-US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altLang="zh-CN" sz="2400">
                <a:sym typeface="+mn-ea"/>
              </a:rPr>
              <a:t>2.JAVA </a:t>
            </a:r>
            <a:r>
              <a:rPr lang="zh-CN" altLang="en-US" sz="2400">
                <a:sym typeface="+mn-ea"/>
              </a:rPr>
              <a:t>类的使用</a:t>
            </a:r>
            <a:endParaRPr lang="zh-CN" altLang="en-US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altLang="zh-CN" sz="2400">
                <a:sym typeface="+mn-ea"/>
              </a:rPr>
              <a:t>3.JAVA </a:t>
            </a:r>
            <a:r>
              <a:rPr lang="zh-CN" altLang="en-US" sz="2400">
                <a:sym typeface="+mn-ea"/>
              </a:rPr>
              <a:t>数组的使用</a:t>
            </a:r>
            <a:endParaRPr lang="zh-CN" altLang="en-US" sz="2400">
              <a:sym typeface="+mn-ea"/>
            </a:endParaRPr>
          </a:p>
        </p:txBody>
      </p:sp>
      <p:sp>
        <p:nvSpPr>
          <p:cNvPr id="10" name="Title 6"/>
          <p:cNvSpPr txBox="1"/>
          <p:nvPr>
            <p:custDataLst>
              <p:tags r:id="rId7"/>
            </p:custDataLst>
          </p:nvPr>
        </p:nvSpPr>
        <p:spPr>
          <a:xfrm>
            <a:off x="1422061" y="1065254"/>
            <a:ext cx="5032255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知识扩展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 txBox="1"/>
          <p:nvPr>
            <p:custDataLst>
              <p:tags r:id="rId1"/>
            </p:custDataLst>
          </p:nvPr>
        </p:nvSpPr>
        <p:spPr>
          <a:xfrm>
            <a:off x="5128801" y="1352841"/>
            <a:ext cx="6032535" cy="563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课后作业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2"/>
            </p:custDataLst>
          </p:nvPr>
        </p:nvSpPr>
        <p:spPr>
          <a:xfrm>
            <a:off x="5128895" y="2359660"/>
            <a:ext cx="6032500" cy="27209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altLang="zh-CN" sz="19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1.</a:t>
            </a:r>
            <a:r>
              <a:rPr lang="zh-CN" altLang="en-US" sz="19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创建一个学生类：</a:t>
            </a:r>
            <a:endParaRPr lang="zh-CN" altLang="en-US" sz="19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19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属性：名字，年龄，学号，性别。</a:t>
            </a:r>
            <a:endParaRPr lang="zh-CN" altLang="en-US" sz="19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19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行为：看书，做作业，</a:t>
            </a:r>
            <a:r>
              <a:rPr lang="zh-CN" altLang="en-US" sz="19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打游戏，看电视。</a:t>
            </a:r>
            <a:endParaRPr lang="zh-CN" altLang="en-US" sz="19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19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请模拟五个学生的信息录入存储到一个数组中。并分别执行方法。</a:t>
            </a:r>
            <a:endParaRPr lang="zh-CN" altLang="en-US" sz="1900" spc="50" dirty="0">
              <a:ln w="3175">
                <a:noFill/>
                <a:prstDash val="dash"/>
              </a:ln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E:\资源\图片汇总(1)\简单背景\浅色\电脑（商务）\冷色\blurred-background-coffee-cup-contemporary-908284.jpgblurred-background-coffee-cup-contemporary-9082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312241" y="1352772"/>
            <a:ext cx="3213100" cy="1952109"/>
          </a:xfrm>
          <a:prstGeom prst="rect">
            <a:avLst/>
          </a:prstGeom>
        </p:spPr>
      </p:pic>
      <p:pic>
        <p:nvPicPr>
          <p:cNvPr id="5" name="图片 4" descr="E:\资源\图片汇总(1)\简单背景\浅色\电脑（商务）\冷色\blur-close-up-contemporary-1029757.jpgblur-close-up-contemporary-102975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1312241" y="3495381"/>
            <a:ext cx="3213100" cy="1952109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对象和类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 bwMode="auto">
          <a:xfrm>
            <a:off x="-106045" y="0"/>
            <a:ext cx="6212840" cy="6858000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rgbClr val="75757A"/>
          </a:lnRef>
          <a:fillRef idx="3">
            <a:srgbClr val="75757A"/>
          </a:fillRef>
          <a:effectRef idx="2">
            <a:srgbClr val="75757A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 err="1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le 6"/>
          <p:cNvSpPr txBox="1"/>
          <p:nvPr>
            <p:custDataLst>
              <p:tags r:id="rId2"/>
            </p:custDataLst>
          </p:nvPr>
        </p:nvSpPr>
        <p:spPr>
          <a:xfrm>
            <a:off x="318549" y="637527"/>
            <a:ext cx="2775520" cy="5016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</a:t>
            </a:r>
            <a:endParaRPr kumimoji="0" lang="zh-CN" altLang="en-US" sz="28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045" y="1252220"/>
            <a:ext cx="4762500" cy="4762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90315" y="1805305"/>
            <a:ext cx="2185670" cy="627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姓名：张三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90315" y="2854325"/>
            <a:ext cx="2185670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性别：男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90315" y="3834130"/>
            <a:ext cx="218567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年龄：</a:t>
            </a:r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789680" y="4791710"/>
            <a:ext cx="2186305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书包颜色：蓝色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3325" y="1139190"/>
            <a:ext cx="2905125" cy="4874895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6248400" y="1805305"/>
            <a:ext cx="2024380" cy="58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树名：杨树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248400" y="2839720"/>
            <a:ext cx="2024380" cy="58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树龄：</a:t>
            </a:r>
            <a:r>
              <a:rPr lang="en-US" altLang="zh-CN"/>
              <a:t>20</a:t>
            </a:r>
            <a:r>
              <a:rPr lang="zh-CN" altLang="en-US"/>
              <a:t>年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248400" y="3834130"/>
            <a:ext cx="2024380" cy="58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分布区域：</a:t>
            </a:r>
            <a:endParaRPr lang="zh-CN" altLang="en-US"/>
          </a:p>
          <a:p>
            <a:pPr algn="ctr"/>
            <a:r>
              <a:t>黄河流域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248400" y="4805680"/>
            <a:ext cx="2024380" cy="58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形    态：</a:t>
            </a:r>
            <a:endParaRPr lang="zh-CN" altLang="en-US"/>
          </a:p>
          <a:p>
            <a:pPr algn="ctr"/>
            <a:r>
              <a:t>高大、茂盛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269365" y="770890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对象是一个实例。比如说一个学生，一棵树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 bwMode="auto">
          <a:xfrm>
            <a:off x="-106045" y="0"/>
            <a:ext cx="6212840" cy="6858000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rgbClr val="75757A"/>
          </a:lnRef>
          <a:fillRef idx="3">
            <a:srgbClr val="75757A"/>
          </a:fillRef>
          <a:effectRef idx="2">
            <a:srgbClr val="75757A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 err="1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le 6"/>
          <p:cNvSpPr txBox="1"/>
          <p:nvPr>
            <p:custDataLst>
              <p:tags r:id="rId2"/>
            </p:custDataLst>
          </p:nvPr>
        </p:nvSpPr>
        <p:spPr>
          <a:xfrm>
            <a:off x="318549" y="637527"/>
            <a:ext cx="2775520" cy="5016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endParaRPr kumimoji="0" lang="zh-CN" altLang="en-US" sz="28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12085"/>
            <a:ext cx="6082030" cy="4145915"/>
          </a:xfrm>
          <a:prstGeom prst="rect">
            <a:avLst/>
          </a:prstGeom>
        </p:spPr>
      </p:pic>
      <p:graphicFrame>
        <p:nvGraphicFramePr>
          <p:cNvPr id="15" name="表格 14"/>
          <p:cNvGraphicFramePr/>
          <p:nvPr>
            <p:custDataLst>
              <p:tags r:id="rId4"/>
            </p:custDataLst>
          </p:nvPr>
        </p:nvGraphicFramePr>
        <p:xfrm>
          <a:off x="5680075" y="308610"/>
          <a:ext cx="7406640" cy="2777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328"/>
                <a:gridCol w="1481328"/>
                <a:gridCol w="1481328"/>
                <a:gridCol w="1481328"/>
              </a:tblGrid>
              <a:tr h="4629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年龄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书包颜色</a:t>
                      </a:r>
                      <a:endParaRPr lang="zh-CN" altLang="en-US"/>
                    </a:p>
                  </a:txBody>
                  <a:tcPr/>
                </a:tc>
              </a:tr>
              <a:tr h="4629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张三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黄</a:t>
                      </a:r>
                      <a:endParaRPr lang="zh-CN" altLang="en-US"/>
                    </a:p>
                  </a:txBody>
                  <a:tcPr/>
                </a:tc>
              </a:tr>
              <a:tr h="4629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李四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黄</a:t>
                      </a:r>
                      <a:endParaRPr lang="zh-CN" altLang="en-US"/>
                    </a:p>
                  </a:txBody>
                  <a:tcPr/>
                </a:tc>
              </a:tr>
              <a:tr h="4629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王五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深蓝</a:t>
                      </a:r>
                      <a:endParaRPr lang="zh-CN" altLang="en-US"/>
                    </a:p>
                  </a:txBody>
                  <a:tcPr/>
                </a:tc>
              </a:tr>
              <a:tr h="4629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赵六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绿</a:t>
                      </a:r>
                      <a:endParaRPr lang="zh-CN" altLang="en-US"/>
                    </a:p>
                  </a:txBody>
                  <a:tcPr/>
                </a:tc>
              </a:tr>
              <a:tr h="4629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田七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254750" y="3723640"/>
            <a:ext cx="542163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>
                <a:sym typeface="+mn-ea"/>
              </a:rPr>
              <a:t>一组相关属性和行为的集合。可以看成是一类事物的模板</a:t>
            </a:r>
            <a:endParaRPr lang="zh-CN" altLang="en-US" sz="4400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83275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386840" y="1687195"/>
            <a:ext cx="2126615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名字（</a:t>
            </a:r>
            <a:r>
              <a:rPr lang="en-US" altLang="zh-CN"/>
              <a:t>name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86840" y="2705735"/>
            <a:ext cx="2126615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年龄（</a:t>
            </a:r>
            <a:r>
              <a:rPr lang="en-US" altLang="zh-CN"/>
              <a:t>age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86840" y="3613785"/>
            <a:ext cx="2126615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性别（</a:t>
            </a:r>
            <a:r>
              <a:rPr lang="en-US" altLang="zh-CN"/>
              <a:t>sex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86840" y="4709160"/>
            <a:ext cx="2126615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书包颜色（</a:t>
            </a:r>
            <a:r>
              <a:rPr lang="en-US" altLang="zh-CN"/>
              <a:t>color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35345" y="1004570"/>
            <a:ext cx="5520690" cy="48494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3200"/>
              <a:t>public class student {</a:t>
            </a:r>
            <a:endParaRPr lang="zh-CN" altLang="en-US" sz="3200"/>
          </a:p>
          <a:p>
            <a:pPr algn="l"/>
            <a:r>
              <a:rPr lang="zh-CN" altLang="en-US" sz="3200"/>
              <a:t>    public String name;</a:t>
            </a:r>
            <a:endParaRPr lang="zh-CN" altLang="en-US" sz="3200"/>
          </a:p>
          <a:p>
            <a:pPr algn="l"/>
            <a:endParaRPr lang="zh-CN" altLang="en-US" sz="3200"/>
          </a:p>
          <a:p>
            <a:pPr algn="l"/>
            <a:r>
              <a:rPr lang="zh-CN" altLang="en-US" sz="3200"/>
              <a:t>    public int age;</a:t>
            </a:r>
            <a:endParaRPr lang="zh-CN" altLang="en-US" sz="3200"/>
          </a:p>
          <a:p>
            <a:pPr algn="l"/>
            <a:endParaRPr lang="zh-CN" altLang="en-US" sz="3200"/>
          </a:p>
          <a:p>
            <a:pPr algn="l"/>
            <a:r>
              <a:rPr lang="zh-CN" altLang="en-US" sz="3200"/>
              <a:t>    public boolean sex;</a:t>
            </a:r>
            <a:endParaRPr lang="zh-CN" altLang="en-US" sz="3200"/>
          </a:p>
          <a:p>
            <a:pPr algn="l"/>
            <a:r>
              <a:rPr lang="zh-CN" altLang="en-US" sz="3200"/>
              <a:t>    </a:t>
            </a:r>
            <a:endParaRPr lang="zh-CN" altLang="en-US" sz="3200"/>
          </a:p>
          <a:p>
            <a:pPr algn="l"/>
            <a:r>
              <a:rPr lang="zh-CN" altLang="en-US" sz="3200"/>
              <a:t>    public String color;</a:t>
            </a:r>
            <a:endParaRPr lang="zh-CN" altLang="en-US" sz="3200"/>
          </a:p>
          <a:p>
            <a:pPr algn="l"/>
            <a:r>
              <a:rPr lang="zh-CN" altLang="en-US" sz="3200"/>
              <a:t>}</a:t>
            </a:r>
            <a:endParaRPr lang="zh-CN" altLang="en-US" sz="3200"/>
          </a:p>
        </p:txBody>
      </p:sp>
      <p:sp>
        <p:nvSpPr>
          <p:cNvPr id="13" name="右箭头 12"/>
          <p:cNvSpPr/>
          <p:nvPr/>
        </p:nvSpPr>
        <p:spPr>
          <a:xfrm>
            <a:off x="3731895" y="1807845"/>
            <a:ext cx="2338705" cy="354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3731895" y="2826385"/>
            <a:ext cx="2338705" cy="354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3731895" y="3734435"/>
            <a:ext cx="2338705" cy="354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3731895" y="4829810"/>
            <a:ext cx="2338705" cy="354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835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行为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0310" y="1180465"/>
            <a:ext cx="4023360" cy="51073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35525" y="1777365"/>
            <a:ext cx="2520950" cy="6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写作业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35525" y="2794000"/>
            <a:ext cx="2520950" cy="6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画画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35525" y="3819525"/>
            <a:ext cx="2520950" cy="6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读书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35525" y="4845050"/>
            <a:ext cx="2520950" cy="6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回答问题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7840" y="1875790"/>
            <a:ext cx="42030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每个对象有它们自己的行为，比如说张三在写作业，李四在画画等，我们把这些行为称之为方法。</a:t>
            </a:r>
            <a:endParaRPr lang="zh-CN" altLang="en-US" sz="2800"/>
          </a:p>
        </p:txBody>
      </p:sp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11304"/>
            <a:ext cx="12192000" cy="287786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2" name="六边形 1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Title 6"/>
          <p:cNvSpPr txBox="1"/>
          <p:nvPr>
            <p:custDataLst>
              <p:tags r:id="rId6"/>
            </p:custDataLst>
          </p:nvPr>
        </p:nvSpPr>
        <p:spPr>
          <a:xfrm>
            <a:off x="602333" y="608400"/>
            <a:ext cx="10975199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7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3" name="直接连接符 12"/>
            <p:cNvCxnSpPr/>
            <p:nvPr>
              <p:custDataLst>
                <p:tags r:id="rId8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9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608399" y="265165"/>
            <a:ext cx="1676400" cy="343235"/>
          </a:xfrm>
          <a:prstGeom prst="rect">
            <a:avLst/>
          </a:prstGeom>
          <a:noFill/>
        </p:spPr>
        <p:txBody>
          <a:bodyPr vert="horz" wrap="square" lIns="90000" rIns="90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KING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SOFT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620" y="1530350"/>
            <a:ext cx="4478655" cy="499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800"/>
              <a:t>public class student {</a:t>
            </a:r>
            <a:endParaRPr lang="zh-CN" altLang="en-US" sz="2800"/>
          </a:p>
          <a:p>
            <a:pPr algn="l"/>
            <a:r>
              <a:rPr lang="zh-CN" altLang="en-US" sz="2800"/>
              <a:t>    public String name;</a:t>
            </a:r>
            <a:endParaRPr lang="zh-CN" altLang="en-US" sz="2800"/>
          </a:p>
          <a:p>
            <a:pPr algn="l"/>
            <a:r>
              <a:rPr lang="zh-CN" altLang="en-US" sz="2800"/>
              <a:t>    public void run(){   </a:t>
            </a:r>
            <a:endParaRPr lang="zh-CN" altLang="en-US" sz="2800"/>
          </a:p>
          <a:p>
            <a:pPr algn="l"/>
            <a:r>
              <a:rPr lang="zh-CN" altLang="en-US" sz="2800"/>
              <a:t>System.out.println(name);</a:t>
            </a:r>
            <a:endParaRPr lang="zh-CN" altLang="en-US" sz="2800"/>
          </a:p>
          <a:p>
            <a:pPr algn="l"/>
            <a:r>
              <a:rPr lang="zh-CN" altLang="en-US" sz="2800"/>
              <a:t>System.out.println("运动");</a:t>
            </a:r>
            <a:endParaRPr lang="zh-CN" altLang="en-US" sz="2800"/>
          </a:p>
          <a:p>
            <a:pPr algn="l"/>
            <a:r>
              <a:rPr lang="zh-CN" altLang="en-US" sz="2800"/>
              <a:t>    }</a:t>
            </a:r>
            <a:endParaRPr lang="zh-CN" altLang="en-US" sz="2800"/>
          </a:p>
          <a:p>
            <a:pPr algn="l"/>
            <a:r>
              <a:rPr lang="zh-CN" altLang="en-US" sz="2800"/>
              <a:t>    public void drawing(){</a:t>
            </a:r>
            <a:endParaRPr lang="zh-CN" altLang="en-US" sz="2800"/>
          </a:p>
          <a:p>
            <a:pPr algn="l"/>
            <a:r>
              <a:rPr lang="zh-CN" altLang="en-US" sz="2800">
                <a:sym typeface="+mn-ea"/>
              </a:rPr>
              <a:t>System.out.println(name);</a:t>
            </a:r>
            <a:endParaRPr lang="zh-CN" altLang="en-US" sz="2800"/>
          </a:p>
          <a:p>
            <a:pPr algn="l"/>
            <a:r>
              <a:rPr lang="zh-CN" altLang="en-US" sz="2800"/>
              <a:t>System.out.println("画画");</a:t>
            </a:r>
            <a:endParaRPr lang="zh-CN" altLang="en-US" sz="2800"/>
          </a:p>
          <a:p>
            <a:pPr algn="l"/>
            <a:r>
              <a:rPr lang="zh-CN" altLang="en-US" sz="2800"/>
              <a:t>    }</a:t>
            </a:r>
            <a:endParaRPr lang="zh-CN" altLang="en-US" sz="2800"/>
          </a:p>
          <a:p>
            <a:pPr algn="l"/>
            <a:r>
              <a:rPr lang="zh-CN" altLang="en-US" sz="2800"/>
              <a:t>}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6321425" y="1626235"/>
            <a:ext cx="415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072380" y="2473325"/>
            <a:ext cx="4578985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/>
              <a:t>student stu=new student();</a:t>
            </a:r>
            <a:endParaRPr lang="zh-CN" altLang="en-US" sz="2800"/>
          </a:p>
          <a:p>
            <a:pPr algn="l"/>
            <a:r>
              <a:rPr lang="zh-CN" altLang="en-US" sz="2800"/>
              <a:t>stu.name="张三"</a:t>
            </a:r>
            <a:r>
              <a:rPr lang="en-US" altLang="zh-CN" sz="2800"/>
              <a:t>;</a:t>
            </a:r>
            <a:endParaRPr lang="en-US" altLang="zh-CN" sz="2800"/>
          </a:p>
          <a:p>
            <a:pPr algn="l"/>
            <a:r>
              <a:rPr lang="zh-CN" altLang="en-US" sz="2800">
                <a:sym typeface="+mn-ea"/>
              </a:rPr>
              <a:t>stu.run();</a:t>
            </a:r>
            <a:endParaRPr lang="zh-CN" altLang="en-US" sz="2800"/>
          </a:p>
          <a:p>
            <a:pPr algn="l"/>
            <a:r>
              <a:rPr lang="zh-CN" altLang="en-US" sz="2800"/>
              <a:t>student stu1=new student();</a:t>
            </a:r>
            <a:endParaRPr lang="zh-CN" altLang="en-US" sz="2800"/>
          </a:p>
          <a:p>
            <a:pPr algn="l"/>
            <a:r>
              <a:rPr lang="zh-CN" altLang="en-US" sz="2800"/>
              <a:t>stu1.name="李四";</a:t>
            </a:r>
            <a:endParaRPr lang="zh-CN" altLang="en-US" sz="2800"/>
          </a:p>
          <a:p>
            <a:pPr algn="l"/>
            <a:r>
              <a:rPr lang="zh-CN" altLang="en-US" sz="2800"/>
              <a:t>stu1.run();</a:t>
            </a:r>
            <a:endParaRPr lang="zh-CN" altLang="en-US" sz="2800"/>
          </a:p>
          <a:p>
            <a:pPr algn="l"/>
            <a:r>
              <a:rPr lang="zh-CN" altLang="en-US" sz="2800"/>
              <a:t>stu1.drawing();</a:t>
            </a:r>
            <a:endParaRPr lang="zh-CN" altLang="en-US" sz="28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2065" y="2069465"/>
            <a:ext cx="1586230" cy="3915410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4633595" y="3877945"/>
            <a:ext cx="354965" cy="325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9651365" y="3863975"/>
            <a:ext cx="354965" cy="325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330" y="304165"/>
            <a:ext cx="10975340" cy="71882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成员变量与局部变量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1005" y="1023620"/>
            <a:ext cx="5575935" cy="542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/>
              <a:t>public class People {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  //成员变量</a:t>
            </a:r>
            <a:endParaRPr lang="zh-CN" altLang="en-US" sz="2400"/>
          </a:p>
          <a:p>
            <a:pPr algn="l"/>
            <a:r>
              <a:rPr lang="zh-CN" altLang="en-US" sz="2400"/>
              <a:t>    String color;</a:t>
            </a:r>
            <a:endParaRPr lang="zh-CN" altLang="en-US" sz="2400"/>
          </a:p>
          <a:p>
            <a:pPr algn="l"/>
            <a:r>
              <a:rPr lang="zh-CN" altLang="en-US" sz="2400"/>
              <a:t>    public void run(){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      //局部变量</a:t>
            </a:r>
            <a:endParaRPr lang="zh-CN" altLang="en-US" sz="2400"/>
          </a:p>
          <a:p>
            <a:pPr algn="l"/>
            <a:r>
              <a:rPr lang="zh-CN" altLang="en-US" sz="2400"/>
              <a:t>        String name="张三";         System.out.println(name+"在跑步");</a:t>
            </a:r>
            <a:endParaRPr lang="zh-CN" altLang="en-US" sz="2400"/>
          </a:p>
          <a:p>
            <a:pPr algn="l"/>
            <a:r>
              <a:rPr lang="zh-CN" altLang="en-US" sz="2400"/>
              <a:t>    }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 //局部变量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 public void run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String name</a:t>
            </a:r>
            <a:r>
              <a:rPr lang="zh-CN" altLang="en-US" sz="2400">
                <a:sym typeface="+mn-ea"/>
              </a:rPr>
              <a:t>)</a:t>
            </a:r>
            <a:r>
              <a:rPr lang="en-US" altLang="zh-CN" sz="2400">
                <a:sym typeface="+mn-ea"/>
              </a:rPr>
              <a:t>{</a:t>
            </a:r>
            <a:r>
              <a:rPr lang="zh-CN" altLang="en-US" sz="2400">
                <a:sym typeface="+mn-ea"/>
              </a:rPr>
              <a:t>   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System.out.println(name+"在跑步");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  }</a:t>
            </a:r>
            <a:endParaRPr lang="zh-CN" altLang="en-US" sz="2400"/>
          </a:p>
          <a:p>
            <a:pPr algn="l"/>
            <a:r>
              <a:rPr lang="zh-CN" altLang="en-US" sz="2400"/>
              <a:t>}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6377940" y="1520825"/>
            <a:ext cx="480441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ym typeface="+mn-ea"/>
              </a:rPr>
              <a:t>1.</a:t>
            </a:r>
            <a:r>
              <a:rPr lang="zh-CN" altLang="en-US" sz="2400">
                <a:sym typeface="+mn-ea"/>
              </a:rPr>
              <a:t>在类中的位置不同：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成员变量：类中，方法外</a:t>
            </a:r>
            <a:endParaRPr lang="zh-CN" altLang="en-US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局部变量：方法中或者方法声明上(形式参数)</a:t>
            </a:r>
            <a:r>
              <a:rPr lang="en-US" altLang="zh-CN" sz="2400">
                <a:sym typeface="+mn-ea"/>
              </a:rPr>
              <a:t>;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2.</a:t>
            </a:r>
            <a:r>
              <a:rPr lang="zh-CN" altLang="en-US" sz="2400">
                <a:sym typeface="+mn-ea"/>
              </a:rPr>
              <a:t>作用范围不一样</a:t>
            </a:r>
            <a:r>
              <a:rPr lang="en-US" altLang="zh-CN" sz="2400">
                <a:sym typeface="+mn-ea"/>
              </a:rPr>
              <a:t>: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	成员变量：类中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局部变量：方法中</a:t>
            </a:r>
            <a:endParaRPr lang="zh-CN" altLang="en-US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3.初始化值的不同: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	成员变量：有默认值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	局部变量：没有默认值。必须先定义，赋值，最后使用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访问控制修饰符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780280"/>
            <a:ext cx="6249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  </a:t>
            </a:r>
            <a:r>
              <a: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在Java中提供了四种访问权限</a:t>
            </a:r>
            <a:r>
              <a:rPr 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public,protected,default,</a:t>
            </a:r>
            <a:endParaRPr lang="en-US" altLang="zh-CN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private</a:t>
            </a:r>
            <a:r>
              <a:rPr 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）</a:t>
            </a:r>
            <a:r>
              <a: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，使用不同的访问权限修饰符修饰时，被修饰的内容会有不同的访问权</a:t>
            </a:r>
            <a:r>
              <a:rPr 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限。</a:t>
            </a:r>
            <a:endParaRPr lang="ko-KR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333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9701_1*b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ISCONTENTSTITLE" val="0"/>
  <p:tag name="KSO_WM_UNIT_PRESET_TEXT" val="成功企业介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1*a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PRESET_TEXT" val="LOGO HERE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199701_1*k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9701_1*i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9701_1*i*2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199701_1*i*3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ID" val="custom20199701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863"/>
  <p:tag name="KSO_WM_SLIDE_LAYOUT" val="a_b_k"/>
  <p:tag name="KSO_WM_SLIDE_LAYOUT_CNT" val="1_3_1"/>
  <p:tag name="KSO_WM_SLIDE_TYPE" val="title"/>
  <p:tag name="KSO_WM_SLIDE_SUBTYPE" val="pureTxt"/>
  <p:tag name="KSO_WM_TEMPLATE_THUMBS_INDEX" val="1、2、3、4、7、8、9、10、11、12、13、15"/>
  <p:tag name="KSO_WM_TEMPLATE_MASTER_TYPE" val="1"/>
  <p:tag name="KSO_WM_TEMPLATE_COLOR_TYPE" val="1"/>
  <p:tag name="KSO_WM_TEMPLATE_MASTER_THUMB_INDEX" val="1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7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41.xml><?xml version="1.0" encoding="utf-8"?>
<p:tagLst xmlns:p="http://schemas.openxmlformats.org/presentationml/2006/main">
  <p:tag name="KSO_WM_SLIDE_ID" val="custom2020286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ureTxt"/>
  <p:tag name="KSO_WM_SLIDE_SIZE" val="512*267"/>
  <p:tag name="KSO_WM_SLIDE_POSITION" val="17*195"/>
  <p:tag name="KSO_WM_SLIDE_LAYOUT" val="a_b_e"/>
  <p:tag name="KSO_WM_SLIDE_LAYOUT_CNT" val="1_1_1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447_1*i*1"/>
  <p:tag name="KSO_WM_TEMPLATE_CATEGORY" val="diagram"/>
  <p:tag name="KSO_WM_TEMPLATE_INDEX" val="20200447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ISCONTENTSTITLE" val="0"/>
  <p:tag name="KSO_WM_UNIT_PRESET_TEXT" val="输入大标题"/>
  <p:tag name="KSO_WM_UNIT_NOCLEAR" val="0"/>
  <p:tag name="KSO_WM_UNIT_SHOW_EDIT_AREA_INDICATION" val="1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47_1*a*1"/>
  <p:tag name="KSO_WM_TEMPLATE_CATEGORY" val="diagram"/>
  <p:tag name="KSO_WM_TEMPLATE_INDEX" val="20200447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47"/>
  <p:tag name="KSO_WM_SLIDE_ID" val="diagram20200447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LAYOUT_TYPE" val="picTextAvg"/>
  <p:tag name="KSO_WM_SLIDE_SIZE" val="622.816*459.468"/>
  <p:tag name="KSO_WM_SLIDE_POSITION" val="299.026*47.8691"/>
  <p:tag name="KSO_WM_TAG_VERSION" val="1.0"/>
  <p:tag name="KSO_WM_SLIDE_LAYOUT" val="a_f_h"/>
  <p:tag name="KSO_WM_SLIDE_LAYOUT_CNT" val="1_1_2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447_1*i*1"/>
  <p:tag name="KSO_WM_TEMPLATE_CATEGORY" val="diagram"/>
  <p:tag name="KSO_WM_TEMPLATE_INDEX" val="20200447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ISCONTENTSTITLE" val="0"/>
  <p:tag name="KSO_WM_UNIT_PRESET_TEXT" val="输入大标题"/>
  <p:tag name="KSO_WM_UNIT_NOCLEAR" val="0"/>
  <p:tag name="KSO_WM_UNIT_SHOW_EDIT_AREA_INDICATION" val="1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47_1*a*1"/>
  <p:tag name="KSO_WM_TEMPLATE_CATEGORY" val="diagram"/>
  <p:tag name="KSO_WM_TEMPLATE_INDEX" val="20200447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TABLE_BEAUTIFY" val="smartTable{49a6d347-ff8a-411a-804c-2a859fe4a23e}"/>
</p:tagLst>
</file>

<file path=ppt/tags/tag348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47"/>
  <p:tag name="KSO_WM_SLIDE_ID" val="diagram20200447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LAYOUT_TYPE" val="picTextAvg"/>
  <p:tag name="KSO_WM_SLIDE_SIZE" val="622.816*459.468"/>
  <p:tag name="KSO_WM_SLIDE_POSITION" val="299.026*47.8691"/>
  <p:tag name="KSO_WM_TAG_VERSION" val="1.0"/>
  <p:tag name="KSO_WM_SLIDE_LAYOUT" val="a_f_h"/>
  <p:tag name="KSO_WM_SLIDE_LAYOUT_CNT" val="1_1_2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4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61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6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5_1*a*1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DEFAULT_FONT" val="32;36;4"/>
  <p:tag name="KSO_WM_UNIT_BLOCK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ISNUMDGMTITLE" val="0"/>
  <p:tag name="KSO_WM_UNIT_PLACING_PICTURE_MD4" val="0"/>
  <p:tag name="KSO_WM_UNIT_SHOW_EDIT_AREA_INDICATION" val="1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15_1*i*2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15_1*i*3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315_1*i*4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0315_1*i*5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</p:tagLst>
</file>

<file path=ppt/tags/tag372.xml><?xml version="1.0" encoding="utf-8"?>
<p:tagLst xmlns:p="http://schemas.openxmlformats.org/presentationml/2006/main">
  <p:tag name="KSO_WM_SLIDE_ID" val="diagram20200315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91"/>
  <p:tag name="KSO_WM_SLIDE_POSITION" val="0*0"/>
  <p:tag name="KSO_WM_TAG_VERSION" val="1.0"/>
  <p:tag name="KSO_WM_BEAUTIFY_FLAG" val="#wm#"/>
  <p:tag name="KSO_WM_TEMPLATE_CATEGORY" val="diagram"/>
  <p:tag name="KSO_WM_TEMPLATE_INDEX" val="20200315"/>
  <p:tag name="KSO_WM_SLIDE_LAYOUT" val="a_d_f_i"/>
  <p:tag name="KSO_WM_SLIDE_LAYOUT_CNT" val="1_1_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1.2},&quot;minSize&quot;:{&quot;size1&quot;:21.2},&quot;maxSize&quot;:{&quot;size1&quot;:21.2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0.614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normalSize&quot;:{&quot;size1&quot;:69.8},&quot;minSize&quot;:{&quot;size1&quot;:37.4},&quot;maxSize&quot;:{&quot;size1&quot;:81.8},&quot;edge&quot;:{&quot;left&quot;:true,&quot;top&quot;:false,&quot;right&quot;:true,&quot;bottom&quot;:true},&quot;subLayout&quot;:[{&quot;direction&quot;:0,&quot;horizontalAlign&quot;:1,&quot;verticalAlign&quot;:1,&quot;type&quot;:1,&quot;diagramDirection&quot;:0,&quot;canSetOverLayout&quot;:1,&quot;isOverLayout&quot;:0,&quot;margin&quot;:{&quot;left&quot;:1.69,&quot;top&quot;:0.026,&quot;right&quot;:1.69,&quot;bottom&quot;:0.394},&quot;marginOverLayout&quot;:{&quot;left&quot;:0.0,&quot;top&quot;:0.026,&quot;right&quot;:0.0,&quot;bottom&quot;:0.394},&quot;edge&quot;:{&quot;left&quot;:true,&quot;top&quot;:false,&quot;right&quot;:true,&quot;bottom&quot;:false},&quot;backgroundInfo&quot;:[{&quot;type&quot;:&quot;topBottom&quot;,&quot;left&quot;:0.0,&quot;top&quot;:-4.07,&quot;right&quot;:0.0,&quot;bottom&quot;:0.6254934,&quot;leftAbs&quot;:false,&quot;topAbs&quot;:true,&quot;rightAbs&quot;:false,&quot;bottomAbs&quot;:false}]},{&quot;direction&quot;:0,&quot;horizontalAlign&quot;:1,&quot;verticalAlign&quot;:0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]}"/>
  <p:tag name="KSO_WM_SLIDE_CAN_ADD_NAVIGATION" val="1"/>
  <p:tag name="KSO_WM_SLIDE_BACKGROUND" val="[&quot;general&quot;,&quot;frame&quot;,&quot;topBottom&quot;]"/>
  <p:tag name="KSO_WM_SLIDE_RATIO" val="1.777778"/>
  <p:tag name="KSO_WM_UNIT_SHOW_EDIT_AREA_INDICATION" val="1"/>
  <p:tag name="KSO_WM_SLIDE_BK_DARK_LIGHT" val="2"/>
  <p:tag name="KSO_WM_SLIDE_BACKGROUND_TYPE" val="topBottom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37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7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81.xml><?xml version="1.0" encoding="utf-8"?>
<p:tagLst xmlns:p="http://schemas.openxmlformats.org/presentationml/2006/main">
  <p:tag name="KSO_WM_SLIDE_ID" val="custom2020286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ureTxt"/>
  <p:tag name="KSO_WM_SLIDE_SIZE" val="512*267"/>
  <p:tag name="KSO_WM_SLIDE_POSITION" val="17*195"/>
  <p:tag name="KSO_WM_SLIDE_LAYOUT" val="a_b_e"/>
  <p:tag name="KSO_WM_SLIDE_LAYOUT_CNT" val="1_1_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388.xml><?xml version="1.0" encoding="utf-8"?>
<p:tagLst xmlns:p="http://schemas.openxmlformats.org/presentationml/2006/main">
  <p:tag name="KSO_WM_UNIT_TABLE_BEAUTIFY" val="smartTable{8387d817-8a8b-407e-b155-8da48b63f77c}"/>
  <p:tag name="TABLE_ENDDRAG_ORIGIN_RECT" val="911*455"/>
  <p:tag name="TABLE_ENDDRAG_RECT" val="29*25*911*455"/>
</p:tagLst>
</file>

<file path=ppt/tags/tag38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370_1*i*1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370_1*a*1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370_1*i*8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370_1*i*9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1370_1*i*10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1370_1*i*11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201370_1*i*12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201370_1*i*13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201370_1*i*14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diagram20201370_1*i*15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diagram20201370_1*i*16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BEAUTIFY_FLAG" val="#wm#"/>
  <p:tag name="KSO_WM_TEMPLATE_CATEGORY" val="diagram"/>
  <p:tag name="KSO_WM_TEMPLATE_INDEX" val="20201370"/>
  <p:tag name="KSO_WM_SLIDE_ID" val="diagram20201370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0"/>
  <p:tag name="KSO_WM_SLIDE_POSITION" val="0*0"/>
  <p:tag name="KSO_WM_TAG_VERSION" val="1.0"/>
  <p:tag name="KSO_WM_SLIDE_LAYOUT" val="a_d_f"/>
  <p:tag name="KSO_WM_SLIDE_LAYOUT_CNT" val="1_1_3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370_1*i*1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370_1*a*1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370_1*i*8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370_1*i*9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1370_1*i*10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1370_1*i*11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201370_1*i*12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201370_1*i*13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201370_1*i*14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diagram20201370_1*i*15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diagram20201370_1*i*16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BEAUTIFY_FLAG" val="#wm#"/>
  <p:tag name="KSO_WM_TEMPLATE_CATEGORY" val="diagram"/>
  <p:tag name="KSO_WM_TEMPLATE_INDEX" val="20201370"/>
  <p:tag name="KSO_WM_SLIDE_ID" val="diagram20201370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0"/>
  <p:tag name="KSO_WM_SLIDE_POSITION" val="0*0"/>
  <p:tag name="KSO_WM_TAG_VERSION" val="1.0"/>
  <p:tag name="KSO_WM_SLIDE_LAYOUT" val="a_d_f"/>
  <p:tag name="KSO_WM_SLIDE_LAYOUT_CNT" val="1_1_3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370_1*i*1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370_1*a*1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370_1*i*8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370_1*i*9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1370_1*i*10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1370_1*i*11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201370_1*i*12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201370_1*i*13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201370_1*i*14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diagram20201370_1*i*15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diagram20201370_1*i*16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BEAUTIFY_FLAG" val="#wm#"/>
  <p:tag name="KSO_WM_TEMPLATE_CATEGORY" val="diagram"/>
  <p:tag name="KSO_WM_TEMPLATE_INDEX" val="20201370"/>
  <p:tag name="KSO_WM_SLIDE_ID" val="diagram20201370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0"/>
  <p:tag name="KSO_WM_SLIDE_POSITION" val="0*0"/>
  <p:tag name="KSO_WM_TAG_VERSION" val="1.0"/>
  <p:tag name="KSO_WM_SLIDE_LAYOUT" val="a_d_f"/>
  <p:tag name="KSO_WM_SLIDE_LAYOUT_CNT" val="1_1_3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370_1*i*1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370_1*a*1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370_1*i*8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370_1*i*9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1370_1*i*10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1370_1*i*11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201370_1*i*12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201370_1*i*13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201370_1*i*14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diagram20201370_1*i*15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diagram20201370_1*i*16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BEAUTIFY_FLAG" val="#wm#"/>
  <p:tag name="KSO_WM_TEMPLATE_CATEGORY" val="diagram"/>
  <p:tag name="KSO_WM_TEMPLATE_INDEX" val="20201370"/>
  <p:tag name="KSO_WM_SLIDE_ID" val="diagram20201370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0"/>
  <p:tag name="KSO_WM_SLIDE_POSITION" val="0*0"/>
  <p:tag name="KSO_WM_TAG_VERSION" val="1.0"/>
  <p:tag name="KSO_WM_SLIDE_LAYOUT" val="a_d_f"/>
  <p:tag name="KSO_WM_SLIDE_LAYOUT_CNT" val="1_1_3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370_1*i*1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370_1*a*1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370_1*i*8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370_1*i*9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1370_1*i*10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1370_1*i*11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201370_1*i*12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201370_1*i*13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201370_1*i*14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diagram20201370_1*i*15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diagram20201370_1*i*16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BEAUTIFY_FLAG" val="#wm#"/>
  <p:tag name="KSO_WM_TEMPLATE_CATEGORY" val="diagram"/>
  <p:tag name="KSO_WM_TEMPLATE_INDEX" val="20201370"/>
  <p:tag name="KSO_WM_SLIDE_ID" val="diagram20201370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0"/>
  <p:tag name="KSO_WM_SLIDE_POSITION" val="0*0"/>
  <p:tag name="KSO_WM_TAG_VERSION" val="1.0"/>
  <p:tag name="KSO_WM_SLIDE_LAYOUT" val="a_d_f"/>
  <p:tag name="KSO_WM_SLIDE_LAYOUT_CNT" val="1_1_3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ISCONTENTSTITLE" val="0"/>
  <p:tag name="KSO_WM_UNIT_PRESET_TEXT" val="多图垂直&#13;中心轮播动画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custom20202863_1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51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52.xml><?xml version="1.0" encoding="utf-8"?>
<p:tagLst xmlns:p="http://schemas.openxmlformats.org/presentationml/2006/main">
  <p:tag name="KSO_WM_UNIT_DIAGRAM_MODELTYPE" val="flashPicture"/>
  <p:tag name="KSO_WM_UNIT_VALUE" val="529*529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custom20202863_11*ζ_h_d*1_1_1"/>
  <p:tag name="KSO_WM_TEMPLATE_CATEGORY" val="custom"/>
  <p:tag name="KSO_WM_TEMPLATE_INDEX" val="20202863"/>
  <p:tag name="KSO_WM_UNIT_LAYERLEVEL" val="1_1_1"/>
  <p:tag name="KSO_WM_TAG_VERSION" val="1.0"/>
  <p:tag name="KSO_WM_BEAUTIFY_FLAG" val="#wm#"/>
  <p:tag name="PA" val="v5.2.4"/>
  <p:tag name="RESOURCELIBID_ANIM" val="557083"/>
  <p:tag name="KSO_WM_UNIT_FLASH_PICTURE_RATE" val="2"/>
  <p:tag name="KSO_WM_UNIT_LINE_FORE_SCHEMECOLOR_INDEX" val="14"/>
  <p:tag name="KSO_WM_UNIT_LINE_FILL_TYPE" val="2"/>
  <p:tag name="KSO_WM_UNIT_SHADOW_SCHEMECOLOR_INDEX" val="13"/>
  <p:tag name="KSO_WM_UNIT_USESOURCEFORMAT_APPLY" val="1"/>
  <p:tag name="KSO_WM_UNIT_SUPPORT_UNIT_TYPE" val="[&quot;all&quot;]"/>
</p:tagLst>
</file>

<file path=ppt/tags/tag453.xml><?xml version="1.0" encoding="utf-8"?>
<p:tagLst xmlns:p="http://schemas.openxmlformats.org/presentationml/2006/main">
  <p:tag name="KSO_WM_UNIT_DIAGRAM_MODELTYPE" val="flashPicture"/>
  <p:tag name="KSO_WM_UNIT_VALUE" val="935*93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2_1"/>
  <p:tag name="KSO_WM_UNIT_ID" val="custom20202863_11*ζ_h_d*1_2_1"/>
  <p:tag name="KSO_WM_TEMPLATE_CATEGORY" val="custom"/>
  <p:tag name="KSO_WM_TEMPLATE_INDEX" val="20202863"/>
  <p:tag name="KSO_WM_UNIT_LAYERLEVEL" val="1_1_1"/>
  <p:tag name="KSO_WM_TAG_VERSION" val="1.0"/>
  <p:tag name="KSO_WM_BEAUTIFY_FLAG" val="#wm#"/>
  <p:tag name="PA" val="v5.2.4"/>
  <p:tag name="RESOURCELIBID_ANIM" val="557083"/>
  <p:tag name="KSO_WM_UNIT_FLASH_PICTURE_RATE" val="2"/>
  <p:tag name="KSO_WM_UNIT_LINE_FORE_SCHEMECOLOR_INDEX" val="14"/>
  <p:tag name="KSO_WM_UNIT_LINE_FILL_TYPE" val="2"/>
  <p:tag name="KSO_WM_UNIT_SHADOW_SCHEMECOLOR_INDEX" val="13"/>
  <p:tag name="KSO_WM_UNIT_USESOURCEFORMAT_APPLY" val="1"/>
  <p:tag name="KSO_WM_UNIT_SUPPORT_UNIT_TYPE" val="[&quot;all&quot;]"/>
</p:tagLst>
</file>

<file path=ppt/tags/tag454.xml><?xml version="1.0" encoding="utf-8"?>
<p:tagLst xmlns:p="http://schemas.openxmlformats.org/presentationml/2006/main">
  <p:tag name="KSO_WM_UNIT_DIAGRAM_MODELTYPE" val="flashPicture"/>
  <p:tag name="KSO_WM_UNIT_VALUE" val="529*529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3_1"/>
  <p:tag name="KSO_WM_UNIT_ID" val="custom20202863_11*ζ_h_d*1_3_1"/>
  <p:tag name="KSO_WM_TEMPLATE_CATEGORY" val="custom"/>
  <p:tag name="KSO_WM_TEMPLATE_INDEX" val="20202863"/>
  <p:tag name="KSO_WM_UNIT_LAYERLEVEL" val="1_1_1"/>
  <p:tag name="KSO_WM_TAG_VERSION" val="1.0"/>
  <p:tag name="KSO_WM_BEAUTIFY_FLAG" val="#wm#"/>
  <p:tag name="PA" val="v5.2.4"/>
  <p:tag name="RESOURCELIBID_ANIM" val="557083"/>
  <p:tag name="KSO_WM_UNIT_FLASH_PICTURE_RATE" val="2"/>
  <p:tag name="KSO_WM_UNIT_LINE_FORE_SCHEMECOLOR_INDEX" val="14"/>
  <p:tag name="KSO_WM_UNIT_LINE_FILL_TYPE" val="2"/>
  <p:tag name="KSO_WM_UNIT_SHADOW_SCHEMECOLOR_INDEX" val="13"/>
  <p:tag name="KSO_WM_UNIT_USESOURCEFORMAT_APPLY" val="1"/>
  <p:tag name="KSO_WM_UNIT_SUPPORT_UNIT_TYPE" val="[&quot;all&quot;]"/>
</p:tagLst>
</file>

<file path=ppt/tags/tag455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SUBTYPE" val="f"/>
  <p:tag name="KSO_WM_UNIT_TYPE" val="ζ_i"/>
  <p:tag name="KSO_WM_UNIT_INDEX" val="1_1"/>
  <p:tag name="KSO_WM_UNIT_ID" val="custom20202863_11*ζ_i*1_1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56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3"/>
  <p:tag name="KSO_WM_UNIT_ID" val="custom20202863_11*ζ_i*1_3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SUBTYPE" val="f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57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5"/>
  <p:tag name="KSO_WM_UNIT_ID" val="custom20202863_11*ζ_i*1_5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SUBTYPE" val="f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58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SUBTYPE" val="f"/>
  <p:tag name="KSO_WM_UNIT_TYPE" val="ζ_i"/>
  <p:tag name="KSO_WM_UNIT_INDEX" val="1_2"/>
  <p:tag name="KSO_WM_UNIT_ID" val="custom20202863_11*ζ_i*1_2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59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4"/>
  <p:tag name="KSO_WM_UNIT_ID" val="custom20202863_11*ζ_i*1_4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SUBTYPE" val="f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6"/>
  <p:tag name="KSO_WM_UNIT_ID" val="custom20202863_11*ζ_i*1_6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SUBTYPE" val="f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1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SLIDE_ID" val="custom20202863_11"/>
  <p:tag name="KSO_WM_TEMPLATE_SUBCATEGORY" val="10"/>
  <p:tag name="KSO_WM_SLIDE_TYPE" val="text"/>
  <p:tag name="KSO_WM_SLIDE_SUBTYPE" val="picTxt"/>
  <p:tag name="KSO_WM_SLIDE_ITEM_CNT" val="3"/>
  <p:tag name="KSO_WM_SLIDE_INDEX" val="11"/>
  <p:tag name="KSO_WM_SLIDE_SIZE" val="369.165*612.713"/>
  <p:tag name="KSO_WM_SLIDE_POSITION" val="73.4995*-39.3572"/>
  <p:tag name="KSO_WM_DIAGRAM_GROUP_CODE" val="ζ1-1"/>
  <p:tag name="KSO_WM_SLIDE_DIAGTYPE" val="ζ"/>
  <p:tag name="KSO_WM_TAG_VERSION" val="1.0"/>
  <p:tag name="KSO_WM_SLIDE_LAYOUT" val="a_f_ζ"/>
  <p:tag name="KSO_WM_SLIDE_LAYOUT_CNT" val="1_5_1"/>
  <p:tag name="KSO_WM_UNIT_FLASH_PICTURE_TYPE" val="2"/>
  <p:tag name="KSO_WM_TEMPLATE_MASTER_TYPE" val="1"/>
  <p:tag name="KSO_WM_TEMPLATE_COLOR_TYPE" val="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6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19_1*f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14;20;2"/>
  <p:tag name="KSO_WM_UNIT_BLOCK" val="0"/>
  <p:tag name="KSO_WM_UNIT_TEXT_FILL_FORE_SCHEMECOLOR_INDEX_BRIGHTNESS" val="0.15"/>
  <p:tag name="KSO_WM_UNIT_TEXT_FILL_FORE_SCHEMECOLOR_INDEX" val="13"/>
  <p:tag name="KSO_WM_UNIT_TEXT_FILL_TYPE" val="1"/>
</p:tagLst>
</file>

<file path=ppt/tags/tag46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19_1*a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TEXT_FILL_FORE_SCHEMECOLOR_INDEX_BRIGHTNESS" val="-0.5"/>
  <p:tag name="KSO_WM_UNIT_TEXT_FILL_FORE_SCHEMECOLOR_INDEX" val="13"/>
  <p:tag name="KSO_WM_UNIT_TEXT_FILL_TYPE" val="1"/>
</p:tagLst>
</file>

<file path=ppt/tags/tag469.xml><?xml version="1.0" encoding="utf-8"?>
<p:tagLst xmlns:p="http://schemas.openxmlformats.org/presentationml/2006/main">
  <p:tag name="KSO_WM_SLIDE_ID" val="diagram20200419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59*444"/>
  <p:tag name="KSO_WM_SLIDE_POSITION" val="52*47"/>
  <p:tag name="KSO_WM_TAG_VERSION" val="1.0"/>
  <p:tag name="KSO_WM_BEAUTIFY_FLAG" val="#wm#"/>
  <p:tag name="KSO_WM_TEMPLATE_CATEGORY" val="diagram"/>
  <p:tag name="KSO_WM_TEMPLATE_INDEX" val="20200419"/>
  <p:tag name="KSO_WM_SLIDE_LAYOUT" val="a_d_f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54.4},&quot;minSize&quot;:{&quot;size1&quot;:47.7},&quot;maxSize&quot;:{&quot;size1&quot;:61.2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1,&quot;canSetOverLayout&quot;:0,&quot;isOverLayout&quot;:0,&quot;margin&quot;:{&quot;left&quot;:1.846,&quot;top&quot;:1.69,&quot;right&quot;:2.583,&quot;bottom&quot;:1.69}},{&quot;direction&quot;:0,&quot;horizontalAlign&quot;:0,&quot;verticalAlign&quot;:1,&quot;type&quot;:1,&quot;diagramDirection&quot;:0,&quot;canSetOverLayout&quot;:1,&quot;isOverLayout&quot;:0,&quot;margin&quot;:{&quot;left&quot;:0.026,&quot;top&quot;:1.69,&quot;right&quot;:1.707,&quot;bottom&quot;:1.69},&quot;marginOverLayout&quot;:{&quot;left&quot;:0.026,&quot;top&quot;:0.0,&quot;right&quot;:0.0,&quot;bottom&quot;:0.0}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22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47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9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02863_22*f*3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472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863_22*d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473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2863_22*d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474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TEMPLATE_THUMBS_INDEX" val="1"/>
  <p:tag name="KSO_WM_SLIDE_ID" val="custom20202863_22"/>
  <p:tag name="KSO_WM_TEMPLATE_SUBCATEGORY" val="0"/>
  <p:tag name="KSO_WM_SLIDE_TYPE" val="text"/>
  <p:tag name="KSO_WM_SLIDE_SUBTYPE" val="picTxt"/>
  <p:tag name="KSO_WM_SLIDE_ITEM_CNT" val="0"/>
  <p:tag name="KSO_WM_SLIDE_INDEX" val="22"/>
  <p:tag name="KSO_WM_SLIDE_SIZE" val="775*322"/>
  <p:tag name="KSO_WM_SLIDE_POSITION" val="103*106"/>
  <p:tag name="KSO_WM_TAG_VERSION" val="1.0"/>
  <p:tag name="KSO_WM_SLIDE_LAYOUT" val="a_d_f"/>
  <p:tag name="KSO_WM_SLIDE_LAYOUT_CNT" val="1_2_3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  <p:tag name="KSO_WM_TEMPLATE_MASTER_TYPE" val="1"/>
  <p:tag name="KSO_WM_TEMPLATE_COLOR_TYPE" val="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30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感谢您的耐心观看"/>
  <p:tag name="KSO_WM_UNIT_NOCLEAR" val="1"/>
  <p:tag name="KSO_WM_UNIT_VALUE" val="18"/>
  <p:tag name="KSO_WM_UNIT_TYPE" val="a"/>
  <p:tag name="KSO_WM_UNIT_INDEX" val="1"/>
</p:tagLst>
</file>

<file path=ppt/tags/tag476.xml><?xml version="1.0" encoding="utf-8"?>
<p:tagLst xmlns:p="http://schemas.openxmlformats.org/presentationml/2006/main">
  <p:tag name="KSO_WM_SLIDE_ID" val="custom20202863_30"/>
  <p:tag name="KSO_WM_TEMPLATE_SUBCATEGORY" val="0"/>
  <p:tag name="KSO_WM_SLIDE_ITEM_CNT" val="0"/>
  <p:tag name="KSO_WM_SLIDE_INDEX" val="30"/>
  <p:tag name="KSO_WM_TAG_VERSION" val="1.0"/>
  <p:tag name="KSO_WM_BEAUTIFY_FLAG" val="#wm#"/>
  <p:tag name="KSO_WM_TEMPLATE_CATEGORY" val="custom"/>
  <p:tag name="KSO_WM_TEMPLATE_INDEX" val="20202863"/>
  <p:tag name="KSO_WM_SLIDE_LAYOUT" val="a_b"/>
  <p:tag name="KSO_WM_SLIDE_LAYOUT_CNT" val="1_1"/>
  <p:tag name="KSO_WM_SLIDE_TYPE" val="endPage"/>
  <p:tag name="KSO_WM_SLIDE_SUBTYPE" val="picTxt"/>
  <p:tag name="KSO_WM_TEMPLATE_MASTER_TYPE" val="1"/>
  <p:tag name="KSO_WM_TEMPLATE_COLOR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4_Office 主题​​">
  <a:themeElements>
    <a:clrScheme name="20202863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1876</Words>
  <Application>WPS 演示</Application>
  <PresentationFormat>宽屏</PresentationFormat>
  <Paragraphs>280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等线</vt:lpstr>
      <vt:lpstr>Arial Unicode MS</vt:lpstr>
      <vt:lpstr>Calibri</vt:lpstr>
      <vt:lpstr>4_Office 主题​​</vt:lpstr>
      <vt:lpstr>1_Office 主题​​</vt:lpstr>
      <vt:lpstr>JAVA入门基础</vt:lpstr>
      <vt:lpstr>对象和类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访问控制修饰符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：烟雨意浓浓森』</cp:lastModifiedBy>
  <cp:revision>102</cp:revision>
  <dcterms:created xsi:type="dcterms:W3CDTF">2020-08-21T09:18:00Z</dcterms:created>
  <dcterms:modified xsi:type="dcterms:W3CDTF">2020-10-10T08:36:13Z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