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264" r:id="rId7"/>
    <p:sldId id="386" r:id="rId8"/>
    <p:sldId id="318" r:id="rId9"/>
    <p:sldId id="349" r:id="rId10"/>
    <p:sldId id="297" r:id="rId11"/>
    <p:sldId id="390" r:id="rId12"/>
    <p:sldId id="389" r:id="rId13"/>
    <p:sldId id="325" r:id="rId14"/>
    <p:sldId id="353" r:id="rId15"/>
    <p:sldId id="391" r:id="rId16"/>
    <p:sldId id="399" r:id="rId17"/>
    <p:sldId id="277" r:id="rId18"/>
    <p:sldId id="306" r:id="rId19"/>
    <p:sldId id="307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03030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68.xml"/><Relationship Id="rId7" Type="http://schemas.openxmlformats.org/officeDocument/2006/relationships/image" Target="../media/image11.png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8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37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image" Target="../media/image16.jpeg"/><Relationship Id="rId7" Type="http://schemas.openxmlformats.org/officeDocument/2006/relationships/tags" Target="../tags/tag386.xml"/><Relationship Id="rId6" Type="http://schemas.openxmlformats.org/officeDocument/2006/relationships/image" Target="../media/image15.jpeg"/><Relationship Id="rId5" Type="http://schemas.openxmlformats.org/officeDocument/2006/relationships/tags" Target="../tags/tag385.xml"/><Relationship Id="rId4" Type="http://schemas.openxmlformats.org/officeDocument/2006/relationships/image" Target="../media/image14.jpeg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tags" Target="../tags/tag389.xml"/><Relationship Id="rId10" Type="http://schemas.openxmlformats.org/officeDocument/2006/relationships/tags" Target="../tags/tag388.xml"/><Relationship Id="rId1" Type="http://schemas.openxmlformats.org/officeDocument/2006/relationships/tags" Target="../tags/tag38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9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6.xml"/><Relationship Id="rId6" Type="http://schemas.openxmlformats.org/officeDocument/2006/relationships/image" Target="../media/image18.jpeg"/><Relationship Id="rId5" Type="http://schemas.openxmlformats.org/officeDocument/2006/relationships/tags" Target="../tags/tag405.xml"/><Relationship Id="rId4" Type="http://schemas.openxmlformats.org/officeDocument/2006/relationships/image" Target="../media/image17.jpeg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08.xml"/><Relationship Id="rId1" Type="http://schemas.openxmlformats.org/officeDocument/2006/relationships/tags" Target="../tags/tag40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4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4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4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50.xml"/><Relationship Id="rId2" Type="http://schemas.openxmlformats.org/officeDocument/2006/relationships/image" Target="../media/image8.png"/><Relationship Id="rId1" Type="http://schemas.openxmlformats.org/officeDocument/2006/relationships/tags" Target="../tags/tag3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Scanner类、Random类、ArrayList类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9785" y="411988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ArrayList类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46955"/>
            <a:ext cx="5393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java.util.ArrayList 是大小可变的数组，存储在里面的数据称为元素。 ArrayList 中可不断添加元素，其大小也自动增长。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735" y="1246505"/>
            <a:ext cx="7109460" cy="47263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public static void main(String [] hello){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List&lt;String&gt; ls=new ArrayList&lt;&gt;();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ls.add("111");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ls.add("222");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ls.add("333");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for(int i=0;i&lt;ls.size();i++){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    System.out.println(ls.get(i));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}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}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265" y="1619885"/>
            <a:ext cx="3056255" cy="36182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13725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案例分析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485" y="1012190"/>
            <a:ext cx="97402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基本格式:</a:t>
            </a:r>
            <a:endParaRPr lang="zh-CN" altLang="en-US" sz="2400"/>
          </a:p>
          <a:p>
            <a:pPr algn="l"/>
            <a:r>
              <a:rPr lang="en-US" altLang="zh-CN" sz="2400"/>
              <a:t>	ArrayList&lt;String&gt; list = new ArrayList&lt;</a:t>
            </a:r>
            <a:r>
              <a:rPr lang="en-US" altLang="zh-CN" sz="2400">
                <a:sym typeface="+mn-ea"/>
              </a:rPr>
              <a:t>String</a:t>
            </a:r>
            <a:r>
              <a:rPr lang="en-US" altLang="zh-CN" sz="2400"/>
              <a:t>&gt;();</a:t>
            </a:r>
            <a:endParaRPr lang="en-US" altLang="zh-CN" sz="2400"/>
          </a:p>
          <a:p>
            <a:pPr algn="l"/>
            <a:r>
              <a:rPr lang="zh-CN" altLang="en-US" sz="2400"/>
              <a:t>简化格式：</a:t>
            </a:r>
            <a:endParaRPr lang="zh-CN" altLang="en-US" sz="2400"/>
          </a:p>
          <a:p>
            <a:pPr algn="l"/>
            <a:r>
              <a:rPr lang="en-US" altLang="zh-CN" sz="2400"/>
              <a:t>	</a:t>
            </a:r>
            <a:r>
              <a:rPr lang="zh-CN" altLang="en-US" sz="2400"/>
              <a:t>ArrayList&lt;String&gt; list = new ArrayList&lt;&gt;();</a:t>
            </a:r>
            <a:endParaRPr lang="zh-CN" altLang="en-US" sz="2400"/>
          </a:p>
          <a:p>
            <a:pPr algn="l"/>
            <a:r>
              <a:rPr lang="zh-CN" altLang="en-US" sz="2400"/>
              <a:t>常用方法：</a:t>
            </a:r>
            <a:endParaRPr lang="zh-CN" altLang="en-US" sz="2400"/>
          </a:p>
          <a:p>
            <a:pPr algn="l"/>
            <a:r>
              <a:rPr lang="zh-CN" altLang="en-US" sz="2400"/>
              <a:t>public boolean add(E e) ：将指定的元素添加到此集合的尾部。</a:t>
            </a:r>
            <a:endParaRPr lang="zh-CN" altLang="en-US" sz="2400"/>
          </a:p>
          <a:p>
            <a:pPr algn="l"/>
            <a:r>
              <a:rPr lang="zh-CN" altLang="en-US" sz="2400"/>
              <a:t>例：</a:t>
            </a:r>
            <a:r>
              <a:rPr lang="en-US" altLang="zh-CN" sz="2400"/>
              <a:t>	</a:t>
            </a:r>
            <a:endParaRPr lang="zh-CN" altLang="en-US" sz="2400"/>
          </a:p>
          <a:p>
            <a:pPr algn="l"/>
            <a:r>
              <a:rPr lang="zh-CN" altLang="en-US" sz="2400"/>
              <a:t>public E remove(int index) ：移除此集合中指定位置上的元素。返回被删除的元素。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public E get(int index) ：返回此集合中指定位置上的元素。返回获取的元素。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public int size() ：返回此集合中的元素数。遍历集合时，可以控制索引范围，防止越界。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" y="1710055"/>
            <a:ext cx="5667375" cy="3438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370" y="2267585"/>
            <a:ext cx="3105150" cy="23241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717665" y="3032125"/>
            <a:ext cx="1025525" cy="79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6463848" y="992847"/>
            <a:ext cx="3507051" cy="1229784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6463665" y="2223135"/>
            <a:ext cx="4021455" cy="83439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通过</a:t>
            </a:r>
            <a:r>
              <a:rPr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键盘录入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三个数字，比较三个数字的大小（并排序打印）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A-图片 3" descr="C:\Users\admin\Desktop\image10.jpegimage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325143" y="-499836"/>
            <a:ext cx="1905030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3" name="PA-图片 5" descr="C:\Users\admin\Desktop\image11.jpegimage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-990"/>
          <a:stretch>
            <a:fillRect/>
          </a:stretch>
        </p:blipFill>
        <p:spPr>
          <a:xfrm>
            <a:off x="1593987" y="1707224"/>
            <a:ext cx="3367288" cy="3367341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4" name="PA-图片 6" descr="C:\Users\admin\Desktop\image12.jpegimage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325143" y="5376595"/>
            <a:ext cx="1905015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6" name="弧形 5"/>
            <p:cNvSpPr/>
            <p:nvPr>
              <p:custDataLst>
                <p:tags r:id="rId10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5423"/>
                <a:gd name="adj2" fmla="val 552742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弧形 11"/>
            <p:cNvSpPr/>
            <p:nvPr>
              <p:custDataLst>
                <p:tags r:id="rId11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784833"/>
                <a:gd name="adj2" fmla="val 921241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 flipH="1"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17" name="弧形 16"/>
            <p:cNvSpPr/>
            <p:nvPr>
              <p:custDataLst>
                <p:tags r:id="rId13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7009"/>
                <a:gd name="adj2" fmla="val 545254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弧形 17"/>
            <p:cNvSpPr/>
            <p:nvPr>
              <p:custDataLst>
                <p:tags r:id="rId14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815167"/>
                <a:gd name="adj2" fmla="val 964135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2.21729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6.19888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8568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itle 6"/>
          <p:cNvSpPr txBox="1"/>
          <p:nvPr>
            <p:custDataLst>
              <p:tags r:id="rId6"/>
            </p:custDataLst>
          </p:nvPr>
        </p:nvSpPr>
        <p:spPr>
          <a:xfrm>
            <a:off x="2573655" y="1983740"/>
            <a:ext cx="7044690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查询方式：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百度</a:t>
            </a:r>
            <a:r>
              <a:rPr altLang="zh-CN" sz="2400">
                <a:sym typeface="+mn-ea"/>
              </a:rPr>
              <a:t>(https://www.baidu.com/)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</a:t>
            </a:r>
            <a:r>
              <a:rPr altLang="zh-CN" sz="2400">
                <a:sym typeface="+mn-ea"/>
              </a:rPr>
              <a:t>Scanner</a:t>
            </a:r>
            <a:r>
              <a:rPr lang="zh-CN" altLang="en-US" sz="2400">
                <a:sym typeface="+mn-ea"/>
              </a:rPr>
              <a:t>常用的一些方法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</a:t>
            </a:r>
            <a:r>
              <a:rPr altLang="zh-CN" sz="2400">
                <a:sym typeface="+mn-ea"/>
              </a:rPr>
              <a:t>JAVA </a:t>
            </a:r>
            <a:r>
              <a:rPr lang="zh-CN" altLang="en-US" sz="2400">
                <a:sym typeface="+mn-ea"/>
              </a:rPr>
              <a:t>匿名对象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</a:t>
            </a:r>
            <a:r>
              <a:rPr altLang="zh-CN" sz="2400">
                <a:sym typeface="+mn-ea"/>
              </a:rPr>
              <a:t>JAVA</a:t>
            </a:r>
            <a:r>
              <a:rPr lang="zh-CN" altLang="en-US" sz="2400">
                <a:sym typeface="+mn-ea"/>
              </a:rPr>
              <a:t>包装类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altLang="zh-CN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2350135"/>
            <a:ext cx="6032500" cy="30975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</a:t>
            </a:r>
            <a:r>
              <a:rPr lang="zh-CN" altLang="en-US" sz="19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用我们所学的知识，制作一副扑克牌。</a:t>
            </a:r>
            <a:endParaRPr lang="zh-CN" altLang="en-US" sz="19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大王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endParaRPr altLang="zh-CN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小王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endParaRPr altLang="zh-CN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梅花（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方块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红心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9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黑桃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2-10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J,Q,K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）。</a:t>
            </a:r>
            <a:endParaRPr lang="zh-CN" altLang="en-US" sz="19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再模拟斗地主发牌，每人发十七张，余</a:t>
            </a:r>
            <a:r>
              <a:rPr altLang="zh-CN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9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张。</a:t>
            </a: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Scanner类</a:t>
            </a:r>
            <a:endParaRPr 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一个可以解析基本类型和字符串的简单文本扫描器。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案例一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28665" y="1671320"/>
            <a:ext cx="63474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使用方法：</a:t>
            </a:r>
            <a:endParaRPr lang="zh-CN" altLang="en-US" sz="2000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Scanner scan = new Scanner(System.in);</a:t>
            </a:r>
            <a:endParaRPr lang="en-US" altLang="zh-CN" sz="2800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 scan</a:t>
            </a: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.nextInt(): 获取输入的整数 </a:t>
            </a:r>
            <a:endParaRPr lang="ko-KR" altLang="en-US"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 scan</a:t>
            </a: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. next(): 获取输入的字符串</a:t>
            </a:r>
            <a:endParaRPr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800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CN" sz="2800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28665" y="964565"/>
            <a:ext cx="3705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接收键盘输入</a:t>
            </a:r>
            <a:endParaRPr lang="zh-CN" altLang="en-US" sz="4000" b="1"/>
          </a:p>
        </p:txBody>
      </p:sp>
      <p:sp>
        <p:nvSpPr>
          <p:cNvPr id="2" name="矩形 1"/>
          <p:cNvSpPr/>
          <p:nvPr/>
        </p:nvSpPr>
        <p:spPr>
          <a:xfrm>
            <a:off x="276860" y="964565"/>
            <a:ext cx="5482590" cy="53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public static void main(String [] hello){</a:t>
            </a:r>
            <a:endParaRPr lang="zh-CN" altLang="en-US"/>
          </a:p>
          <a:p>
            <a:pPr algn="l"/>
            <a:r>
              <a:rPr lang="zh-CN" altLang="en-US"/>
              <a:t>        Scanner scan = new Scanner(System.in);</a:t>
            </a:r>
            <a:endParaRPr lang="zh-CN" altLang="en-US"/>
          </a:p>
          <a:p>
            <a:pPr algn="l"/>
            <a:r>
              <a:rPr lang="zh-CN" altLang="en-US"/>
              <a:t>//         从键盘接收数据</a:t>
            </a:r>
            <a:endParaRPr lang="zh-CN" altLang="en-US"/>
          </a:p>
          <a:p>
            <a:pPr algn="l"/>
            <a:r>
              <a:rPr lang="zh-CN" altLang="en-US"/>
              <a:t>//         next方式接收字符串</a:t>
            </a:r>
            <a:endParaRPr lang="zh-CN" altLang="en-US"/>
          </a:p>
          <a:p>
            <a:pPr algn="l"/>
            <a:r>
              <a:rPr lang="zh-CN" altLang="en-US"/>
              <a:t>//        System.out.println("next方式接收：");</a:t>
            </a:r>
            <a:endParaRPr lang="zh-CN" altLang="en-US"/>
          </a:p>
          <a:p>
            <a:pPr algn="l"/>
            <a:r>
              <a:rPr lang="zh-CN" altLang="en-US"/>
              <a:t>//         判断是否还有输入</a:t>
            </a:r>
            <a:endParaRPr lang="zh-CN" altLang="en-US"/>
          </a:p>
          <a:p>
            <a:pPr algn="l"/>
            <a:r>
              <a:rPr lang="zh-CN" altLang="en-US"/>
              <a:t>//        if (scan.hasNext()) {</a:t>
            </a:r>
            <a:endParaRPr lang="zh-CN" altLang="en-US"/>
          </a:p>
          <a:p>
            <a:pPr algn="l"/>
            <a:r>
              <a:rPr lang="zh-CN" altLang="en-US"/>
              <a:t>//            String str1 = scan.next();</a:t>
            </a:r>
            <a:endParaRPr lang="zh-CN" altLang="en-US"/>
          </a:p>
          <a:p>
            <a:pPr algn="l"/>
            <a:r>
              <a:rPr lang="zh-CN" altLang="en-US"/>
              <a:t>//            System.out.println("输入的数据为：" + str1);</a:t>
            </a:r>
            <a:endParaRPr lang="zh-CN" altLang="en-US"/>
          </a:p>
          <a:p>
            <a:pPr algn="l"/>
            <a:r>
              <a:rPr lang="zh-CN" altLang="en-US"/>
              <a:t>//        }</a:t>
            </a:r>
            <a:endParaRPr lang="zh-CN" altLang="en-US"/>
          </a:p>
          <a:p>
            <a:pPr algn="l"/>
            <a:r>
              <a:rPr lang="zh-CN" altLang="en-US"/>
              <a:t>        System.out.println("nextLine方式接收：");</a:t>
            </a:r>
            <a:endParaRPr lang="zh-CN" altLang="en-US"/>
          </a:p>
          <a:p>
            <a:pPr algn="l"/>
            <a:r>
              <a:rPr lang="zh-CN" altLang="en-US"/>
              <a:t>        if(scan.hasNext()){</a:t>
            </a:r>
            <a:endParaRPr lang="zh-CN" altLang="en-US"/>
          </a:p>
          <a:p>
            <a:pPr algn="l"/>
            <a:r>
              <a:rPr lang="zh-CN" altLang="en-US"/>
              <a:t>            String str1=scan.nextLine();</a:t>
            </a:r>
            <a:endParaRPr lang="zh-CN" altLang="en-US"/>
          </a:p>
          <a:p>
            <a:pPr algn="l"/>
            <a:r>
              <a:rPr lang="zh-CN" altLang="en-US"/>
              <a:t>            System.out.println("输入的数据为：" + str1);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    scan.close();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3848735"/>
            <a:ext cx="2495550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5" y="5132070"/>
            <a:ext cx="3476625" cy="1228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案例一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28665" y="1671320"/>
            <a:ext cx="610743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使用方法：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Scanner scan = new Scanner(System.in);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scan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.next()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获取输入的字符串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ko-KR" altLang="en-US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scan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nextLine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获取输入的字符串</a:t>
            </a:r>
            <a:endParaRPr lang="en-US" altLang="zh-CN" sz="2800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28665" y="964565"/>
            <a:ext cx="3705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输入类</a:t>
            </a:r>
            <a:endParaRPr lang="en-US" altLang="zh-CN" sz="4000" b="1"/>
          </a:p>
        </p:txBody>
      </p:sp>
      <p:sp>
        <p:nvSpPr>
          <p:cNvPr id="2" name="矩形 1"/>
          <p:cNvSpPr/>
          <p:nvPr/>
        </p:nvSpPr>
        <p:spPr>
          <a:xfrm>
            <a:off x="276860" y="964565"/>
            <a:ext cx="5482590" cy="539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public static void main(String [] hello){</a:t>
            </a:r>
            <a:endParaRPr lang="zh-CN" altLang="en-US"/>
          </a:p>
          <a:p>
            <a:pPr algn="l"/>
            <a:r>
              <a:rPr lang="zh-CN" altLang="en-US"/>
              <a:t>        Scanner scan = new Scanner(System.in);</a:t>
            </a:r>
            <a:endParaRPr lang="zh-CN" altLang="en-US"/>
          </a:p>
          <a:p>
            <a:pPr algn="l"/>
            <a:r>
              <a:rPr lang="zh-CN" altLang="en-US"/>
              <a:t>//         从键盘接收数据</a:t>
            </a:r>
            <a:endParaRPr lang="zh-CN" altLang="en-US"/>
          </a:p>
          <a:p>
            <a:pPr algn="l"/>
            <a:r>
              <a:rPr lang="zh-CN" altLang="en-US"/>
              <a:t>//         next方式接收字符串</a:t>
            </a:r>
            <a:endParaRPr lang="zh-CN" altLang="en-US"/>
          </a:p>
          <a:p>
            <a:pPr algn="l"/>
            <a:r>
              <a:rPr lang="zh-CN" altLang="en-US"/>
              <a:t>//        System.out.println("next方式接收：");</a:t>
            </a:r>
            <a:endParaRPr lang="zh-CN" altLang="en-US"/>
          </a:p>
          <a:p>
            <a:pPr algn="l"/>
            <a:r>
              <a:rPr lang="zh-CN" altLang="en-US"/>
              <a:t>//         判断是否还有输入</a:t>
            </a:r>
            <a:endParaRPr lang="zh-CN" altLang="en-US"/>
          </a:p>
          <a:p>
            <a:pPr algn="l"/>
            <a:r>
              <a:rPr lang="zh-CN" altLang="en-US"/>
              <a:t>//        if (scan.hasNext()) {</a:t>
            </a:r>
            <a:endParaRPr lang="zh-CN" altLang="en-US"/>
          </a:p>
          <a:p>
            <a:pPr algn="l"/>
            <a:r>
              <a:rPr lang="zh-CN" altLang="en-US"/>
              <a:t>//            String str1 = scan.next();</a:t>
            </a:r>
            <a:endParaRPr lang="zh-CN" altLang="en-US"/>
          </a:p>
          <a:p>
            <a:pPr algn="l"/>
            <a:r>
              <a:rPr lang="zh-CN" altLang="en-US"/>
              <a:t>//            System.out.println("输入的数据为：" + str1);</a:t>
            </a:r>
            <a:endParaRPr lang="zh-CN" altLang="en-US"/>
          </a:p>
          <a:p>
            <a:pPr algn="l"/>
            <a:r>
              <a:rPr lang="zh-CN" altLang="en-US"/>
              <a:t>//        }</a:t>
            </a:r>
            <a:endParaRPr lang="zh-CN" altLang="en-US"/>
          </a:p>
          <a:p>
            <a:pPr algn="l"/>
            <a:r>
              <a:rPr lang="zh-CN" altLang="en-US"/>
              <a:t>        System.out.println("nextLine方式接收：");</a:t>
            </a:r>
            <a:endParaRPr lang="zh-CN" altLang="en-US"/>
          </a:p>
          <a:p>
            <a:pPr algn="l"/>
            <a:r>
              <a:rPr lang="zh-CN" altLang="en-US"/>
              <a:t>        if(scan.hasNext()){</a:t>
            </a:r>
            <a:endParaRPr lang="zh-CN" altLang="en-US"/>
          </a:p>
          <a:p>
            <a:pPr algn="l"/>
            <a:r>
              <a:rPr lang="zh-CN" altLang="en-US"/>
              <a:t>            String str1=scan.nextLine();</a:t>
            </a:r>
            <a:endParaRPr lang="zh-CN" altLang="en-US"/>
          </a:p>
          <a:p>
            <a:pPr algn="l"/>
            <a:r>
              <a:rPr lang="zh-CN" altLang="en-US"/>
              <a:t>            System.out.println("输入的数据为：" + str1);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    scan.close();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75" y="3580130"/>
            <a:ext cx="2495550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5" y="5132070"/>
            <a:ext cx="3476625" cy="122872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730875" y="3677285"/>
            <a:ext cx="862965" cy="354965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730875" y="5132070"/>
            <a:ext cx="862965" cy="354965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4645" y="1894205"/>
            <a:ext cx="5396230" cy="21380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4645" y="4032250"/>
            <a:ext cx="5396230" cy="14389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br>
              <a:rPr lang="zh-CN" altLang="zh-CN" dirty="0"/>
            </a:b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4431665"/>
            <a:ext cx="2638425" cy="42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10" y="2449195"/>
            <a:ext cx="5210175" cy="990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0430" y="1445895"/>
            <a:ext cx="77190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程序刚写出来的时候，</a:t>
            </a:r>
            <a:r>
              <a:rPr lang="en-US" altLang="zh-CN" sz="2400"/>
              <a:t>Scanner</a:t>
            </a:r>
            <a:r>
              <a:rPr lang="zh-CN" altLang="en-US" sz="2400"/>
              <a:t>报错。原因是没有导包。</a:t>
            </a:r>
            <a:endParaRPr lang="zh-CN" altLang="en-US" sz="2400"/>
          </a:p>
          <a:p>
            <a:pPr algn="l"/>
            <a:r>
              <a:rPr lang="zh-CN" altLang="en-US" sz="2400"/>
              <a:t>格式：</a:t>
            </a:r>
            <a:r>
              <a:rPr lang="en-US" altLang="zh-CN" sz="2400">
                <a:sym typeface="+mn-ea"/>
              </a:rPr>
              <a:t>import 包名.类名;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900430" y="350710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注意看程序的顶部：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案例四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60425" y="1263650"/>
            <a:ext cx="110305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1.</a:t>
            </a:r>
            <a:r>
              <a:rPr lang="zh-CN" altLang="en-US" sz="3200"/>
              <a:t> 格式：</a:t>
            </a:r>
            <a:endParaRPr lang="zh-CN" altLang="en-US" sz="3200"/>
          </a:p>
          <a:p>
            <a:pPr algn="l"/>
            <a:r>
              <a:rPr lang="en-US" altLang="zh-CN" sz="3200"/>
              <a:t>	</a:t>
            </a:r>
            <a:r>
              <a:rPr lang="zh-CN" altLang="en-US" sz="3200"/>
              <a:t>数据类型 变量名 = new 数据类型(参数列表);</a:t>
            </a:r>
            <a:endParaRPr lang="zh-CN" altLang="en-US" sz="3200"/>
          </a:p>
          <a:p>
            <a:pPr algn="l"/>
            <a:r>
              <a:rPr lang="en-US" altLang="zh-CN" sz="3200"/>
              <a:t>2.调用方法</a:t>
            </a:r>
            <a:r>
              <a:rPr lang="zh-CN" altLang="en-US" sz="3200"/>
              <a:t>：</a:t>
            </a:r>
            <a:endParaRPr lang="zh-CN" altLang="en-US" sz="3200"/>
          </a:p>
          <a:p>
            <a:pPr algn="l"/>
            <a:r>
              <a:rPr lang="en-US" altLang="zh-CN" sz="3200"/>
              <a:t>	</a:t>
            </a:r>
            <a:r>
              <a:rPr lang="zh-CN" altLang="en-US" sz="3200"/>
              <a:t>变量名.方法名();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4632960"/>
            <a:ext cx="9412605" cy="1003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Random类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3220" y="478028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此类的实例用于生成伪随机数。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621284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6"/>
          <p:cNvSpPr txBox="1"/>
          <p:nvPr>
            <p:custDataLst>
              <p:tags r:id="rId2"/>
            </p:custDataLst>
          </p:nvPr>
        </p:nvSpPr>
        <p:spPr>
          <a:xfrm>
            <a:off x="318770" y="1331595"/>
            <a:ext cx="5737225" cy="29387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static void main(String [] hello){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Random random=new Random();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for(int i=0;i&lt;3;i++){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int j=random.nextInt(</a:t>
            </a:r>
            <a:r>
              <a:rPr altLang="zh-CN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System.out.println("j="+j);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}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lang="zh-CN" altLang="en-US" sz="1800" b="1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3"/>
            </p:custDataLst>
          </p:nvPr>
        </p:nvSpPr>
        <p:spPr>
          <a:xfrm>
            <a:off x="318549" y="637527"/>
            <a:ext cx="2775520" cy="5016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3C3C41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3C3C41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1465" y="1139190"/>
            <a:ext cx="54394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/>
              <a:t>使用方法：</a:t>
            </a:r>
            <a:endParaRPr lang="zh-CN" altLang="en-US" sz="3600"/>
          </a:p>
          <a:p>
            <a:pPr algn="l"/>
            <a:r>
              <a:rPr lang="zh-CN" altLang="en-US" sz="2400"/>
              <a:t>步骤：</a:t>
            </a:r>
            <a:endParaRPr lang="zh-CN" altLang="en-US" sz="2400"/>
          </a:p>
          <a:p>
            <a:pPr algn="l"/>
            <a:r>
              <a:rPr lang="zh-CN" altLang="en-US" sz="2400"/>
              <a:t>       </a:t>
            </a:r>
            <a:r>
              <a:rPr lang="en-US" altLang="zh-CN" sz="2400"/>
              <a:t>1.</a:t>
            </a:r>
            <a:r>
              <a:rPr lang="zh-CN" altLang="en-US" sz="2400"/>
              <a:t>导包</a:t>
            </a:r>
            <a:endParaRPr lang="zh-CN" altLang="en-US" sz="2400"/>
          </a:p>
          <a:p>
            <a:pPr algn="l"/>
            <a:r>
              <a:rPr lang="zh-CN" altLang="en-US" sz="2400"/>
              <a:t>          import java.util.Random;</a:t>
            </a:r>
            <a:endParaRPr lang="zh-CN" altLang="en-US" sz="2400"/>
          </a:p>
          <a:p>
            <a:pPr algn="l"/>
            <a:r>
              <a:rPr lang="zh-CN" altLang="en-US" sz="2400"/>
              <a:t>       </a:t>
            </a:r>
            <a:r>
              <a:rPr lang="en-US" altLang="zh-CN" sz="2400"/>
              <a:t>2.</a:t>
            </a:r>
            <a:r>
              <a:rPr lang="zh-CN" altLang="en-US" sz="2400"/>
              <a:t>创建对象</a:t>
            </a:r>
            <a:endParaRPr lang="zh-CN" altLang="en-US" sz="2400"/>
          </a:p>
          <a:p>
            <a:pPr algn="l"/>
            <a:r>
              <a:rPr lang="zh-CN" altLang="en-US" sz="2400"/>
              <a:t>          Random r = new Random();</a:t>
            </a:r>
            <a:endParaRPr lang="zh-CN" altLang="en-US" sz="2400"/>
          </a:p>
          <a:p>
            <a:pPr algn="l"/>
            <a:r>
              <a:rPr lang="zh-CN" altLang="en-US" sz="2400"/>
              <a:t>       </a:t>
            </a:r>
            <a:r>
              <a:rPr lang="en-US" altLang="zh-CN" sz="2400"/>
              <a:t>3.</a:t>
            </a:r>
            <a:r>
              <a:rPr lang="zh-CN" altLang="en-US" sz="2400"/>
              <a:t>获取随机数</a:t>
            </a:r>
            <a:endParaRPr lang="zh-CN" altLang="en-US" sz="2400"/>
          </a:p>
          <a:p>
            <a:pPr algn="l"/>
            <a:r>
              <a:rPr lang="zh-CN" altLang="en-US" sz="2400"/>
              <a:t>           int number = r.nextInt(10);</a:t>
            </a:r>
            <a:endParaRPr lang="zh-CN" altLang="en-US" sz="2400"/>
          </a:p>
          <a:p>
            <a:pPr algn="l"/>
            <a:r>
              <a:rPr lang="zh-CN" altLang="en-US" sz="2400"/>
              <a:t>  </a:t>
            </a:r>
            <a:r>
              <a:rPr lang="en-US" altLang="zh-CN" sz="2400"/>
              <a:t>	</a:t>
            </a:r>
            <a:r>
              <a:rPr lang="zh-CN" altLang="en-US" sz="2400"/>
              <a:t>获取数据的范围：[0,10) 包括0,不包括10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0" y="0"/>
            <a:ext cx="507238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68384" y="637527"/>
            <a:ext cx="2775520" cy="5016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3C3C41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</a:t>
            </a:r>
            <a:endParaRPr kumimoji="0" lang="zh-CN" altLang="en-US" sz="28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3C3C41">
                  <a:lumMod val="95000"/>
                  <a:lumOff val="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4020" y="1419225"/>
            <a:ext cx="6028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public static void main(String [] hello){</a:t>
            </a:r>
            <a:endParaRPr lang="zh-CN" altLang="en-US"/>
          </a:p>
          <a:p>
            <a:pPr algn="l"/>
            <a:r>
              <a:rPr lang="zh-CN" altLang="en-US"/>
              <a:t>       String [] strs={"0","1","2","3","4","5","6","7","8","9"</a:t>
            </a:r>
            <a:endParaRPr lang="zh-CN" altLang="en-US"/>
          </a:p>
          <a:p>
            <a:pPr algn="l"/>
            <a:r>
              <a:rPr lang="zh-CN" altLang="en-US"/>
              <a:t>,"A","B","C","D","E","F"};</a:t>
            </a:r>
            <a:endParaRPr lang="zh-CN" altLang="en-US"/>
          </a:p>
          <a:p>
            <a:pPr algn="l"/>
            <a:r>
              <a:rPr lang="zh-CN" altLang="en-US"/>
              <a:t>        Random random=new Random();</a:t>
            </a:r>
            <a:endParaRPr lang="zh-CN" altLang="en-US"/>
          </a:p>
          <a:p>
            <a:pPr algn="l"/>
            <a:r>
              <a:rPr lang="zh-CN" altLang="en-US"/>
              <a:t>        String value="";</a:t>
            </a:r>
            <a:endParaRPr lang="zh-CN" altLang="en-US"/>
          </a:p>
          <a:p>
            <a:pPr algn="l"/>
            <a:r>
              <a:rPr lang="zh-CN" altLang="en-US"/>
              <a:t>        for(int i=0;i&lt;4;i++){</a:t>
            </a:r>
            <a:endParaRPr lang="zh-CN" altLang="en-US"/>
          </a:p>
          <a:p>
            <a:pPr algn="l"/>
            <a:r>
              <a:rPr lang="zh-CN" altLang="en-US"/>
              <a:t>            int j=random.nextInt(strs.length);</a:t>
            </a:r>
            <a:endParaRPr lang="zh-CN" altLang="en-US"/>
          </a:p>
          <a:p>
            <a:pPr algn="l"/>
            <a:r>
              <a:rPr lang="zh-CN" altLang="en-US"/>
              <a:t>            value += " " +strs[j];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    System.out.println(value);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3717925"/>
            <a:ext cx="4257675" cy="1314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240" y="5032375"/>
            <a:ext cx="3476625" cy="13049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65810" y="1831340"/>
            <a:ext cx="37395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很多网站的登陆页都有</a:t>
            </a:r>
            <a:r>
              <a:rPr lang="zh-CN" altLang="en-US" sz="2800">
                <a:solidFill>
                  <a:schemeClr val="accent1"/>
                </a:solidFill>
              </a:rPr>
              <a:t>验证码。</a:t>
            </a:r>
            <a:endParaRPr lang="zh-CN" altLang="en-US" sz="2800">
              <a:solidFill>
                <a:schemeClr val="accent1"/>
              </a:solidFill>
            </a:endParaRPr>
          </a:p>
          <a:p>
            <a:pPr algn="l"/>
            <a:r>
              <a:rPr lang="en-US" altLang="zh-CN" sz="2800"/>
              <a:t>JAVA</a:t>
            </a:r>
            <a:r>
              <a:rPr lang="zh-CN" altLang="en-US" sz="2800"/>
              <a:t>语言</a:t>
            </a:r>
            <a:r>
              <a:rPr lang="zh-CN" altLang="en-US" sz="2800"/>
              <a:t>是如何制作的呢?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2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47_1*i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47_1*f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47_1*a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47"/>
  <p:tag name="KSO_WM_SLIDE_ID" val="diagram20200447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picTextAvg"/>
  <p:tag name="KSO_WM_SLIDE_SIZE" val="622.816*459.468"/>
  <p:tag name="KSO_WM_SLIDE_POSITION" val="299.026*47.8691"/>
  <p:tag name="KSO_WM_TAG_VERSION" val="1.0"/>
  <p:tag name="KSO_WM_SLIDE_LAYOUT" val="a_f_h"/>
  <p:tag name="KSO_WM_SLIDE_LAYOUT_CNT" val="1_1_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47_1*i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47_1*a*1"/>
  <p:tag name="KSO_WM_TEMPLATE_CATEGORY" val="diagram"/>
  <p:tag name="KSO_WM_TEMPLATE_INDEX" val="20200447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47"/>
  <p:tag name="KSO_WM_SLIDE_ID" val="diagram20200447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picTextAvg"/>
  <p:tag name="KSO_WM_SLIDE_SIZE" val="622.816*459.468"/>
  <p:tag name="KSO_WM_SLIDE_POSITION" val="299.026*47.8691"/>
  <p:tag name="KSO_WM_TAG_VERSION" val="1.0"/>
  <p:tag name="KSO_WM_SLIDE_LAYOUT" val="a_f_h"/>
  <p:tag name="KSO_WM_SLIDE_LAYOUT_CNT" val="1_1_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1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1.xml><?xml version="1.0" encoding="utf-8"?>
<p:tagLst xmlns:p="http://schemas.openxmlformats.org/presentationml/2006/main">
  <p:tag name="KSO_WM_SLIDE_ID" val="diagram20200463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LAYOUT_TYPE" val="smallPicBlank"/>
  <p:tag name="KSO_WM_SLIDE_SIZE" val="888*383"/>
  <p:tag name="KSO_WM_SLIDE_POSITION" val="35*78"/>
  <p:tag name="KSO_WM_TAG_VERSION" val="1.0"/>
  <p:tag name="KSO_WM_BEAUTIFY_FLAG" val="#wm#"/>
  <p:tag name="KSO_WM_TEMPLATE_CATEGORY" val="diagram"/>
  <p:tag name="KSO_WM_TEMPLATE_INDEX" val="20200463"/>
  <p:tag name="KSO_WM_SLIDE_LAYOUT" val="a_d_f"/>
  <p:tag name="KSO_WM_SLIDE_LAYOUT_CNT" val="1_2_1"/>
  <p:tag name="KSO_WM_TEMPLATE_MASTER_TYPE" val="0"/>
  <p:tag name="KSO_WM_TEMPLATE_COLOR_TYPE" val="1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50.9},&quot;minSize&quot;:{&quot;size1&quot;:28.1},&quot;maxSize&quot;:{&quot;size1&quot;:65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2,&quot;type&quot;:1,&quot;diagramDirection&quot;:0,&quot;canSetOverLayout&quot;:1,&quot;isOverLayout&quot;:0,&quot;margin&quot;:{&quot;left&quot;:1.27,&quot;top&quot;:1.69,&quot;right&quot;:0.593,&quot;bottom&quot;:1.69},&quot;marginOverLayout&quot;:{&quot;left&quot;:1.27,&quot;top&quot;:0.0,&quot;right&quot;:0.593,&quot;bottom&quot;:0.0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normalSize&quot;:{&quot;size1&quot;:58.9},&quot;minSize&quot;:{&quot;size1&quot;:48.5},&quot;maxSize&quot;:{&quot;size1&quot;:64.2},&quot;edge&quot;:{&quot;left&quot;:false,&quot;top&quot;:true,&quot;right&quot;:true,&quot;bottom&quot;:true},&quot;subLayout&quot;:[{&quot;direction&quot;:0,&quot;horizontalAlign&quot;:0,&quot;verticalAlign&quot;:2,&quot;type&quot;:1,&quot;diagramDirection&quot;:0,&quot;canSetOverLayout&quot;:0,&quot;isOverLayout&quot;:0,&quot;margin&quot;:{&quot;left&quot;:0.026,&quot;top&quot;:1.69,&quot;right&quot;:1.277,&quot;bottom&quot;:0.519},&quot;marginOverLayout&quot;:{&quot;left&quot;:0.026,&quot;top&quot;:0.0,&quot;right&quot;:1.277,&quot;bottom&quot;:0.519},&quot;edge&quot;:{&quot;left&quot;:fals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0.026,&quot;top&quot;:0.026,&quot;right&quot;:1.277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82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ustom20202863_11*ζ_h_d*1_1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385.xml><?xml version="1.0" encoding="utf-8"?>
<p:tagLst xmlns:p="http://schemas.openxmlformats.org/presentationml/2006/main">
  <p:tag name="KSO_WM_UNIT_DIAGRAM_MODELTYPE" val="flashPicture"/>
  <p:tag name="KSO_WM_UNIT_VALUE" val="935*93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custom20202863_11*ζ_h_d*1_2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386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custom20202863_11*ζ_h_d*1_3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387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custom20202863_11*ζ_i*1_1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8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3"/>
  <p:tag name="KSO_WM_UNIT_ID" val="custom20202863_11*ζ_i*1_3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5"/>
  <p:tag name="KSO_WM_UNIT_ID" val="custom20202863_11*ζ_i*1_5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custom20202863_11*ζ_i*1_2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9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4"/>
  <p:tag name="KSO_WM_UNIT_ID" val="custom20202863_11*ζ_i*1_4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6"/>
  <p:tag name="KSO_WM_UNIT_ID" val="custom20202863_11*ζ_i*1_6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01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0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0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04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05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08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演示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等线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Scanner类</vt:lpstr>
      <vt:lpstr>案例一 </vt:lpstr>
      <vt:lpstr>案例一 </vt:lpstr>
      <vt:lpstr>案例三  </vt:lpstr>
      <vt:lpstr>案例四 </vt:lpstr>
      <vt:lpstr>Random类</vt:lpstr>
      <vt:lpstr>PowerPoint 演示文稿</vt:lpstr>
      <vt:lpstr>PowerPoint 演示文稿</vt:lpstr>
      <vt:lpstr>ArrayList类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54</cp:revision>
  <dcterms:created xsi:type="dcterms:W3CDTF">2020-08-21T09:18:00Z</dcterms:created>
  <dcterms:modified xsi:type="dcterms:W3CDTF">2020-10-02T01:39:08Z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