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heme/theme3.xml" ContentType="application/vnd.openxmlformats-officedocument.them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2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3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4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5.xml" ContentType="application/vnd.openxmlformats-officedocument.presentationml.notesSlide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6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7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notesSlides/notesSlide8.xml" ContentType="application/vnd.openxmlformats-officedocument.presentationml.notesSlide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9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10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11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notesSlides/notesSlide12.xml" ContentType="application/vnd.openxmlformats-officedocument.presentationml.notesSlide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notesSlides/notesSlide13.xml" ContentType="application/vnd.openxmlformats-officedocument.presentationml.notesSlide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3"/>
  </p:notesMasterIdLst>
  <p:sldIdLst>
    <p:sldId id="257" r:id="rId3"/>
    <p:sldId id="258" r:id="rId4"/>
    <p:sldId id="537" r:id="rId5"/>
    <p:sldId id="539" r:id="rId6"/>
    <p:sldId id="538" r:id="rId7"/>
    <p:sldId id="546" r:id="rId8"/>
    <p:sldId id="564" r:id="rId9"/>
    <p:sldId id="548" r:id="rId10"/>
    <p:sldId id="557" r:id="rId11"/>
    <p:sldId id="555" r:id="rId12"/>
    <p:sldId id="549" r:id="rId13"/>
    <p:sldId id="560" r:id="rId14"/>
    <p:sldId id="556" r:id="rId15"/>
    <p:sldId id="558" r:id="rId16"/>
    <p:sldId id="559" r:id="rId17"/>
    <p:sldId id="562" r:id="rId18"/>
    <p:sldId id="277" r:id="rId19"/>
    <p:sldId id="536" r:id="rId20"/>
    <p:sldId id="307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8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3.png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image" Target="../media/image1.png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image" Target="../media/image2.png"/><Relationship Id="rId4" Type="http://schemas.openxmlformats.org/officeDocument/2006/relationships/tags" Target="../tags/tag203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4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2.png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image" Target="../media/image3.png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70.xml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5" Type="http://schemas.openxmlformats.org/officeDocument/2006/relationships/tags" Target="../tags/tag325.xml"/><Relationship Id="rId10" Type="http://schemas.openxmlformats.org/officeDocument/2006/relationships/tags" Target="../tags/tag330.xml"/><Relationship Id="rId4" Type="http://schemas.openxmlformats.org/officeDocument/2006/relationships/tags" Target="../tags/tag324.xml"/><Relationship Id="rId9" Type="http://schemas.openxmlformats.org/officeDocument/2006/relationships/tags" Target="../tags/tag32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1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5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6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1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2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2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2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8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9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0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1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3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13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2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8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8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2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3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4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1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2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3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5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6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7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1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2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2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2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8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9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0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1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3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1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2020/10/23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1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1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13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2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8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8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9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2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10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2020/10/23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68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ags" Target="../tags/tag17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167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71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70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9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image" Target="../media/image13.png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image" Target="../media/image12.png"/><Relationship Id="rId5" Type="http://schemas.openxmlformats.org/officeDocument/2006/relationships/tags" Target="../tags/tag401.xml"/><Relationship Id="rId10" Type="http://schemas.openxmlformats.org/officeDocument/2006/relationships/image" Target="../media/image11.png"/><Relationship Id="rId4" Type="http://schemas.openxmlformats.org/officeDocument/2006/relationships/tags" Target="../tags/tag400.xml"/><Relationship Id="rId9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06.xml"/><Relationship Id="rId7" Type="http://schemas.openxmlformats.org/officeDocument/2006/relationships/tags" Target="../tags/tag410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9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9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25.xml"/><Relationship Id="rId3" Type="http://schemas.openxmlformats.org/officeDocument/2006/relationships/tags" Target="../tags/tag420.xml"/><Relationship Id="rId7" Type="http://schemas.openxmlformats.org/officeDocument/2006/relationships/tags" Target="../tags/tag424.xml"/><Relationship Id="rId12" Type="http://schemas.openxmlformats.org/officeDocument/2006/relationships/image" Target="../media/image16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image" Target="../media/image15.png"/><Relationship Id="rId5" Type="http://schemas.openxmlformats.org/officeDocument/2006/relationships/tags" Target="../tags/tag422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421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image" Target="../media/image18.png"/><Relationship Id="rId5" Type="http://schemas.openxmlformats.org/officeDocument/2006/relationships/tags" Target="../tags/tag430.xml"/><Relationship Id="rId10" Type="http://schemas.openxmlformats.org/officeDocument/2006/relationships/image" Target="../media/image17.png"/><Relationship Id="rId4" Type="http://schemas.openxmlformats.org/officeDocument/2006/relationships/tags" Target="../tags/tag429.xml"/><Relationship Id="rId9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1" Type="http://schemas.openxmlformats.org/officeDocument/2006/relationships/image" Target="../media/image20.png"/><Relationship Id="rId5" Type="http://schemas.openxmlformats.org/officeDocument/2006/relationships/tags" Target="../tags/tag437.xml"/><Relationship Id="rId10" Type="http://schemas.openxmlformats.org/officeDocument/2006/relationships/image" Target="../media/image19.png"/><Relationship Id="rId4" Type="http://schemas.openxmlformats.org/officeDocument/2006/relationships/tags" Target="../tags/tag436.xml"/><Relationship Id="rId9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446.xml"/><Relationship Id="rId9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tags" Target="../tags/tag453.xml"/><Relationship Id="rId7" Type="http://schemas.openxmlformats.org/officeDocument/2006/relationships/image" Target="../media/image21.jpeg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5.xml"/><Relationship Id="rId4" Type="http://schemas.openxmlformats.org/officeDocument/2006/relationships/tags" Target="../tags/tag4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57.xml"/><Relationship Id="rId1" Type="http://schemas.openxmlformats.org/officeDocument/2006/relationships/tags" Target="../tags/tag4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image" Target="../media/image5.png"/><Relationship Id="rId5" Type="http://schemas.openxmlformats.org/officeDocument/2006/relationships/tags" Target="../tags/tag347.xml"/><Relationship Id="rId10" Type="http://schemas.openxmlformats.org/officeDocument/2006/relationships/image" Target="../media/image4.png"/><Relationship Id="rId4" Type="http://schemas.openxmlformats.org/officeDocument/2006/relationships/tags" Target="../tags/tag346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61.xml"/><Relationship Id="rId7" Type="http://schemas.openxmlformats.org/officeDocument/2006/relationships/tags" Target="../tags/tag365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10" Type="http://schemas.openxmlformats.org/officeDocument/2006/relationships/image" Target="../media/image7.png"/><Relationship Id="rId4" Type="http://schemas.openxmlformats.org/officeDocument/2006/relationships/tags" Target="../tags/tag36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68.xml"/><Relationship Id="rId7" Type="http://schemas.openxmlformats.org/officeDocument/2006/relationships/tags" Target="../tags/tag372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11" Type="http://schemas.openxmlformats.org/officeDocument/2006/relationships/image" Target="../media/image9.png"/><Relationship Id="rId5" Type="http://schemas.openxmlformats.org/officeDocument/2006/relationships/tags" Target="../tags/tag370.xml"/><Relationship Id="rId10" Type="http://schemas.openxmlformats.org/officeDocument/2006/relationships/image" Target="../media/image8.png"/><Relationship Id="rId4" Type="http://schemas.openxmlformats.org/officeDocument/2006/relationships/tags" Target="../tags/tag369.xml"/><Relationship Id="rId9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78.xml"/><Relationship Id="rId7" Type="http://schemas.openxmlformats.org/officeDocument/2006/relationships/tags" Target="../tags/tag382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10" Type="http://schemas.openxmlformats.org/officeDocument/2006/relationships/image" Target="../media/image10.png"/><Relationship Id="rId4" Type="http://schemas.openxmlformats.org/officeDocument/2006/relationships/tags" Target="../tags/tag379.xml"/><Relationship Id="rId9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建库</a:t>
            </a:r>
            <a:r>
              <a:rPr lang="zh-CN" altLang="en-US"/>
              <a:t>建表、单表操作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MySQL</a:t>
            </a:r>
            <a:r>
              <a:rPr lang="zh-CN" altLang="en-US"/>
              <a:t>数据库</a:t>
            </a: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</a:p>
        </p:txBody>
      </p: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2325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插入记录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530" y="1918970"/>
            <a:ext cx="102533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	</a:t>
            </a:r>
          </a:p>
          <a:p>
            <a:pPr algn="l"/>
            <a:r>
              <a:rPr lang="zh-CN" altLang="en-US" sz="2400">
                <a:solidFill>
                  <a:srgbClr val="FF0000"/>
                </a:solidFill>
              </a:rPr>
              <a:t>注意</a:t>
            </a:r>
            <a:r>
              <a:rPr lang="zh-CN" altLang="en-US" sz="2400"/>
              <a:t>：</a:t>
            </a:r>
          </a:p>
          <a:p>
            <a:pPr algn="l"/>
            <a:r>
              <a:rPr lang="en-US" altLang="zh-CN" sz="2400"/>
              <a:t>	1.值与字段必须对应，个数相同，类型相同</a:t>
            </a:r>
          </a:p>
          <a:p>
            <a:pPr algn="l"/>
            <a:r>
              <a:rPr lang="en-US" altLang="zh-CN" sz="2400"/>
              <a:t>	2.值的数据大小必须在字段的长度范围内</a:t>
            </a:r>
          </a:p>
          <a:p>
            <a:pPr algn="l"/>
            <a:r>
              <a:rPr lang="en-US" altLang="zh-CN" sz="2400"/>
              <a:t>	3.除了数值类型外，其它的字段类型的值必须使用引号引起。（建议单引号）</a:t>
            </a:r>
          </a:p>
          <a:p>
            <a:pPr algn="l"/>
            <a:r>
              <a:rPr lang="en-US" altLang="zh-CN" sz="2400"/>
              <a:t>	4.如果要插入空值，可以不写字段，或者插入null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修改记录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010" y="1430020"/>
            <a:ext cx="102533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格式：</a:t>
            </a:r>
            <a:endParaRPr lang="en-US" altLang="zh-CN" sz="2800"/>
          </a:p>
          <a:p>
            <a:pPr algn="l"/>
            <a:r>
              <a:rPr lang="en-US" altLang="zh-CN" sz="2800"/>
              <a:t>1. 不带条件修改数据 </a:t>
            </a:r>
          </a:p>
          <a:p>
            <a:pPr algn="l"/>
            <a:r>
              <a:rPr lang="en-US" altLang="zh-CN" sz="2800"/>
              <a:t>	UPDATE 表名 SET 字段名=值; </a:t>
            </a:r>
          </a:p>
          <a:p>
            <a:pPr algn="l"/>
            <a:r>
              <a:rPr lang="zh-CN" altLang="en-US" sz="2800"/>
              <a:t>例： </a:t>
            </a:r>
            <a:r>
              <a:rPr lang="en-US" altLang="zh-CN" sz="2800"/>
              <a:t>UPDATE student SET sex=0</a:t>
            </a:r>
          </a:p>
          <a:p>
            <a:pPr algn="l"/>
            <a:br>
              <a:rPr lang="en-US" altLang="zh-CN" sz="2800"/>
            </a:br>
            <a:r>
              <a:rPr lang="en-US" altLang="zh-CN" sz="2800"/>
              <a:t>2. 带条件修改数据 </a:t>
            </a:r>
          </a:p>
          <a:p>
            <a:pPr algn="l"/>
            <a:r>
              <a:rPr lang="en-US" altLang="zh-CN" sz="2800"/>
              <a:t>	UPDATE 表名 SET 字段名=值 WHERE 字段名=值</a:t>
            </a:r>
          </a:p>
          <a:p>
            <a:pPr algn="l"/>
            <a:r>
              <a:rPr lang="zh-CN" altLang="en-US" sz="2800"/>
              <a:t>例 ：UPDATE student SET sex=</a:t>
            </a:r>
            <a:r>
              <a:rPr lang="en-US" altLang="zh-CN" sz="2800"/>
              <a:t>1</a:t>
            </a:r>
            <a:r>
              <a:rPr lang="zh-CN" altLang="en-US" sz="2800"/>
              <a:t> WHERE id=2;</a:t>
            </a:r>
          </a:p>
        </p:txBody>
      </p:sp>
      <p:sp>
        <p:nvSpPr>
          <p:cNvPr id="10" name="矩形 9"/>
          <p:cNvSpPr/>
          <p:nvPr/>
        </p:nvSpPr>
        <p:spPr>
          <a:xfrm>
            <a:off x="6910070" y="997585"/>
            <a:ext cx="4533265" cy="29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5375" y="1308735"/>
            <a:ext cx="3619500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5375" y="2890520"/>
            <a:ext cx="3638550" cy="104775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9106535" y="2489200"/>
            <a:ext cx="316230" cy="277495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90270" y="4975225"/>
            <a:ext cx="10193655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4985" y="5201920"/>
            <a:ext cx="36385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4495" y="5111750"/>
            <a:ext cx="3638550" cy="11430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716905" y="5466715"/>
            <a:ext cx="756920" cy="47879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修改记录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1947545"/>
            <a:ext cx="102533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 关键字说明：</a:t>
            </a:r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UPDATE: 修改数据 </a:t>
            </a:r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SET: 修改哪些字段</a:t>
            </a:r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 </a:t>
            </a:r>
            <a:r>
              <a:rPr lang="en-US" altLang="zh-CN" sz="2800"/>
              <a:t>	</a:t>
            </a:r>
            <a:r>
              <a:rPr lang="zh-CN" altLang="en-US" sz="2800"/>
              <a:t>WHERE: 指定条件</a:t>
            </a:r>
          </a:p>
          <a:p>
            <a:pPr algn="l"/>
            <a:r>
              <a:rPr lang="en-US" altLang="zh-CN" sz="2800"/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删除记录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1928495"/>
            <a:ext cx="102533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格式：</a:t>
            </a:r>
            <a:endParaRPr lang="en-US" altLang="zh-CN" sz="2800"/>
          </a:p>
          <a:p>
            <a:pPr algn="l"/>
            <a:r>
              <a:rPr lang="en-US" altLang="zh-CN" sz="2800"/>
              <a:t>1. 不带条件删除数据 DELETE FROM 表名;</a:t>
            </a:r>
          </a:p>
          <a:p>
            <a:pPr algn="l"/>
            <a:r>
              <a:rPr lang="zh-CN" altLang="en-US" sz="2800"/>
              <a:t>例：</a:t>
            </a:r>
            <a:r>
              <a:rPr lang="en-US" altLang="zh-CN" sz="2800"/>
              <a:t> delete from student</a:t>
            </a:r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2. 带条件删除数据 DELETE FROM 表名 WHERE 字段名=值; </a:t>
            </a:r>
          </a:p>
          <a:p>
            <a:pPr algn="l"/>
            <a:r>
              <a:rPr lang="zh-CN" altLang="en-US" sz="2800"/>
              <a:t>例：</a:t>
            </a:r>
            <a:r>
              <a:rPr lang="en-US" altLang="zh-CN" sz="2800"/>
              <a:t>delete from student where id=1</a:t>
            </a:r>
            <a:endParaRPr lang="zh-CN" altLang="en-US" sz="2800"/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3. truncate删除表记录 TRUNCATE TABLE 表名;</a:t>
            </a:r>
          </a:p>
          <a:p>
            <a:pPr algn="l"/>
            <a:r>
              <a:rPr lang="zh-CN" altLang="en-US" sz="2800"/>
              <a:t>例：</a:t>
            </a:r>
            <a:r>
              <a:rPr lang="en-US" altLang="zh-CN" sz="2800"/>
              <a:t>truncate table student</a:t>
            </a:r>
            <a:endParaRPr lang="zh-CN" altLang="en-US" sz="2800"/>
          </a:p>
          <a:p>
            <a:pPr algn="l"/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删除记录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7415" y="1286510"/>
            <a:ext cx="102533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ym typeface="+mn-ea"/>
              </a:rPr>
              <a:t>truncate和delete的区别：</a:t>
            </a:r>
            <a:endParaRPr lang="zh-CN" altLang="en-US" sz="2800"/>
          </a:p>
          <a:p>
            <a:pPr algn="l"/>
            <a:r>
              <a:rPr lang="en-US" altLang="zh-CN" sz="2800"/>
              <a:t>	1.delete是将表中的数据一条一条删除</a:t>
            </a:r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	2.truncate是将整个表摧毁，重新创建一个新的表,新的表结构和原来表结构一模一样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4860" y="3729355"/>
            <a:ext cx="5041900" cy="249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430655" y="4434205"/>
            <a:ext cx="3771900" cy="1209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0170" y="3978275"/>
            <a:ext cx="377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delete</a:t>
            </a:r>
            <a:r>
              <a:rPr lang="zh-CN" altLang="en-US"/>
              <a:t>删除记录，重新插入后的结果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56350" y="3729355"/>
            <a:ext cx="5041900" cy="249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31660" y="3978275"/>
            <a:ext cx="398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truncate</a:t>
            </a:r>
            <a:r>
              <a:rPr lang="zh-CN" altLang="en-US"/>
              <a:t>删除记录，重新插入后的结果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1660" y="4434205"/>
            <a:ext cx="3848100" cy="1381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查询记录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1219200"/>
            <a:ext cx="102533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格式：</a:t>
            </a:r>
            <a:endParaRPr lang="en-US" sz="2800"/>
          </a:p>
          <a:p>
            <a:pPr algn="l"/>
            <a:r>
              <a:rPr lang="en-US" sz="2800"/>
              <a:t>	1. 使用*表示所有列 SELECT * FROM 表名;</a:t>
            </a:r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例 ：</a:t>
            </a:r>
            <a:r>
              <a:rPr lang="en-US" altLang="zh-CN" sz="2800"/>
              <a:t>SELECT * FROM student;</a:t>
            </a:r>
          </a:p>
          <a:p>
            <a:pPr algn="l"/>
            <a:r>
              <a:rPr lang="en-US" sz="2800"/>
              <a:t>	</a:t>
            </a:r>
          </a:p>
          <a:p>
            <a:pPr algn="l"/>
            <a:r>
              <a:rPr lang="en-US" sz="2800"/>
              <a:t>	2.查询指定列的数据,多个列之间以逗号分隔 SELECT 字段名1, 字段名2... FROM 表名;</a:t>
            </a:r>
          </a:p>
          <a:p>
            <a:pPr algn="l"/>
            <a:r>
              <a:rPr lang="en-US" sz="2800"/>
              <a:t>	</a:t>
            </a:r>
            <a:r>
              <a:rPr lang="zh-CN" altLang="en-US" sz="2800"/>
              <a:t>例：SELECT `id`,  `age`, `sex`, `birth` FROM stuent</a:t>
            </a:r>
          </a:p>
        </p:txBody>
      </p:sp>
      <p:sp>
        <p:nvSpPr>
          <p:cNvPr id="8" name="矩形 7"/>
          <p:cNvSpPr/>
          <p:nvPr/>
        </p:nvSpPr>
        <p:spPr>
          <a:xfrm>
            <a:off x="1503680" y="4361815"/>
            <a:ext cx="872236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5690" y="4954270"/>
            <a:ext cx="3076575" cy="1076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2955" y="4897120"/>
            <a:ext cx="2295525" cy="1190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3600" b="1">
                <a:sym typeface="+mn-ea"/>
              </a:rPr>
              <a:t>MySQL </a:t>
            </a:r>
            <a:r>
              <a:rPr lang="zh-CN" altLang="en-US" sz="3600" b="1">
                <a:sym typeface="+mn-ea"/>
              </a:rPr>
              <a:t>查询记录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1530" y="1219200"/>
            <a:ext cx="102533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别名查询：</a:t>
            </a:r>
            <a:endParaRPr lang="en-US" sz="2800"/>
          </a:p>
          <a:p>
            <a:pPr algn="l"/>
            <a:r>
              <a:rPr lang="en-US" sz="2800"/>
              <a:t>	查询时给列指定别名需要使用AS关键字</a:t>
            </a:r>
            <a:r>
              <a:rPr lang="zh-CN" altLang="en-US" sz="2800"/>
              <a:t>。</a:t>
            </a:r>
            <a:endParaRPr 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例 ：</a:t>
            </a:r>
            <a:r>
              <a:rPr sz="2800"/>
              <a:t>SELECT  `id` as ID, `name` as 姓名, `age` as 年龄, `sex` FROM stuent</a:t>
            </a:r>
            <a:r>
              <a:rPr lang="en-US" sz="2800"/>
              <a:t>	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395" y="2986405"/>
            <a:ext cx="2095500" cy="1076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1530" y="4062730"/>
            <a:ext cx="102533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也可能省略 </a:t>
            </a:r>
            <a:r>
              <a:rPr lang="en-US" altLang="zh-CN" sz="2800"/>
              <a:t>AS </a:t>
            </a:r>
            <a:r>
              <a:rPr lang="zh-CN" altLang="en-US" sz="2800"/>
              <a:t>关键字 </a:t>
            </a:r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例：SELECT  `id` ID, `name` 姓名, `age` 年龄, `sex` FROM stuent </a:t>
            </a:r>
          </a:p>
          <a:p>
            <a:pPr algn="l"/>
            <a:r>
              <a:rPr lang="en-US" altLang="zh-CN" sz="2800"/>
              <a:t>	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6395" y="5315585"/>
            <a:ext cx="2181225" cy="1114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2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</a:p>
        </p:txBody>
      </p:sp>
      <p:sp>
        <p:nvSpPr>
          <p:cNvPr id="54" name="文本框 15"/>
          <p:cNvSpPr txBox="1"/>
          <p:nvPr>
            <p:custDataLst>
              <p:tags r:id="rId3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创建学生表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(student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: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包含字段： 编号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(ID),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(name),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年龄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(age),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性别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(sex),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家庭地址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(address),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班级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(classes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创建老师表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(teacher)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包含字段： 编号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(ID),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(name),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年龄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(age),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性别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(sex),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专业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(major),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工资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(money)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4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</a:p>
        </p:txBody>
      </p:sp>
      <p:sp>
        <p:nvSpPr>
          <p:cNvPr id="54" name="文本框 15"/>
          <p:cNvSpPr txBox="1"/>
          <p:nvPr>
            <p:custDataLst>
              <p:tags r:id="rId5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数据库建库建表语法</a:t>
            </a:r>
            <a:endParaRPr 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Mysql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数据库数据类型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2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</a:p>
        </p:txBody>
      </p:sp>
      <p:sp>
        <p:nvSpPr>
          <p:cNvPr id="15" name="Title 6"/>
          <p:cNvSpPr txBox="1"/>
          <p:nvPr>
            <p:custDataLst>
              <p:tags r:id="rId3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跟据之前学习的车辆信息分别创建表（客车表，货车表），及字段。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分别将模拟</a:t>
            </a:r>
            <a:r>
              <a:rPr altLang="zh-CN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条数据分别插入，修改，删除数据，并截图保存。</a:t>
            </a: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建库建表</a:t>
            </a:r>
            <a:endParaRPr lang="zh-CN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470660" y="4213860"/>
            <a:ext cx="6711950" cy="1758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右击数据库连接 选择新建数据库</a:t>
            </a: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数据库名 输入例如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 字符集 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utf8mb4 ()</a:t>
            </a: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 排序规则 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unf8mb4_unicode_ci 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altLang="zh-CN" sz="2400" b="0" i="0" spc="50" baseline="0" noProof="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新建数据库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7970" y="1184275"/>
            <a:ext cx="31051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8315" y="923290"/>
            <a:ext cx="4343400" cy="3800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80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常使用的表数据类型：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1514475" y="859790"/>
          <a:ext cx="853249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对应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java.lang.Long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浮点型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java.lang.Double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字符串型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java.lang.String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日期类型，格式</a:t>
                      </a:r>
                      <a:r>
                        <a:rPr lang="en-US" altLang="zh-CN"/>
                        <a:t>yyyy-MM-dd,</a:t>
                      </a:r>
                      <a:r>
                        <a:rPr lang="zh-CN" altLang="en-US"/>
                        <a:t>只有年月日没有时分秒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java.sql.Date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9810" y="317500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学生编号</a:t>
            </a:r>
          </a:p>
        </p:txBody>
      </p:sp>
      <p:sp>
        <p:nvSpPr>
          <p:cNvPr id="8" name="矩形 7"/>
          <p:cNvSpPr/>
          <p:nvPr/>
        </p:nvSpPr>
        <p:spPr>
          <a:xfrm>
            <a:off x="2289810" y="378841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姓名</a:t>
            </a:r>
          </a:p>
        </p:txBody>
      </p:sp>
      <p:sp>
        <p:nvSpPr>
          <p:cNvPr id="9" name="矩形 8"/>
          <p:cNvSpPr/>
          <p:nvPr/>
        </p:nvSpPr>
        <p:spPr>
          <a:xfrm>
            <a:off x="2289810" y="443039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姓别</a:t>
            </a:r>
          </a:p>
        </p:txBody>
      </p:sp>
      <p:sp>
        <p:nvSpPr>
          <p:cNvPr id="10" name="矩形 9"/>
          <p:cNvSpPr/>
          <p:nvPr/>
        </p:nvSpPr>
        <p:spPr>
          <a:xfrm>
            <a:off x="2289810" y="50704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年龄</a:t>
            </a:r>
          </a:p>
        </p:txBody>
      </p:sp>
      <p:sp>
        <p:nvSpPr>
          <p:cNvPr id="18" name="矩形 17"/>
          <p:cNvSpPr/>
          <p:nvPr/>
        </p:nvSpPr>
        <p:spPr>
          <a:xfrm>
            <a:off x="5105400" y="317500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</a:t>
            </a:r>
          </a:p>
        </p:txBody>
      </p:sp>
      <p:sp>
        <p:nvSpPr>
          <p:cNvPr id="19" name="矩形 18"/>
          <p:cNvSpPr/>
          <p:nvPr/>
        </p:nvSpPr>
        <p:spPr>
          <a:xfrm>
            <a:off x="5105400" y="378841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name</a:t>
            </a:r>
          </a:p>
        </p:txBody>
      </p:sp>
      <p:sp>
        <p:nvSpPr>
          <p:cNvPr id="20" name="矩形 19"/>
          <p:cNvSpPr/>
          <p:nvPr/>
        </p:nvSpPr>
        <p:spPr>
          <a:xfrm>
            <a:off x="5105400" y="443039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sex</a:t>
            </a:r>
          </a:p>
        </p:txBody>
      </p:sp>
      <p:sp>
        <p:nvSpPr>
          <p:cNvPr id="21" name="矩形 20"/>
          <p:cNvSpPr/>
          <p:nvPr/>
        </p:nvSpPr>
        <p:spPr>
          <a:xfrm>
            <a:off x="5105400" y="50704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age</a:t>
            </a:r>
          </a:p>
        </p:txBody>
      </p:sp>
      <p:sp>
        <p:nvSpPr>
          <p:cNvPr id="22" name="矩形 21"/>
          <p:cNvSpPr/>
          <p:nvPr/>
        </p:nvSpPr>
        <p:spPr>
          <a:xfrm>
            <a:off x="7915910" y="317500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23" name="矩形 22"/>
          <p:cNvSpPr/>
          <p:nvPr/>
        </p:nvSpPr>
        <p:spPr>
          <a:xfrm>
            <a:off x="7915910" y="3788410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varchar</a:t>
            </a:r>
          </a:p>
        </p:txBody>
      </p:sp>
      <p:sp>
        <p:nvSpPr>
          <p:cNvPr id="24" name="矩形 23"/>
          <p:cNvSpPr/>
          <p:nvPr/>
        </p:nvSpPr>
        <p:spPr>
          <a:xfrm>
            <a:off x="7915910" y="443039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25" name="矩形 24"/>
          <p:cNvSpPr/>
          <p:nvPr/>
        </p:nvSpPr>
        <p:spPr>
          <a:xfrm>
            <a:off x="7915910" y="50704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26" name="矩形 25"/>
          <p:cNvSpPr/>
          <p:nvPr/>
        </p:nvSpPr>
        <p:spPr>
          <a:xfrm>
            <a:off x="2289810" y="57181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出生年月日</a:t>
            </a:r>
          </a:p>
        </p:txBody>
      </p:sp>
      <p:sp>
        <p:nvSpPr>
          <p:cNvPr id="27" name="矩形 26"/>
          <p:cNvSpPr/>
          <p:nvPr/>
        </p:nvSpPr>
        <p:spPr>
          <a:xfrm>
            <a:off x="5105400" y="57181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birth</a:t>
            </a:r>
          </a:p>
        </p:txBody>
      </p:sp>
      <p:sp>
        <p:nvSpPr>
          <p:cNvPr id="28" name="矩形 27"/>
          <p:cNvSpPr/>
          <p:nvPr/>
        </p:nvSpPr>
        <p:spPr>
          <a:xfrm>
            <a:off x="7915910" y="5718175"/>
            <a:ext cx="14859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date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186555" y="329057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999605" y="329057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999605" y="390398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999605" y="454533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999605" y="518541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999605" y="5833745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186555" y="5833745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186555" y="518541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186555" y="454533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4186555" y="3903980"/>
            <a:ext cx="508000" cy="27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建表 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7555" y="1143000"/>
            <a:ext cx="3457575" cy="153352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8223250" y="2766695"/>
            <a:ext cx="671195" cy="575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3465" y="1492250"/>
            <a:ext cx="54222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右击需要建表的数据库中的</a:t>
            </a:r>
            <a:r>
              <a:rPr lang="en-US" altLang="zh-CN" sz="2800"/>
              <a:t>“</a:t>
            </a:r>
            <a:r>
              <a:rPr lang="zh-CN" altLang="en-US" sz="2800"/>
              <a:t>表</a:t>
            </a:r>
            <a:r>
              <a:rPr lang="en-US" altLang="zh-CN" sz="2800"/>
              <a:t>”</a:t>
            </a:r>
          </a:p>
          <a:p>
            <a:r>
              <a:rPr lang="en-US" altLang="zh-CN" sz="2800"/>
              <a:t>2.</a:t>
            </a:r>
            <a:r>
              <a:rPr lang="zh-CN" altLang="en-US" sz="2800"/>
              <a:t>点击新建表</a:t>
            </a:r>
          </a:p>
          <a:p>
            <a:r>
              <a:rPr lang="en-US" altLang="zh-CN" sz="2800"/>
              <a:t>3.</a:t>
            </a:r>
            <a:r>
              <a:rPr lang="zh-CN" altLang="en-US" sz="2800"/>
              <a:t>在右边的中出新加数据表窗口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145" y="3495675"/>
            <a:ext cx="10620375" cy="2552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建表 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350" y="1272540"/>
            <a:ext cx="8458200" cy="1619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9245" y="4246880"/>
            <a:ext cx="86144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id</a:t>
            </a:r>
            <a:r>
              <a:rPr lang="zh-CN" altLang="en-US" sz="2400" dirty="0"/>
              <a:t>（主键）：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唯一编码 。</a:t>
            </a:r>
            <a:r>
              <a:rPr lang="en-US" altLang="zh-CN" sz="2400" dirty="0" err="1"/>
              <a:t>即表中不可能存在有相同主键值的两行数据</a:t>
            </a:r>
            <a:r>
              <a:rPr lang="zh-CN" altLang="en-US" sz="2400" dirty="0"/>
              <a:t>，</a:t>
            </a:r>
            <a:r>
              <a:rPr lang="en-US" altLang="zh-CN" sz="2400" dirty="0" err="1">
                <a:sym typeface="+mn-ea"/>
              </a:rPr>
              <a:t>且不能为</a:t>
            </a:r>
            <a:r>
              <a:rPr lang="en-US" altLang="zh-CN" sz="2400" dirty="0">
                <a:sym typeface="+mn-ea"/>
              </a:rPr>
              <a:t> NULL</a:t>
            </a:r>
            <a:r>
              <a:rPr lang="en-US" altLang="zh-CN" sz="2400" dirty="0"/>
              <a:t>。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varchar </a:t>
            </a:r>
            <a:r>
              <a:rPr lang="zh-CN" altLang="en-US" sz="2400" dirty="0"/>
              <a:t>字段串类型 ：用来存字符串。注意</a:t>
            </a:r>
            <a:r>
              <a:rPr lang="zh-CN" altLang="en-US" sz="2400" dirty="0">
                <a:solidFill>
                  <a:srgbClr val="FF0000"/>
                </a:solidFill>
              </a:rPr>
              <a:t>设置数据长度，</a:t>
            </a:r>
            <a:r>
              <a:rPr lang="zh-CN" altLang="en-US" sz="2400" dirty="0">
                <a:solidFill>
                  <a:schemeClr val="tx1"/>
                </a:solidFill>
              </a:rPr>
              <a:t>当数据长度大于你设置的长度时将不能插入数据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7350" y="2891790"/>
            <a:ext cx="4943475" cy="1038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单表操作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插入记录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4115" y="1276985"/>
            <a:ext cx="93910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800"/>
          </a:p>
          <a:p>
            <a:pPr algn="l"/>
            <a:r>
              <a:rPr lang="zh-CN" altLang="en-US" sz="2800"/>
              <a:t>语法：</a:t>
            </a:r>
          </a:p>
          <a:p>
            <a:pPr algn="l"/>
            <a:r>
              <a:rPr lang="en-US" altLang="zh-CN"/>
              <a:t>	</a:t>
            </a:r>
            <a:r>
              <a:rPr lang="en-US" altLang="zh-CN" sz="2400"/>
              <a:t> INSERT INTO 表名 (字段名1, 字段名2, 字段名3…) </a:t>
            </a:r>
          </a:p>
          <a:p>
            <a:pPr algn="l"/>
            <a:r>
              <a:rPr lang="en-US" altLang="zh-CN" sz="2400"/>
              <a:t>	 VALUES (值1, 值2, 值3);</a:t>
            </a:r>
          </a:p>
          <a:p>
            <a:pPr algn="l"/>
            <a:endParaRPr lang="en-US" altLang="zh-CN" sz="2400"/>
          </a:p>
          <a:p>
            <a:pPr algn="l"/>
            <a:r>
              <a:rPr lang="zh-CN" altLang="en-US" sz="2400"/>
              <a:t>例：</a:t>
            </a:r>
          </a:p>
          <a:p>
            <a:pPr algn="l"/>
            <a:r>
              <a:rPr lang="en-US" altLang="zh-CN" sz="2400"/>
              <a:t>INSERT INTO `stuent`(`name`, `age`, `sex`, `birth`) VALUES ('张三', 20, 1, '2020-09-18');	</a:t>
            </a:r>
          </a:p>
          <a:p>
            <a:pPr algn="l"/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7640" y="5102860"/>
            <a:ext cx="6323965" cy="130746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304155" y="4393565"/>
            <a:ext cx="1130935" cy="421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330" y="304165"/>
            <a:ext cx="10975340" cy="742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插入记录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4740" y="1708150"/>
            <a:ext cx="93910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关键字说明：</a:t>
            </a:r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1. </a:t>
            </a:r>
            <a:r>
              <a:rPr lang="zh-CN" altLang="en-US" sz="2800"/>
              <a:t>INSERT INTO 表名 – 表示往哪张表中添加数据 </a:t>
            </a:r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2. </a:t>
            </a:r>
            <a:r>
              <a:rPr lang="zh-CN" altLang="en-US" sz="2800"/>
              <a:t>(字段名1, 字段名2, …) -- 要给哪些字段设置值 </a:t>
            </a:r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3. </a:t>
            </a:r>
            <a:r>
              <a:rPr lang="zh-CN" altLang="en-US" sz="2800"/>
              <a:t>VALUES (值1, 值2, …); -- 设置具体的值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48bae1-2417-46ee-bb23-4206fe5a106b}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905,&quot;width&quot;:5940}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多图垂直&#10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797</Words>
  <Application>Microsoft Office PowerPoint</Application>
  <PresentationFormat>宽屏</PresentationFormat>
  <Paragraphs>147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方正楷体_GBK</vt:lpstr>
      <vt:lpstr>微软雅黑</vt:lpstr>
      <vt:lpstr>Arial</vt:lpstr>
      <vt:lpstr>Calibri</vt:lpstr>
      <vt:lpstr>4_Office 主题​​</vt:lpstr>
      <vt:lpstr>1_Office 主题​​</vt:lpstr>
      <vt:lpstr>MySQL数据库</vt:lpstr>
      <vt:lpstr>建库建表</vt:lpstr>
      <vt:lpstr>PowerPoint 演示文稿</vt:lpstr>
      <vt:lpstr>PowerPoint 演示文稿</vt:lpstr>
      <vt:lpstr>PowerPoint 演示文稿</vt:lpstr>
      <vt:lpstr>PowerPoint 演示文稿</vt:lpstr>
      <vt:lpstr>单表操作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MySQL数据库</dc:title>
  <dc:creator/>
  <cp:lastModifiedBy>焦 意森</cp:lastModifiedBy>
  <cp:revision>140</cp:revision>
  <dcterms:created xsi:type="dcterms:W3CDTF">2020-08-21T09:18:00Z</dcterms:created>
  <dcterms:modified xsi:type="dcterms:W3CDTF">2020-10-23T00:43:59Z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