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257" r:id="rId4"/>
    <p:sldId id="258" r:id="rId6"/>
    <p:sldId id="591" r:id="rId7"/>
    <p:sldId id="592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583" r:id="rId16"/>
    <p:sldId id="608" r:id="rId17"/>
    <p:sldId id="609" r:id="rId18"/>
    <p:sldId id="277" r:id="rId19"/>
    <p:sldId id="536" r:id="rId20"/>
    <p:sldId id="307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  <a:srgbClr val="D6D6D6"/>
    <a:srgbClr val="D0EA77"/>
    <a:srgbClr val="1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image" Target="../media/image1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0.xml"/><Relationship Id="rId8" Type="http://schemas.openxmlformats.org/officeDocument/2006/relationships/tags" Target="../tags/tag79.xml"/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3.png"/><Relationship Id="rId12" Type="http://schemas.openxmlformats.org/officeDocument/2006/relationships/tags" Target="../tags/tag83.xml"/><Relationship Id="rId11" Type="http://schemas.openxmlformats.org/officeDocument/2006/relationships/tags" Target="../tags/tag82.xml"/><Relationship Id="rId10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tags" Target="../tags/tag155.xml"/><Relationship Id="rId7" Type="http://schemas.openxmlformats.org/officeDocument/2006/relationships/tags" Target="../tags/tag154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tags" Target="../tags/tag158.xml"/><Relationship Id="rId10" Type="http://schemas.openxmlformats.org/officeDocument/2006/relationships/tags" Target="../tags/tag157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4" Type="http://schemas.openxmlformats.org/officeDocument/2006/relationships/tags" Target="../tags/tag188.xml"/><Relationship Id="rId23" Type="http://schemas.openxmlformats.org/officeDocument/2006/relationships/tags" Target="../tags/tag187.xml"/><Relationship Id="rId22" Type="http://schemas.openxmlformats.org/officeDocument/2006/relationships/tags" Target="../tags/tag186.xml"/><Relationship Id="rId21" Type="http://schemas.openxmlformats.org/officeDocument/2006/relationships/tags" Target="../tags/tag185.xml"/><Relationship Id="rId20" Type="http://schemas.openxmlformats.org/officeDocument/2006/relationships/tags" Target="../tags/tag184.xml"/><Relationship Id="rId2" Type="http://schemas.openxmlformats.org/officeDocument/2006/relationships/tags" Target="../tags/tag167.xml"/><Relationship Id="rId19" Type="http://schemas.openxmlformats.org/officeDocument/2006/relationships/tags" Target="../tags/tag183.xml"/><Relationship Id="rId18" Type="http://schemas.openxmlformats.org/officeDocument/2006/relationships/image" Target="../media/image1.png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tags" Target="../tags/tag180.xml"/><Relationship Id="rId14" Type="http://schemas.openxmlformats.org/officeDocument/2006/relationships/tags" Target="../tags/tag179.xml"/><Relationship Id="rId13" Type="http://schemas.openxmlformats.org/officeDocument/2006/relationships/tags" Target="../tags/tag178.xml"/><Relationship Id="rId12" Type="http://schemas.openxmlformats.org/officeDocument/2006/relationships/tags" Target="../tags/tag177.xml"/><Relationship Id="rId11" Type="http://schemas.openxmlformats.org/officeDocument/2006/relationships/tags" Target="../tags/tag176.xml"/><Relationship Id="rId10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229.xml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4" Type="http://schemas.openxmlformats.org/officeDocument/2006/relationships/tags" Target="../tags/tag232.xml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3.png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1" Type="http://schemas.openxmlformats.org/officeDocument/2006/relationships/tags" Target="../tags/tag269.xml"/><Relationship Id="rId10" Type="http://schemas.openxmlformats.org/officeDocument/2006/relationships/tags" Target="../tags/tag268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277.xml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2" Type="http://schemas.openxmlformats.org/officeDocument/2006/relationships/tags" Target="../tags/tag280.xml"/><Relationship Id="rId11" Type="http://schemas.openxmlformats.org/officeDocument/2006/relationships/tags" Target="../tags/tag279.xml"/><Relationship Id="rId10" Type="http://schemas.openxmlformats.org/officeDocument/2006/relationships/tags" Target="../tags/tag278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" Type="http://schemas.openxmlformats.org/officeDocument/2006/relationships/tags" Target="../tags/tag28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9.xml"/><Relationship Id="rId8" Type="http://schemas.openxmlformats.org/officeDocument/2006/relationships/tags" Target="../tags/tag298.xml"/><Relationship Id="rId7" Type="http://schemas.openxmlformats.org/officeDocument/2006/relationships/tags" Target="../tags/tag297.xml"/><Relationship Id="rId6" Type="http://schemas.openxmlformats.org/officeDocument/2006/relationships/tags" Target="../tags/tag296.xml"/><Relationship Id="rId5" Type="http://schemas.openxmlformats.org/officeDocument/2006/relationships/tags" Target="../tags/tag295.xml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2" Type="http://schemas.openxmlformats.org/officeDocument/2006/relationships/tags" Target="../tags/tag302.xml"/><Relationship Id="rId11" Type="http://schemas.openxmlformats.org/officeDocument/2006/relationships/tags" Target="../tags/tag301.xml"/><Relationship Id="rId10" Type="http://schemas.openxmlformats.org/officeDocument/2006/relationships/tags" Target="../tags/tag300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tags" Target="../tags/tag309.xml"/><Relationship Id="rId7" Type="http://schemas.openxmlformats.org/officeDocument/2006/relationships/tags" Target="../tags/tag308.xml"/><Relationship Id="rId6" Type="http://schemas.openxmlformats.org/officeDocument/2006/relationships/tags" Target="../tags/tag307.xml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3" Type="http://schemas.openxmlformats.org/officeDocument/2006/relationships/tags" Target="../tags/tag314.xml"/><Relationship Id="rId12" Type="http://schemas.openxmlformats.org/officeDocument/2006/relationships/tags" Target="../tags/tag313.xml"/><Relationship Id="rId11" Type="http://schemas.openxmlformats.org/officeDocument/2006/relationships/tags" Target="../tags/tag312.xml"/><Relationship Id="rId10" Type="http://schemas.openxmlformats.org/officeDocument/2006/relationships/tags" Target="../tags/tag311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322.xml"/><Relationship Id="rId8" Type="http://schemas.openxmlformats.org/officeDocument/2006/relationships/tags" Target="../tags/tag321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tags" Target="../tags/tag318.xml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3" Type="http://schemas.openxmlformats.org/officeDocument/2006/relationships/tags" Target="../tags/tag326.xml"/><Relationship Id="rId12" Type="http://schemas.openxmlformats.org/officeDocument/2006/relationships/tags" Target="../tags/tag325.xml"/><Relationship Id="rId11" Type="http://schemas.openxmlformats.org/officeDocument/2006/relationships/tags" Target="../tags/tag324.xml"/><Relationship Id="rId10" Type="http://schemas.openxmlformats.org/officeDocument/2006/relationships/tags" Target="../tags/tag32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椭圆 13"/>
          <p:cNvSpPr/>
          <p:nvPr userDrawn="1">
            <p:custDataLst>
              <p:tags r:id="rId2"/>
            </p:custDataLst>
          </p:nvPr>
        </p:nvSpPr>
        <p:spPr>
          <a:xfrm>
            <a:off x="6934835" y="5735320"/>
            <a:ext cx="636905" cy="63690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5" name="椭圆 14"/>
          <p:cNvSpPr/>
          <p:nvPr userDrawn="1">
            <p:custDataLst>
              <p:tags r:id="rId3"/>
            </p:custDataLst>
          </p:nvPr>
        </p:nvSpPr>
        <p:spPr>
          <a:xfrm>
            <a:off x="7841615" y="5735320"/>
            <a:ext cx="636905" cy="63690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 userDrawn="1">
            <p:custDataLst>
              <p:tags r:id="rId4"/>
            </p:custDataLst>
          </p:nvPr>
        </p:nvSpPr>
        <p:spPr>
          <a:xfrm>
            <a:off x="8747760" y="5735320"/>
            <a:ext cx="636905" cy="63690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Oval 50"/>
          <p:cNvSpPr>
            <a:spLocks noChangeAspect="1"/>
          </p:cNvSpPr>
          <p:nvPr userDrawn="1">
            <p:custDataLst>
              <p:tags r:id="rId5"/>
            </p:custDataLst>
          </p:nvPr>
        </p:nvSpPr>
        <p:spPr>
          <a:xfrm>
            <a:off x="7101840" y="5881370"/>
            <a:ext cx="318770" cy="360045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Rectangle 18"/>
          <p:cNvSpPr/>
          <p:nvPr userDrawn="1">
            <p:custDataLst>
              <p:tags r:id="rId6"/>
            </p:custDataLst>
          </p:nvPr>
        </p:nvSpPr>
        <p:spPr>
          <a:xfrm>
            <a:off x="7999095" y="5933440"/>
            <a:ext cx="335280" cy="26670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ounded Rectangle 6"/>
          <p:cNvSpPr/>
          <p:nvPr userDrawn="1">
            <p:custDataLst>
              <p:tags r:id="rId7"/>
            </p:custDataLst>
          </p:nvPr>
        </p:nvSpPr>
        <p:spPr>
          <a:xfrm>
            <a:off x="8890635" y="5879465"/>
            <a:ext cx="346710" cy="353060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baseline="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 userDrawn="1">
            <p:custDataLst>
              <p:tags r:id="rId8"/>
            </p:custDataLst>
          </p:nvPr>
        </p:nvGrpSpPr>
        <p:grpSpPr>
          <a:xfrm>
            <a:off x="152399" y="44556"/>
            <a:ext cx="1711394" cy="6782965"/>
            <a:chOff x="-1" y="75036"/>
            <a:chExt cx="1711394" cy="6782965"/>
          </a:xfrm>
        </p:grpSpPr>
        <p:sp>
          <p:nvSpPr>
            <p:cNvPr id="24" name="任意多边形: 形状 23"/>
            <p:cNvSpPr/>
            <p:nvPr userDrawn="1">
              <p:custDataLst>
                <p:tags r:id="rId9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5" name="六边形 24"/>
            <p:cNvSpPr/>
            <p:nvPr userDrawn="1">
              <p:custDataLst>
                <p:tags r:id="rId10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6" name="任意多边形: 形状 25"/>
            <p:cNvSpPr/>
            <p:nvPr userDrawn="1">
              <p:custDataLst>
                <p:tags r:id="rId11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7" name="任意多边形: 形状 26"/>
            <p:cNvSpPr/>
            <p:nvPr userDrawn="1">
              <p:custDataLst>
                <p:tags r:id="rId12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8" name="六边形 27"/>
          <p:cNvSpPr/>
          <p:nvPr userDrawn="1">
            <p:custDataLst>
              <p:tags r:id="rId13"/>
            </p:custDataLst>
          </p:nvPr>
        </p:nvSpPr>
        <p:spPr>
          <a:xfrm rot="5400000">
            <a:off x="573251" y="1045359"/>
            <a:ext cx="6196111" cy="5341474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六边形 6"/>
          <p:cNvSpPr/>
          <p:nvPr userDrawn="1">
            <p:custDataLst>
              <p:tags r:id="rId14"/>
            </p:custDataLst>
          </p:nvPr>
        </p:nvSpPr>
        <p:spPr>
          <a:xfrm rot="5400000">
            <a:off x="1946989" y="185893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六边形 7"/>
          <p:cNvSpPr/>
          <p:nvPr userDrawn="1">
            <p:custDataLst>
              <p:tags r:id="rId15"/>
            </p:custDataLst>
          </p:nvPr>
        </p:nvSpPr>
        <p:spPr>
          <a:xfrm rot="5400000">
            <a:off x="916311" y="4557254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六边形 8"/>
          <p:cNvSpPr/>
          <p:nvPr userDrawn="1">
            <p:custDataLst>
              <p:tags r:id="rId16"/>
            </p:custDataLst>
          </p:nvPr>
        </p:nvSpPr>
        <p:spPr>
          <a:xfrm rot="5400000">
            <a:off x="212546" y="3302112"/>
            <a:ext cx="1607416" cy="1385703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466" y="1150360"/>
            <a:ext cx="4976470" cy="53518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>
            <p:custDataLst>
              <p:tags r:id="rId19"/>
            </p:custDataLst>
          </p:nvPr>
        </p:nvCxnSpPr>
        <p:spPr>
          <a:xfrm>
            <a:off x="6684991" y="3506579"/>
            <a:ext cx="65799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0"/>
            </p:custDataLst>
          </p:nvPr>
        </p:nvSpPr>
        <p:spPr>
          <a:xfrm>
            <a:off x="6497320" y="1885950"/>
            <a:ext cx="4766945" cy="1571625"/>
          </a:xfrm>
        </p:spPr>
        <p:txBody>
          <a:bodyPr lIns="90170" tIns="46990" rIns="90170" bIns="46990" anchor="b" anchorCtr="0">
            <a:normAutofit/>
          </a:bodyPr>
          <a:lstStyle>
            <a:lvl1pPr algn="l">
              <a:defRPr sz="4900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1"/>
            </p:custDataLst>
          </p:nvPr>
        </p:nvSpPr>
        <p:spPr>
          <a:xfrm>
            <a:off x="6497361" y="3536645"/>
            <a:ext cx="5415002" cy="950984"/>
          </a:xfrm>
        </p:spPr>
        <p:txBody>
          <a:bodyPr lIns="90170" tIns="46990" rIns="90170" bIns="4699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 userDrawn="1"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 userDrawn="1"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六边形 19"/>
          <p:cNvSpPr/>
          <p:nvPr>
            <p:custDataLst>
              <p:tags r:id="rId2"/>
            </p:custDataLst>
          </p:nvPr>
        </p:nvSpPr>
        <p:spPr>
          <a:xfrm rot="5400000">
            <a:off x="6248154" y="1032147"/>
            <a:ext cx="5560700" cy="4793705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>
            <p:custDataLst>
              <p:tags r:id="rId3"/>
            </p:custDataLst>
          </p:nvPr>
        </p:nvSpPr>
        <p:spPr>
          <a:xfrm>
            <a:off x="-1" y="4561114"/>
            <a:ext cx="3636000" cy="2177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24062" y="3590338"/>
            <a:ext cx="6505570" cy="921320"/>
          </a:xfrm>
        </p:spPr>
        <p:txBody>
          <a:bodyPr lIns="90170" tIns="46990" rIns="90170" bIns="4699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24062" y="4803275"/>
            <a:ext cx="6505570" cy="1077985"/>
          </a:xfrm>
        </p:spPr>
        <p:txBody>
          <a:bodyPr lIns="90170" tIns="46990" rIns="90170" bIns="4699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923" y="1104966"/>
            <a:ext cx="4141143" cy="4801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 userDrawn="1">
            <p:custDataLst>
              <p:tags r:id="rId2"/>
            </p:custDataLst>
          </p:nvPr>
        </p:nvGrpSpPr>
        <p:grpSpPr>
          <a:xfrm flipH="1">
            <a:off x="10480606" y="75036"/>
            <a:ext cx="1711394" cy="6782965"/>
            <a:chOff x="-1" y="75036"/>
            <a:chExt cx="1711394" cy="6782965"/>
          </a:xfrm>
        </p:grpSpPr>
        <p:sp>
          <p:nvSpPr>
            <p:cNvPr id="19" name="任意多边形: 形状 18"/>
            <p:cNvSpPr/>
            <p:nvPr userDrawn="1">
              <p:custDataLst>
                <p:tags r:id="rId3"/>
              </p:custDataLst>
            </p:nvPr>
          </p:nvSpPr>
          <p:spPr>
            <a:xfrm rot="5400000">
              <a:off x="-457282" y="4904424"/>
              <a:ext cx="1605927" cy="691364"/>
            </a:xfrm>
            <a:custGeom>
              <a:avLst/>
              <a:gdLst>
                <a:gd name="connsiteX0" fmla="*/ 0 w 1605927"/>
                <a:gd name="connsiteY0" fmla="*/ 691364 h 691364"/>
                <a:gd name="connsiteX1" fmla="*/ 345681 w 1605927"/>
                <a:gd name="connsiteY1" fmla="*/ 0 h 691364"/>
                <a:gd name="connsiteX2" fmla="*/ 1260245 w 1605927"/>
                <a:gd name="connsiteY2" fmla="*/ 0 h 691364"/>
                <a:gd name="connsiteX3" fmla="*/ 1605927 w 1605927"/>
                <a:gd name="connsiteY3" fmla="*/ 691364 h 691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927" h="691364">
                  <a:moveTo>
                    <a:pt x="0" y="691364"/>
                  </a:moveTo>
                  <a:lnTo>
                    <a:pt x="345681" y="0"/>
                  </a:lnTo>
                  <a:lnTo>
                    <a:pt x="1260245" y="0"/>
                  </a:lnTo>
                  <a:lnTo>
                    <a:pt x="1605927" y="69136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/>
            <p:cNvSpPr/>
            <p:nvPr userDrawn="1">
              <p:custDataLst>
                <p:tags r:id="rId4"/>
              </p:custDataLst>
            </p:nvPr>
          </p:nvSpPr>
          <p:spPr>
            <a:xfrm rot="5400000">
              <a:off x="214834" y="185892"/>
              <a:ext cx="1607416" cy="1385703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/>
            <p:cNvSpPr/>
            <p:nvPr userDrawn="1">
              <p:custDataLst>
                <p:tags r:id="rId5"/>
              </p:custDataLst>
            </p:nvPr>
          </p:nvSpPr>
          <p:spPr>
            <a:xfrm rot="5400000">
              <a:off x="650043" y="5796651"/>
              <a:ext cx="736996" cy="1385703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/>
            <p:cNvSpPr/>
            <p:nvPr userDrawn="1">
              <p:custDataLst>
                <p:tags r:id="rId6"/>
              </p:custDataLst>
            </p:nvPr>
          </p:nvSpPr>
          <p:spPr>
            <a:xfrm rot="5400000">
              <a:off x="-457283" y="2065177"/>
              <a:ext cx="1607416" cy="692852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3" name="六边形 22"/>
          <p:cNvSpPr/>
          <p:nvPr userDrawn="1">
            <p:custDataLst>
              <p:tags r:id="rId7"/>
            </p:custDataLst>
          </p:nvPr>
        </p:nvSpPr>
        <p:spPr>
          <a:xfrm rot="5400000">
            <a:off x="6682026" y="1561639"/>
            <a:ext cx="4824130" cy="4158732"/>
          </a:xfrm>
          <a:prstGeom prst="hexagon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445168" y="1780676"/>
            <a:ext cx="6242379" cy="1482551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0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388" y="1598743"/>
            <a:ext cx="3531405" cy="4090332"/>
          </a:xfrm>
          <a:prstGeom prst="rect">
            <a:avLst/>
          </a:prstGeom>
        </p:spPr>
      </p:pic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>
            <a:off x="642891" y="3429000"/>
            <a:ext cx="109233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占位符 29"/>
          <p:cNvSpPr>
            <a:spLocks noGrp="1"/>
          </p:cNvSpPr>
          <p:nvPr>
            <p:ph type="body" sz="quarter" idx="13" hasCustomPrompt="1"/>
            <p:custDataLst>
              <p:tags r:id="rId15"/>
            </p:custDataLst>
          </p:nvPr>
        </p:nvSpPr>
        <p:spPr>
          <a:xfrm>
            <a:off x="445168" y="3594774"/>
            <a:ext cx="6124074" cy="129003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flipV="1">
            <a:off x="10173335" y="5083810"/>
            <a:ext cx="2026920" cy="177609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3"/>
            </p:custDataLst>
          </p:nvPr>
        </p:nvGrpSpPr>
        <p:grpSpPr>
          <a:xfrm flipH="1" flipV="1">
            <a:off x="-12700" y="4777105"/>
            <a:ext cx="2377440" cy="2082800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cap="none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flipH="1">
            <a:off x="-4445" y="-5080"/>
            <a:ext cx="1572260" cy="137795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5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6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0873740" y="-317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16200000">
            <a:off x="11219815" y="-229235"/>
            <a:ext cx="567690" cy="1041400"/>
            <a:chOff x="16504" y="119"/>
            <a:chExt cx="2695" cy="4943"/>
          </a:xfrm>
        </p:grpSpPr>
        <p:sp>
          <p:nvSpPr>
            <p:cNvPr id="14" name="六边形 13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4" name="六边形 13"/>
          <p:cNvSpPr/>
          <p:nvPr userDrawn="1">
            <p:custDataLst>
              <p:tags r:id="rId3"/>
            </p:custDataLst>
          </p:nvPr>
        </p:nvSpPr>
        <p:spPr>
          <a:xfrm rot="5400000" flipH="1">
            <a:off x="10369550" y="186055"/>
            <a:ext cx="1607185" cy="1385570"/>
          </a:xfrm>
          <a:prstGeom prst="hexag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5" name="任意多边形: 形状 14"/>
          <p:cNvSpPr/>
          <p:nvPr userDrawn="1">
            <p:custDataLst>
              <p:tags r:id="rId4"/>
            </p:custDataLst>
          </p:nvPr>
        </p:nvSpPr>
        <p:spPr>
          <a:xfrm rot="5400000" flipH="1">
            <a:off x="8843010" y="-327660"/>
            <a:ext cx="737235" cy="1385570"/>
          </a:xfrm>
          <a:custGeom>
            <a:avLst/>
            <a:gdLst>
              <a:gd name="connsiteX0" fmla="*/ 0 w 736996"/>
              <a:gd name="connsiteY0" fmla="*/ 692852 h 1385703"/>
              <a:gd name="connsiteX1" fmla="*/ 346426 w 736996"/>
              <a:gd name="connsiteY1" fmla="*/ 0 h 1385703"/>
              <a:gd name="connsiteX2" fmla="*/ 736996 w 736996"/>
              <a:gd name="connsiteY2" fmla="*/ 0 h 1385703"/>
              <a:gd name="connsiteX3" fmla="*/ 736996 w 736996"/>
              <a:gd name="connsiteY3" fmla="*/ 1385703 h 1385703"/>
              <a:gd name="connsiteX4" fmla="*/ 346426 w 736996"/>
              <a:gd name="connsiteY4" fmla="*/ 1385703 h 1385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996" h="1385703">
                <a:moveTo>
                  <a:pt x="0" y="692852"/>
                </a:moveTo>
                <a:lnTo>
                  <a:pt x="346426" y="0"/>
                </a:lnTo>
                <a:lnTo>
                  <a:pt x="736996" y="0"/>
                </a:lnTo>
                <a:lnTo>
                  <a:pt x="736996" y="1385703"/>
                </a:lnTo>
                <a:lnTo>
                  <a:pt x="346426" y="138570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5"/>
            </p:custDataLst>
          </p:nvPr>
        </p:nvSpPr>
        <p:spPr>
          <a:xfrm rot="16200000">
            <a:off x="11042015" y="2065020"/>
            <a:ext cx="1607185" cy="692785"/>
          </a:xfrm>
          <a:custGeom>
            <a:avLst/>
            <a:gdLst>
              <a:gd name="connsiteX0" fmla="*/ 0 w 1607416"/>
              <a:gd name="connsiteY0" fmla="*/ 692852 h 692852"/>
              <a:gd name="connsiteX1" fmla="*/ 346426 w 1607416"/>
              <a:gd name="connsiteY1" fmla="*/ 0 h 692852"/>
              <a:gd name="connsiteX2" fmla="*/ 1260990 w 1607416"/>
              <a:gd name="connsiteY2" fmla="*/ 0 h 692852"/>
              <a:gd name="connsiteX3" fmla="*/ 1607416 w 1607416"/>
              <a:gd name="connsiteY3" fmla="*/ 692852 h 69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7416" h="692852">
                <a:moveTo>
                  <a:pt x="0" y="692852"/>
                </a:moveTo>
                <a:lnTo>
                  <a:pt x="346426" y="0"/>
                </a:lnTo>
                <a:lnTo>
                  <a:pt x="1260990" y="0"/>
                </a:lnTo>
                <a:lnTo>
                  <a:pt x="1607416" y="69285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 rot="0" flipH="1" flipV="1">
            <a:off x="-3175" y="3629025"/>
            <a:ext cx="3672840" cy="3217545"/>
            <a:chOff x="13615" y="195"/>
            <a:chExt cx="5784" cy="5067"/>
          </a:xfrm>
        </p:grpSpPr>
        <p:sp>
          <p:nvSpPr>
            <p:cNvPr id="6" name="六边形 5"/>
            <p:cNvSpPr/>
            <p:nvPr userDrawn="1">
              <p:custDataLst>
                <p:tags r:id="rId6"/>
              </p:custDataLst>
            </p:nvPr>
          </p:nvSpPr>
          <p:spPr>
            <a:xfrm rot="5400000" flipH="1">
              <a:off x="16530" y="493"/>
              <a:ext cx="2531" cy="2182"/>
            </a:xfrm>
            <a:prstGeom prst="hexag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任意多边形: 形状 14"/>
            <p:cNvSpPr/>
            <p:nvPr userDrawn="1">
              <p:custDataLst>
                <p:tags r:id="rId7"/>
              </p:custDataLst>
            </p:nvPr>
          </p:nvSpPr>
          <p:spPr>
            <a:xfrm rot="5400000" flipH="1">
              <a:off x="14126" y="-3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9" name="任意多边形: 形状 15"/>
            <p:cNvSpPr/>
            <p:nvPr userDrawn="1">
              <p:custDataLst>
                <p:tags r:id="rId8"/>
              </p:custDataLst>
            </p:nvPr>
          </p:nvSpPr>
          <p:spPr>
            <a:xfrm rot="16200000">
              <a:off x="17589" y="34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42758" y="6651171"/>
            <a:ext cx="2906485" cy="2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166.xml"/><Relationship Id="rId24" Type="http://schemas.openxmlformats.org/officeDocument/2006/relationships/tags" Target="../tags/tag165.xml"/><Relationship Id="rId23" Type="http://schemas.openxmlformats.org/officeDocument/2006/relationships/tags" Target="../tags/tag164.xml"/><Relationship Id="rId22" Type="http://schemas.openxmlformats.org/officeDocument/2006/relationships/tags" Target="../tags/tag163.xml"/><Relationship Id="rId21" Type="http://schemas.openxmlformats.org/officeDocument/2006/relationships/tags" Target="../tags/tag162.xml"/><Relationship Id="rId20" Type="http://schemas.openxmlformats.org/officeDocument/2006/relationships/tags" Target="../tags/tag16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5" Type="http://schemas.openxmlformats.org/officeDocument/2006/relationships/theme" Target="../theme/theme2.xml"/><Relationship Id="rId24" Type="http://schemas.openxmlformats.org/officeDocument/2006/relationships/tags" Target="../tags/tag332.xml"/><Relationship Id="rId23" Type="http://schemas.openxmlformats.org/officeDocument/2006/relationships/tags" Target="../tags/tag331.xml"/><Relationship Id="rId22" Type="http://schemas.openxmlformats.org/officeDocument/2006/relationships/tags" Target="../tags/tag330.xml"/><Relationship Id="rId21" Type="http://schemas.openxmlformats.org/officeDocument/2006/relationships/tags" Target="../tags/tag329.xml"/><Relationship Id="rId20" Type="http://schemas.openxmlformats.org/officeDocument/2006/relationships/tags" Target="../tags/tag328.xml"/><Relationship Id="rId2" Type="http://schemas.openxmlformats.org/officeDocument/2006/relationships/slideLayout" Target="../slideLayouts/slideLayout21.xml"/><Relationship Id="rId19" Type="http://schemas.openxmlformats.org/officeDocument/2006/relationships/tags" Target="../tags/tag327.xml"/><Relationship Id="rId18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tags" Target="../tags/tag33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5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53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tags" Target="../tags/tag35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57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58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1.xml"/><Relationship Id="rId2" Type="http://schemas.openxmlformats.org/officeDocument/2006/relationships/tags" Target="../tags/tag360.xml"/><Relationship Id="rId1" Type="http://schemas.openxmlformats.org/officeDocument/2006/relationships/tags" Target="../tags/tag359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tags" Target="../tags/tag369.xml"/><Relationship Id="rId7" Type="http://schemas.openxmlformats.org/officeDocument/2006/relationships/tags" Target="../tags/tag368.xml"/><Relationship Id="rId6" Type="http://schemas.openxmlformats.org/officeDocument/2006/relationships/tags" Target="../tags/tag367.xml"/><Relationship Id="rId5" Type="http://schemas.openxmlformats.org/officeDocument/2006/relationships/tags" Target="../tags/tag366.xml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36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74.xml"/><Relationship Id="rId6" Type="http://schemas.openxmlformats.org/officeDocument/2006/relationships/image" Target="../media/image24.jpeg"/><Relationship Id="rId5" Type="http://schemas.openxmlformats.org/officeDocument/2006/relationships/tags" Target="../tags/tag373.xml"/><Relationship Id="rId4" Type="http://schemas.openxmlformats.org/officeDocument/2006/relationships/image" Target="../media/image23.jpeg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tags" Target="../tags/tag37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" Type="http://schemas.openxmlformats.org/officeDocument/2006/relationships/tags" Target="../tags/tag340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4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45.xml"/><Relationship Id="rId2" Type="http://schemas.openxmlformats.org/officeDocument/2006/relationships/image" Target="../media/image6.png"/><Relationship Id="rId1" Type="http://schemas.openxmlformats.org/officeDocument/2006/relationships/tags" Target="../tags/tag34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46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47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tags" Target="../tags/tag348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2.xml"/><Relationship Id="rId4" Type="http://schemas.openxmlformats.org/officeDocument/2006/relationships/tags" Target="../tags/tag350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4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2.xml"/><Relationship Id="rId3" Type="http://schemas.openxmlformats.org/officeDocument/2006/relationships/tags" Target="../tags/tag35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条件查询、排序、聚合函数、分组、</a:t>
            </a:r>
            <a:r>
              <a:rPr lang="en-US" altLang="zh-CN"/>
              <a:t>limit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MySQL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345149" y="439682"/>
            <a:ext cx="1554480" cy="368300"/>
          </a:xfrm>
          <a:prstGeom prst="rect">
            <a:avLst/>
          </a:prstGeom>
          <a:noFill/>
        </p:spPr>
        <p:txBody>
          <a:bodyPr wrap="square" rtlCol="0">
            <a:normAutofit fontScale="90000"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移动智能学院</a:t>
            </a:r>
            <a:endParaRPr lang="zh-CN" altLang="en-US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580895" y="4770535"/>
            <a:ext cx="4209188" cy="1306966"/>
            <a:chOff x="0" y="3026106"/>
            <a:chExt cx="2057401" cy="781570"/>
          </a:xfrm>
        </p:grpSpPr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" y="3260494"/>
              <a:ext cx="2057400" cy="547182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16600" b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REPORT</a:t>
              </a:r>
              <a:endParaRPr lang="zh-CN" altLang="en-US" sz="16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0" y="3026106"/>
              <a:ext cx="1251032" cy="218356"/>
            </a:xfrm>
            <a:prstGeom prst="rect">
              <a:avLst/>
            </a:prstGeom>
            <a:no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/>
              <a:r>
                <a:rPr lang="en-US" altLang="zh-CN" sz="16600" noProof="0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charset="-122"/>
                </a:rPr>
                <a:t>BUSINESS</a:t>
              </a:r>
              <a:endParaRPr lang="en-US" altLang="zh-CN" sz="16600" noProof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334500" y="40424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讲师：寻俊杰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1185545"/>
            <a:ext cx="472821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 NOT IN </a:t>
            </a:r>
            <a:r>
              <a:rPr lang="zh-CN" altLang="en-US" sz="2800"/>
              <a:t>案例：</a:t>
            </a:r>
            <a:endParaRPr lang="zh-CN" altLang="en-US" sz="2800"/>
          </a:p>
          <a:p>
            <a:r>
              <a:rPr lang="zh-CN" altLang="en-US" sz="2800"/>
              <a:t>    统计</a:t>
            </a:r>
            <a:r>
              <a:rPr lang="en-US" altLang="zh-CN" sz="2800"/>
              <a:t>ID </a:t>
            </a:r>
            <a:r>
              <a:rPr lang="zh-CN" altLang="en-US" sz="2800"/>
              <a:t>不为 </a:t>
            </a:r>
            <a:r>
              <a:rPr lang="en-US" altLang="zh-CN" sz="2800"/>
              <a:t>1</a:t>
            </a:r>
            <a:r>
              <a:rPr lang="zh-CN" altLang="en-US" sz="2800"/>
              <a:t>，</a:t>
            </a:r>
            <a:r>
              <a:rPr lang="en-US" altLang="zh-CN" sz="2800"/>
              <a:t>2</a:t>
            </a:r>
            <a:r>
              <a:rPr lang="zh-CN" altLang="en-US" sz="2800"/>
              <a:t>的</a:t>
            </a:r>
            <a:r>
              <a:rPr lang="zh-CN" altLang="en-US" sz="2800"/>
              <a:t>人员。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27685" y="2329815"/>
            <a:ext cx="633412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WHERE id NOT in (1,2)</a:t>
            </a:r>
            <a:endParaRPr lang="zh-CN" altLang="en-US" sz="2000"/>
          </a:p>
        </p:txBody>
      </p:sp>
      <p:sp>
        <p:nvSpPr>
          <p:cNvPr id="8" name="右箭头 7"/>
          <p:cNvSpPr/>
          <p:nvPr/>
        </p:nvSpPr>
        <p:spPr>
          <a:xfrm>
            <a:off x="7049770" y="2353310"/>
            <a:ext cx="488950" cy="622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7050" y="4702810"/>
            <a:ext cx="6334760" cy="7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WHERE id in (1,2)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642620" y="3509010"/>
            <a:ext cx="38188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 IN</a:t>
            </a:r>
            <a:r>
              <a:rPr lang="zh-CN" altLang="en-US" sz="2800"/>
              <a:t>　</a:t>
            </a:r>
            <a:r>
              <a:rPr lang="zh-CN" altLang="en-US" sz="2800"/>
              <a:t>案例：</a:t>
            </a:r>
            <a:endParaRPr lang="zh-CN" altLang="en-US" sz="2800"/>
          </a:p>
          <a:p>
            <a:r>
              <a:rPr lang="zh-CN" altLang="en-US" sz="2800"/>
              <a:t>    统计</a:t>
            </a:r>
            <a:r>
              <a:rPr lang="en-US" altLang="zh-CN" sz="2800"/>
              <a:t>ID</a:t>
            </a:r>
            <a:r>
              <a:rPr lang="zh-CN" altLang="en-US" sz="2800"/>
              <a:t>为</a:t>
            </a:r>
            <a:r>
              <a:rPr lang="en-US" altLang="zh-CN" sz="2800"/>
              <a:t>1</a:t>
            </a:r>
            <a:r>
              <a:rPr lang="zh-CN" altLang="en-US" sz="2800"/>
              <a:t>和</a:t>
            </a:r>
            <a:r>
              <a:rPr lang="en-US" altLang="zh-CN" sz="2800"/>
              <a:t>2</a:t>
            </a:r>
            <a:r>
              <a:rPr lang="zh-CN" altLang="en-US" sz="2800"/>
              <a:t>人员。</a:t>
            </a:r>
            <a:endParaRPr lang="zh-CN" altLang="en-US" sz="2800"/>
          </a:p>
        </p:txBody>
      </p:sp>
      <p:sp>
        <p:nvSpPr>
          <p:cNvPr id="15" name="右箭头 14"/>
          <p:cNvSpPr/>
          <p:nvPr/>
        </p:nvSpPr>
        <p:spPr>
          <a:xfrm>
            <a:off x="7049770" y="4745990"/>
            <a:ext cx="488950" cy="622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5555" y="2200910"/>
            <a:ext cx="4042410" cy="9290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555" y="4552950"/>
            <a:ext cx="4062730" cy="1297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>
                <a:sym typeface="+mn-ea"/>
              </a:rPr>
              <a:t>LIKE 模糊查询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1185545"/>
            <a:ext cx="9878060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800"/>
              <a:t>  SELECT * FROM 表名 WHERE 字段名 LIKE '通配符字符串'; </a:t>
            </a:r>
            <a:endParaRPr sz="2800"/>
          </a:p>
          <a:p>
            <a:pPr algn="l"/>
            <a:r>
              <a:rPr lang="zh-CN" sz="2800"/>
              <a:t> 通配符分为两种：</a:t>
            </a:r>
            <a:endParaRPr lang="zh-CN" sz="2800"/>
          </a:p>
          <a:p>
            <a:pPr algn="l"/>
            <a:r>
              <a:rPr lang="en-US" sz="2800"/>
              <a:t>	1. </a:t>
            </a:r>
            <a:r>
              <a:rPr sz="2800"/>
              <a:t>% : 表示0个或多个字符(任意个字符)</a:t>
            </a:r>
            <a:endParaRPr sz="2800"/>
          </a:p>
          <a:p>
            <a:pPr algn="l"/>
            <a:r>
              <a:rPr lang="en-US" sz="2800"/>
              <a:t>	2. </a:t>
            </a:r>
            <a:r>
              <a:rPr sz="2800"/>
              <a:t>_ : 表示一个字符</a:t>
            </a:r>
            <a:endParaRPr sz="2800"/>
          </a:p>
          <a:p>
            <a:pPr algn="l"/>
            <a:r>
              <a:rPr lang="zh-CN" sz="2800"/>
              <a:t>例 ：</a:t>
            </a:r>
            <a:endParaRPr lang="zh-CN" sz="2800"/>
          </a:p>
          <a:p>
            <a:pPr algn="l"/>
            <a:r>
              <a:rPr lang="en-US" altLang="zh-CN" sz="2800"/>
              <a:t>	</a:t>
            </a:r>
            <a:endParaRPr lang="zh-CN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7" name="矩形 6"/>
          <p:cNvSpPr/>
          <p:nvPr/>
        </p:nvSpPr>
        <p:spPr>
          <a:xfrm>
            <a:off x="5670550" y="2736850"/>
            <a:ext cx="5492115" cy="5753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name like '_三'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25" y="3801110"/>
            <a:ext cx="4511040" cy="163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30" y="3711575"/>
            <a:ext cx="4208145" cy="69723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8056880" y="3386455"/>
            <a:ext cx="1160145" cy="287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70550" y="4665980"/>
            <a:ext cx="5492115" cy="5753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name like '%三'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5323840"/>
            <a:ext cx="4475480" cy="9690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排序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02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1185545"/>
            <a:ext cx="1080833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800"/>
              <a:t> </a:t>
            </a:r>
            <a:r>
              <a:rPr lang="zh-CN" sz="2800"/>
              <a:t>语法：</a:t>
            </a:r>
            <a:r>
              <a:rPr sz="2800"/>
              <a:t> </a:t>
            </a:r>
            <a:r>
              <a:rPr lang="en-US" sz="2800"/>
              <a:t>SELECT  * FROM </a:t>
            </a:r>
            <a:r>
              <a:rPr lang="zh-CN" altLang="en-US" sz="2800"/>
              <a:t>表名 </a:t>
            </a:r>
            <a:r>
              <a:rPr lang="en-US" altLang="zh-CN" sz="2800"/>
              <a:t>ORDER BY </a:t>
            </a:r>
            <a:r>
              <a:rPr lang="zh-CN" altLang="en-US" sz="2800"/>
              <a:t>字段  </a:t>
            </a:r>
            <a:r>
              <a:rPr lang="en-US" altLang="zh-CN" sz="2800"/>
              <a:t>[ASC|DESC]</a:t>
            </a:r>
            <a:endParaRPr lang="en-US" altLang="zh-CN" sz="2800"/>
          </a:p>
          <a:p>
            <a:pPr algn="l"/>
            <a:r>
              <a:rPr lang="en-US" altLang="zh-CN" sz="2800"/>
              <a:t>	1. ASC </a:t>
            </a:r>
            <a:r>
              <a:rPr lang="zh-CN" altLang="en-US" sz="2800"/>
              <a:t>升序</a:t>
            </a:r>
            <a:endParaRPr lang="zh-CN" altLang="en-US" sz="2800"/>
          </a:p>
          <a:p>
            <a:pPr algn="l"/>
            <a:r>
              <a:rPr lang="en-US" altLang="zh-CN" sz="2800"/>
              <a:t>	2. DESC </a:t>
            </a:r>
            <a:r>
              <a:rPr lang="zh-CN" altLang="en-US" sz="2800"/>
              <a:t>降序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en-US" altLang="zh-CN" sz="2800"/>
              <a:t> </a:t>
            </a:r>
            <a:r>
              <a:rPr lang="en-US" altLang="zh-CN" sz="2800">
                <a:solidFill>
                  <a:srgbClr val="FF0000"/>
                </a:solidFill>
              </a:rPr>
              <a:t>	</a:t>
            </a:r>
            <a:r>
              <a:rPr lang="zh-CN" altLang="en-US" sz="2800">
                <a:solidFill>
                  <a:srgbClr val="FF0000"/>
                </a:solidFill>
              </a:rPr>
              <a:t>注：</a:t>
            </a:r>
            <a:r>
              <a:rPr lang="en-US" altLang="zh-CN" sz="2800">
                <a:solidFill>
                  <a:srgbClr val="FF0000"/>
                </a:solidFill>
              </a:rPr>
              <a:t>ORDER BY 可以将查询出的结果进行排序(排序只是显示方式，不会影响数据库中数据的顺序)	</a:t>
            </a:r>
            <a:endParaRPr lang="en-US" altLang="zh-CN" sz="2800"/>
          </a:p>
          <a:p>
            <a:pPr algn="l"/>
            <a:endParaRPr lang="en-US" altLang="zh-CN" sz="2800"/>
          </a:p>
          <a:p>
            <a:pPr algn="l"/>
            <a:r>
              <a:rPr lang="zh-CN" altLang="en-US" sz="2800"/>
              <a:t>例  （升序）：年龄最小的排前面</a:t>
            </a:r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631825" y="4914265"/>
            <a:ext cx="5759450" cy="661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SELECT * FROM stuent ORDER BY age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32575" y="4104005"/>
            <a:ext cx="4714875" cy="2004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1185545"/>
            <a:ext cx="108083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例  （降序）：年龄最大的排前面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6" name="矩形 5"/>
          <p:cNvSpPr/>
          <p:nvPr/>
        </p:nvSpPr>
        <p:spPr>
          <a:xfrm>
            <a:off x="719455" y="1868805"/>
            <a:ext cx="7042785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SELECT * FROM stuent ORDER BY age DESC</a:t>
            </a:r>
            <a:endParaRPr lang="zh-CN" altLang="en-US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0345" y="1344930"/>
            <a:ext cx="3909695" cy="16738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620" y="3228975"/>
            <a:ext cx="108083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例  （组合排序）：跟据成绩排序，英语为升序，数学为降序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endParaRPr lang="en-US" altLang="zh-CN" sz="2800"/>
          </a:p>
        </p:txBody>
      </p:sp>
      <p:sp>
        <p:nvSpPr>
          <p:cNvPr id="9" name="矩形 8"/>
          <p:cNvSpPr/>
          <p:nvPr/>
        </p:nvSpPr>
        <p:spPr>
          <a:xfrm>
            <a:off x="1634490" y="3988435"/>
            <a:ext cx="8824595" cy="565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/>
              <a:t>SELECT * FROM stuent ORDER BY english asc,math desc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540" y="4726940"/>
            <a:ext cx="6335395" cy="1695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15"/>
          <p:cNvSpPr txBox="1"/>
          <p:nvPr>
            <p:custDataLst>
              <p:tags r:id="rId1"/>
            </p:custDataLst>
          </p:nvPr>
        </p:nvSpPr>
        <p:spPr>
          <a:xfrm>
            <a:off x="4343400" y="322580"/>
            <a:ext cx="3507105" cy="8178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 fontAlgn="auto">
              <a:lnSpc>
                <a:spcPct val="100000"/>
              </a:lnSpc>
            </a:pPr>
            <a:r>
              <a:rPr lang="zh-CN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课程练习</a:t>
            </a:r>
            <a:endParaRPr lang="zh-CN" altLang="zh-CN" sz="3600" b="1" spc="300" dirty="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  <p:sp>
        <p:nvSpPr>
          <p:cNvPr id="54" name="文本框 15"/>
          <p:cNvSpPr txBox="1"/>
          <p:nvPr>
            <p:custDataLst>
              <p:tags r:id="rId2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跟据上一节课的学生表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(student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）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: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添加字段 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math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数学成绩，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chinese 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语文成绩，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english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英语成绩字段，并录入模拟数据</a:t>
            </a:r>
            <a:endParaRPr lang="en-US" altLang="zh-CN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１．分别求出每门功课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（语数外）的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不及格，及格，良好，优秀的人数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aseline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 flipV="1">
            <a:off x="10565130" y="5393055"/>
            <a:ext cx="1324610" cy="1160780"/>
            <a:chOff x="13415" y="-5"/>
            <a:chExt cx="5784" cy="5067"/>
          </a:xfrm>
        </p:grpSpPr>
        <p:sp>
          <p:nvSpPr>
            <p:cNvPr id="14" name="六边形 13"/>
            <p:cNvSpPr/>
            <p:nvPr userDrawn="1">
              <p:custDataLst>
                <p:tags r:id="rId3"/>
              </p:custDataLst>
            </p:nvPr>
          </p:nvSpPr>
          <p:spPr>
            <a:xfrm rot="5400000" flipH="1">
              <a:off x="16330" y="293"/>
              <a:ext cx="2531" cy="2182"/>
            </a:xfrm>
            <a:prstGeom prst="hexagon">
              <a:avLst/>
            </a:pr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任意多边形: 形状 14"/>
            <p:cNvSpPr/>
            <p:nvPr userDrawn="1">
              <p:custDataLst>
                <p:tags r:id="rId4"/>
              </p:custDataLst>
            </p:nvPr>
          </p:nvSpPr>
          <p:spPr>
            <a:xfrm rot="5400000" flipH="1">
              <a:off x="13926" y="-516"/>
              <a:ext cx="1161" cy="2182"/>
            </a:xfrm>
            <a:custGeom>
              <a:avLst/>
              <a:gdLst>
                <a:gd name="connsiteX0" fmla="*/ 0 w 736996"/>
                <a:gd name="connsiteY0" fmla="*/ 692852 h 1385703"/>
                <a:gd name="connsiteX1" fmla="*/ 346426 w 736996"/>
                <a:gd name="connsiteY1" fmla="*/ 0 h 1385703"/>
                <a:gd name="connsiteX2" fmla="*/ 736996 w 736996"/>
                <a:gd name="connsiteY2" fmla="*/ 0 h 1385703"/>
                <a:gd name="connsiteX3" fmla="*/ 736996 w 736996"/>
                <a:gd name="connsiteY3" fmla="*/ 1385703 h 1385703"/>
                <a:gd name="connsiteX4" fmla="*/ 346426 w 736996"/>
                <a:gd name="connsiteY4" fmla="*/ 1385703 h 138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96" h="1385703">
                  <a:moveTo>
                    <a:pt x="0" y="692852"/>
                  </a:moveTo>
                  <a:lnTo>
                    <a:pt x="346426" y="0"/>
                  </a:lnTo>
                  <a:lnTo>
                    <a:pt x="736996" y="0"/>
                  </a:lnTo>
                  <a:lnTo>
                    <a:pt x="736996" y="1385703"/>
                  </a:lnTo>
                  <a:lnTo>
                    <a:pt x="346426" y="1385703"/>
                  </a:lnTo>
                  <a:close/>
                </a:path>
              </a:pathLst>
            </a:custGeom>
            <a:solidFill>
              <a:srgbClr val="5EBEE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任意多边形: 形状 15"/>
            <p:cNvSpPr/>
            <p:nvPr userDrawn="1">
              <p:custDataLst>
                <p:tags r:id="rId5"/>
              </p:custDataLst>
            </p:nvPr>
          </p:nvSpPr>
          <p:spPr>
            <a:xfrm rot="16200000">
              <a:off x="17389" y="3252"/>
              <a:ext cx="2531" cy="1091"/>
            </a:xfrm>
            <a:custGeom>
              <a:avLst/>
              <a:gdLst>
                <a:gd name="connsiteX0" fmla="*/ 0 w 1607416"/>
                <a:gd name="connsiteY0" fmla="*/ 692852 h 692852"/>
                <a:gd name="connsiteX1" fmla="*/ 346426 w 1607416"/>
                <a:gd name="connsiteY1" fmla="*/ 0 h 692852"/>
                <a:gd name="connsiteX2" fmla="*/ 1260990 w 1607416"/>
                <a:gd name="connsiteY2" fmla="*/ 0 h 692852"/>
                <a:gd name="connsiteX3" fmla="*/ 1607416 w 1607416"/>
                <a:gd name="connsiteY3" fmla="*/ 692852 h 69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7416" h="692852">
                  <a:moveTo>
                    <a:pt x="0" y="692852"/>
                  </a:moveTo>
                  <a:lnTo>
                    <a:pt x="346426" y="0"/>
                  </a:lnTo>
                  <a:lnTo>
                    <a:pt x="1260990" y="0"/>
                  </a:lnTo>
                  <a:lnTo>
                    <a:pt x="1607416" y="692852"/>
                  </a:lnTo>
                  <a:close/>
                </a:path>
              </a:pathLst>
            </a:custGeom>
            <a:solidFill>
              <a:srgbClr val="17698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aseline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Title 6"/>
          <p:cNvSpPr txBox="1"/>
          <p:nvPr>
            <p:custDataLst>
              <p:tags r:id="rId6"/>
            </p:custDataLst>
          </p:nvPr>
        </p:nvSpPr>
        <p:spPr>
          <a:xfrm>
            <a:off x="1422061" y="1065254"/>
            <a:ext cx="5032255" cy="62484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just" defTabSz="9137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300" normalizeH="0" noProof="0" dirty="0">
                <a:ln w="3175">
                  <a:noFill/>
                  <a:prstDash val="dash"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知识扩展</a:t>
            </a:r>
            <a:endParaRPr kumimoji="0" lang="zh-CN" altLang="en-US" sz="3600" b="1" i="0" u="none" strike="noStrike" kern="1200" cap="none" spc="300" normalizeH="0" noProof="0" dirty="0">
              <a:ln w="3175">
                <a:noFill/>
                <a:prstDash val="dash"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" name="文本框 15"/>
          <p:cNvSpPr txBox="1"/>
          <p:nvPr>
            <p:custDataLst>
              <p:tags r:id="rId7"/>
            </p:custDataLst>
          </p:nvPr>
        </p:nvSpPr>
        <p:spPr>
          <a:xfrm>
            <a:off x="1818640" y="1483360"/>
            <a:ext cx="8554720" cy="3891280"/>
          </a:xfrm>
          <a:prstGeom prst="rect">
            <a:avLst/>
          </a:prstGeom>
          <a:noFill/>
          <a:ln>
            <a:noFill/>
          </a:ln>
        </p:spPr>
        <p:txBody>
          <a:bodyPr wrap="square" lIns="101600" tIns="38100" rIns="63500" bIns="3810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300">
                <a:sym typeface="+mn-ea"/>
              </a:rPr>
              <a:t>查询方式 ：百度</a:t>
            </a:r>
            <a:r>
              <a:rPr altLang="zh-CN" sz="2300">
                <a:sym typeface="+mn-ea"/>
              </a:rPr>
              <a:t>(https://www.baidu.com/)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。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　　</a:t>
            </a:r>
            <a:r>
              <a:rPr lang="en-US" altLang="zh-CN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T-SQL</a:t>
            </a:r>
            <a:r>
              <a:rPr lang="zh-CN" altLang="en-US" sz="2300" spc="5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cs typeface="微软雅黑" panose="020B0503020204020204" charset="-122"/>
                <a:sym typeface="+mn-ea"/>
              </a:rPr>
              <a:t>语句</a:t>
            </a:r>
            <a:endParaRPr lang="zh-CN" altLang="en-US" sz="2300" spc="5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6"/>
          <p:cNvSpPr txBox="1"/>
          <p:nvPr>
            <p:custDataLst>
              <p:tags r:id="rId1"/>
            </p:custDataLst>
          </p:nvPr>
        </p:nvSpPr>
        <p:spPr>
          <a:xfrm>
            <a:off x="5128801" y="662596"/>
            <a:ext cx="603253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rmAutofit fontScale="9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800"/>
              </a:spcAft>
            </a:pPr>
            <a:r>
              <a:rPr lang="zh-CN" altLang="en-US" sz="3200" b="1" spc="300" dirty="0">
                <a:ln w="3175">
                  <a:noFill/>
                  <a:prstDash val="dash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</a:rPr>
              <a:t>课后作业</a:t>
            </a:r>
            <a:endParaRPr lang="zh-CN" altLang="en-US" sz="3200" b="1" spc="300" dirty="0">
              <a:ln w="3175">
                <a:noFill/>
                <a:prstDash val="dash"/>
              </a:ln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2"/>
            </p:custDataLst>
          </p:nvPr>
        </p:nvSpPr>
        <p:spPr>
          <a:xfrm>
            <a:off x="5128895" y="1352550"/>
            <a:ext cx="6435090" cy="428117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72000" tIns="36000" rIns="72000" bIns="360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3C3C4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跟据上节课所建的课后汽车表</a:t>
            </a: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查询出</a:t>
            </a:r>
            <a:r>
              <a:rPr altLang="zh-CN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11</a:t>
            </a: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人坐车</a:t>
            </a:r>
            <a:r>
              <a:rPr lang="zh-CN" altLang="en-US" sz="2800" spc="50">
                <a:ln w="3175">
                  <a:noFill/>
                  <a:prstDash val="dash"/>
                </a:ln>
                <a:solidFill>
                  <a:srgbClr val="303030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最优打车方案</a:t>
            </a: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Aft>
                <a:spcPts val="800"/>
              </a:spcAft>
            </a:pPr>
            <a:endParaRPr lang="zh-CN" altLang="en-US" sz="2800" spc="50">
              <a:ln w="3175">
                <a:noFill/>
                <a:prstDash val="dash"/>
              </a:ln>
              <a:solidFill>
                <a:srgbClr val="303030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E:\资源\图片汇总(1)\简单背景\浅色\电脑（商务）\冷色\blurred-background-coffee-cup-contemporary-908284.jpgblurred-background-coffee-cup-contemporary-90828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1312241" y="1352772"/>
            <a:ext cx="3213100" cy="1952109"/>
          </a:xfrm>
          <a:prstGeom prst="rect">
            <a:avLst/>
          </a:prstGeom>
        </p:spPr>
      </p:pic>
      <p:pic>
        <p:nvPicPr>
          <p:cNvPr id="5" name="图片 4" descr="E:\资源\图片汇总(1)\简单背景\浅色\电脑（商务）\冷色\blur-close-up-contemporary-1029757.jpgblur-close-up-contemporary-102975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1312241" y="3495381"/>
            <a:ext cx="3213100" cy="1952109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方正楷体_GBK" charset="0"/>
                <a:ea typeface="方正楷体_GBK" charset="0"/>
                <a:cs typeface="方正楷体_GBK" charset="0"/>
                <a:sym typeface="+mn-ea"/>
              </a:rPr>
              <a:t>条件查询</a:t>
            </a:r>
            <a:endParaRPr lang="zh-CN" altLang="en-US" dirty="0">
              <a:solidFill>
                <a:schemeClr val="tx1"/>
              </a:solidFill>
              <a:latin typeface="方正楷体_GBK" charset="0"/>
              <a:ea typeface="方正楷体_GBK" charset="0"/>
              <a:cs typeface="方正楷体_GBK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7503861" y="2260191"/>
            <a:ext cx="2374065" cy="2064159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r>
              <a:rPr lang="en-US" altLang="zh-CN" sz="2000" b="1" spc="1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01</a:t>
            </a:r>
            <a:endParaRPr lang="en-US" altLang="zh-CN" sz="2000" b="1" spc="1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条件查询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2040" y="1339215"/>
            <a:ext cx="995997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语法格式：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SELECT 字段名 FROM 表名 WHERE 条件;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r>
              <a:rPr lang="zh-CN" altLang="en-US" sz="2800"/>
              <a:t>流程：</a:t>
            </a:r>
            <a:endParaRPr lang="zh-CN" altLang="en-US" sz="2800"/>
          </a:p>
          <a:p>
            <a:pPr algn="l"/>
            <a:r>
              <a:rPr lang="en-US" altLang="zh-CN" sz="2800"/>
              <a:t>	</a:t>
            </a:r>
            <a:r>
              <a:rPr lang="zh-CN" altLang="en-US" sz="2800"/>
              <a:t>取出表中的每条数据，满足条件的记录就返回，不满足条件的记录不返回。</a:t>
            </a:r>
            <a:endParaRPr lang="zh-CN" altLang="en-US" sz="2800"/>
          </a:p>
          <a:p>
            <a:pPr algn="l"/>
            <a:endParaRPr lang="zh-CN" altLang="en-US" sz="2800"/>
          </a:p>
          <a:p>
            <a:pPr algn="l"/>
            <a:endParaRPr lang="zh-CN" altLang="en-US" sz="2800"/>
          </a:p>
          <a:p>
            <a:pPr algn="l"/>
            <a:endParaRPr lang="en-US" altLang="zh-CN" sz="2800"/>
          </a:p>
          <a:p>
            <a:pPr algn="l"/>
            <a:endParaRPr lang="en-US" altLang="zh-CN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585" y="4365625"/>
            <a:ext cx="5135245" cy="151701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315710" y="4262120"/>
            <a:ext cx="4974590" cy="5372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a WHERE a.age</a:t>
            </a:r>
            <a:r>
              <a:rPr lang="en-US" altLang="zh-CN"/>
              <a:t>=</a:t>
            </a:r>
            <a:r>
              <a:rPr lang="zh-CN" altLang="en-US"/>
              <a:t>20</a:t>
            </a:r>
            <a:endParaRPr lang="zh-CN" altLang="en-US"/>
          </a:p>
        </p:txBody>
      </p:sp>
      <p:sp>
        <p:nvSpPr>
          <p:cNvPr id="7" name="下箭头 6"/>
          <p:cNvSpPr/>
          <p:nvPr/>
        </p:nvSpPr>
        <p:spPr>
          <a:xfrm>
            <a:off x="8199755" y="4942205"/>
            <a:ext cx="1207770" cy="3638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920" y="5420995"/>
            <a:ext cx="4918075" cy="1059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490" y="416715"/>
            <a:ext cx="9626400" cy="723600"/>
          </a:xfrm>
        </p:spPr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graphicFrame>
        <p:nvGraphicFramePr>
          <p:cNvPr id="29" name="表格 28"/>
          <p:cNvGraphicFramePr/>
          <p:nvPr>
            <p:custDataLst>
              <p:tags r:id="rId1"/>
            </p:custDataLst>
          </p:nvPr>
        </p:nvGraphicFramePr>
        <p:xfrm>
          <a:off x="1148080" y="1536700"/>
          <a:ext cx="3432175" cy="3736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780"/>
                <a:gridCol w="201739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运算符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含义</a:t>
                      </a:r>
                      <a:endParaRPr lang="zh-CN" altLang="en-US" sz="28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&gt;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大于</a:t>
                      </a:r>
                      <a:endParaRPr lang="zh-CN" altLang="en-US" sz="28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&lt;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小于</a:t>
                      </a:r>
                      <a:endParaRPr lang="zh-CN" altLang="en-US" sz="28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&gt;=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大于等于</a:t>
                      </a:r>
                      <a:endParaRPr lang="zh-CN" altLang="en-US" sz="2800"/>
                    </a:p>
                  </a:txBody>
                  <a:tcPr/>
                </a:tc>
              </a:tr>
              <a:tr h="5359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&lt;=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小于等于</a:t>
                      </a:r>
                      <a:endParaRPr lang="zh-CN" altLang="en-US" sz="28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=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等于</a:t>
                      </a:r>
                      <a:endParaRPr lang="zh-CN" altLang="en-US" sz="2800"/>
                    </a:p>
                  </a:txBody>
                  <a:tcPr/>
                </a:tc>
              </a:tr>
              <a:tr h="5365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&lt;&gt;,!=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不等于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135880" y="1477010"/>
            <a:ext cx="5777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大于 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统计出年龄大于</a:t>
            </a:r>
            <a:r>
              <a:rPr lang="en-US" altLang="zh-CN" sz="3200"/>
              <a:t>20</a:t>
            </a:r>
            <a:r>
              <a:rPr lang="zh-CN" altLang="en-US" sz="3200"/>
              <a:t>岁的人员。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4756785" y="2959100"/>
            <a:ext cx="6536690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age&gt;20</a:t>
            </a:r>
            <a:endParaRPr lang="zh-CN" altLang="en-US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75" y="4528820"/>
            <a:ext cx="4512945" cy="1001395"/>
          </a:xfrm>
          <a:prstGeom prst="rect">
            <a:avLst/>
          </a:prstGeom>
        </p:spPr>
      </p:pic>
      <p:sp>
        <p:nvSpPr>
          <p:cNvPr id="34" name="下箭头 33"/>
          <p:cNvSpPr/>
          <p:nvPr/>
        </p:nvSpPr>
        <p:spPr>
          <a:xfrm>
            <a:off x="7583805" y="3858895"/>
            <a:ext cx="882015" cy="508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90905" y="1166495"/>
            <a:ext cx="7828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小于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统计出年龄小于</a:t>
            </a:r>
            <a:r>
              <a:rPr lang="en-US" altLang="zh-CN" sz="3200"/>
              <a:t>27</a:t>
            </a:r>
            <a:r>
              <a:rPr lang="zh-CN" altLang="en-US" sz="3200"/>
              <a:t>岁的人员。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890905" y="2652395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</a:t>
            </a:r>
            <a:r>
              <a:rPr lang="en-US" altLang="zh-CN"/>
              <a:t>&lt;27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230" y="2367915"/>
            <a:ext cx="4730115" cy="1307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0595" y="3675380"/>
            <a:ext cx="790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大于等于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统计出年龄大于等于岁的人员。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90905" y="4907280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</a:t>
            </a:r>
            <a:r>
              <a:rPr lang="en-US" altLang="zh-CN"/>
              <a:t>&gt;=22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230" y="4751705"/>
            <a:ext cx="4749800" cy="1062355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6048375" y="5043170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048375" y="2781935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90905" y="1166495"/>
            <a:ext cx="7828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小于等于</a:t>
            </a:r>
            <a:r>
              <a:rPr lang="zh-CN" altLang="en-US" sz="3200"/>
              <a:t>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</a:t>
            </a:r>
            <a:r>
              <a:rPr lang="zh-CN" altLang="en-US" sz="3200">
                <a:sym typeface="+mn-ea"/>
              </a:rPr>
              <a:t>小于等于</a:t>
            </a:r>
            <a:r>
              <a:rPr lang="en-US" altLang="zh-CN" sz="3200"/>
              <a:t>27</a:t>
            </a:r>
            <a:r>
              <a:rPr lang="zh-CN" altLang="en-US" sz="3200"/>
              <a:t>岁的人员。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32" name="矩形 31"/>
          <p:cNvSpPr/>
          <p:nvPr/>
        </p:nvSpPr>
        <p:spPr>
          <a:xfrm>
            <a:off x="890905" y="2652395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</a:t>
            </a:r>
            <a:r>
              <a:rPr lang="en-US" altLang="zh-CN"/>
              <a:t>&lt;27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0230" y="2367915"/>
            <a:ext cx="4730115" cy="1307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0595" y="3675380"/>
            <a:ext cx="79051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等于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统计出年龄等于</a:t>
            </a:r>
            <a:r>
              <a:rPr lang="en-US" altLang="zh-CN" sz="3200"/>
              <a:t>22</a:t>
            </a:r>
            <a:r>
              <a:rPr lang="zh-CN" altLang="en-US" sz="3200"/>
              <a:t>岁的人员。</a:t>
            </a:r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90905" y="4907280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</a:t>
            </a:r>
            <a:r>
              <a:rPr lang="en-US" altLang="zh-CN"/>
              <a:t>=22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6048375" y="5043170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>
            <a:off x="6048375" y="2781935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010" y="4808220"/>
            <a:ext cx="4857115" cy="1020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90905" y="1166495"/>
            <a:ext cx="78289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ym typeface="+mn-ea"/>
              </a:rPr>
              <a:t>不等于</a:t>
            </a:r>
            <a:r>
              <a:rPr lang="zh-CN" altLang="en-US" sz="3200"/>
              <a:t> 例：</a:t>
            </a:r>
            <a:endParaRPr lang="zh-CN" altLang="en-US" sz="3200"/>
          </a:p>
          <a:p>
            <a:r>
              <a:rPr lang="en-US" altLang="zh-CN" sz="3200"/>
              <a:t>  </a:t>
            </a:r>
            <a:r>
              <a:rPr lang="zh-CN" altLang="en-US" sz="3200"/>
              <a:t>统计出年龄不</a:t>
            </a:r>
            <a:r>
              <a:rPr lang="zh-CN" altLang="en-US" sz="3200">
                <a:sym typeface="+mn-ea"/>
              </a:rPr>
              <a:t>等于</a:t>
            </a:r>
            <a:r>
              <a:rPr lang="en-US" altLang="zh-CN" sz="3200"/>
              <a:t>22</a:t>
            </a:r>
            <a:r>
              <a:rPr lang="zh-CN" altLang="en-US" sz="3200"/>
              <a:t>岁的人员。</a:t>
            </a:r>
            <a:endParaRPr lang="zh-CN" altLang="en-US" sz="3200"/>
          </a:p>
          <a:p>
            <a:endParaRPr lang="zh-CN" altLang="en-US" sz="3200"/>
          </a:p>
        </p:txBody>
      </p:sp>
      <p:sp>
        <p:nvSpPr>
          <p:cNvPr id="6" name="矩形 5"/>
          <p:cNvSpPr/>
          <p:nvPr/>
        </p:nvSpPr>
        <p:spPr>
          <a:xfrm>
            <a:off x="890905" y="4907280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</a:t>
            </a:r>
            <a:r>
              <a:rPr lang="en-US" altLang="zh-CN"/>
              <a:t>!</a:t>
            </a:r>
            <a:r>
              <a:rPr lang="en-US" altLang="zh-CN"/>
              <a:t>=22</a:t>
            </a:r>
            <a:endParaRPr lang="en-US" altLang="zh-CN"/>
          </a:p>
        </p:txBody>
      </p:sp>
      <p:sp>
        <p:nvSpPr>
          <p:cNvPr id="8" name="右箭头 7"/>
          <p:cNvSpPr/>
          <p:nvPr/>
        </p:nvSpPr>
        <p:spPr>
          <a:xfrm>
            <a:off x="6048375" y="5043170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90905" y="2734945"/>
            <a:ext cx="4937125" cy="737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t>SELECT * FROM stuent WHERE age&lt;&gt;22</a:t>
            </a:r>
          </a:p>
        </p:txBody>
      </p:sp>
      <p:sp>
        <p:nvSpPr>
          <p:cNvPr id="10" name="右箭头 9"/>
          <p:cNvSpPr/>
          <p:nvPr/>
        </p:nvSpPr>
        <p:spPr>
          <a:xfrm>
            <a:off x="6048375" y="2863850"/>
            <a:ext cx="652145" cy="479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8790" y="3472815"/>
            <a:ext cx="4912995" cy="1570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逻辑运算符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410210" y="1188720"/>
          <a:ext cx="4479290" cy="4431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645"/>
                <a:gridCol w="2239645"/>
              </a:tblGrid>
              <a:tr h="5207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逻辑运算符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含义</a:t>
                      </a:r>
                      <a:endParaRPr lang="zh-CN" altLang="en-US" sz="2800"/>
                    </a:p>
                  </a:txBody>
                  <a:tcPr/>
                </a:tc>
              </a:tr>
              <a:tr h="977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and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(&amp;&amp;)</a:t>
                      </a:r>
                      <a:r>
                        <a:rPr lang="zh-CN" altLang="en-US" sz="2800"/>
                        <a:t>多个条件同时满足</a:t>
                      </a:r>
                      <a:endParaRPr lang="zh-CN" altLang="en-US" sz="2800"/>
                    </a:p>
                  </a:txBody>
                  <a:tcPr/>
                </a:tc>
              </a:tr>
              <a:tr h="9779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or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(||) </a:t>
                      </a:r>
                      <a:r>
                        <a:rPr lang="zh-CN" altLang="en-US" sz="2800"/>
                        <a:t>多个条件有一个满足</a:t>
                      </a:r>
                      <a:endParaRPr lang="zh-CN" altLang="en-US" sz="2800"/>
                    </a:p>
                  </a:txBody>
                  <a:tcPr/>
                </a:tc>
              </a:tr>
              <a:tr h="977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not 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(!) </a:t>
                      </a:r>
                      <a:r>
                        <a:rPr lang="zh-CN" altLang="en-US" sz="2800"/>
                        <a:t>不满足这个条件</a:t>
                      </a:r>
                      <a:endParaRPr lang="zh-CN" altLang="en-US" sz="2800"/>
                    </a:p>
                  </a:txBody>
                  <a:tcPr/>
                </a:tc>
              </a:tr>
              <a:tr h="9772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in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包含多个条件</a:t>
                      </a:r>
                      <a:endParaRPr lang="zh-CN" altLang="en-US" sz="2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165090" y="850265"/>
            <a:ext cx="417449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and  </a:t>
            </a:r>
            <a:r>
              <a:rPr lang="zh-CN" altLang="en-US" sz="2800"/>
              <a:t>案例：</a:t>
            </a:r>
            <a:endParaRPr lang="zh-CN" altLang="en-US" sz="2800"/>
          </a:p>
          <a:p>
            <a:r>
              <a:rPr lang="zh-CN" altLang="en-US" sz="2800"/>
              <a:t>    统计</a:t>
            </a:r>
            <a:r>
              <a:rPr lang="en-US" altLang="zh-CN" sz="2800"/>
              <a:t>22</a:t>
            </a:r>
            <a:r>
              <a:rPr lang="zh-CN" altLang="en-US" sz="2800"/>
              <a:t>岁的女性人员。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70" y="1803400"/>
            <a:ext cx="5353685" cy="159258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057775" y="3533775"/>
            <a:ext cx="6163310" cy="63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SELECT * FROM stuent WHERE age=22 and sex='女'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75" y="5419725"/>
            <a:ext cx="6210300" cy="1041400"/>
          </a:xfrm>
          <a:prstGeom prst="rect">
            <a:avLst/>
          </a:prstGeom>
        </p:spPr>
      </p:pic>
      <p:sp>
        <p:nvSpPr>
          <p:cNvPr id="13" name="下箭头 12"/>
          <p:cNvSpPr/>
          <p:nvPr/>
        </p:nvSpPr>
        <p:spPr>
          <a:xfrm>
            <a:off x="7539990" y="4272280"/>
            <a:ext cx="1198245" cy="393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790" y="320830"/>
            <a:ext cx="9626400" cy="723600"/>
          </a:xfrm>
        </p:spPr>
        <p:txBody>
          <a:bodyPr/>
          <a:p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2620" y="1185545"/>
            <a:ext cx="55968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OR  </a:t>
            </a:r>
            <a:r>
              <a:rPr lang="zh-CN" altLang="en-US" sz="2800"/>
              <a:t>案例：</a:t>
            </a:r>
            <a:endParaRPr lang="zh-CN" altLang="en-US" sz="2800"/>
          </a:p>
          <a:p>
            <a:r>
              <a:rPr lang="zh-CN" altLang="en-US" sz="2800"/>
              <a:t>    统计</a:t>
            </a:r>
            <a:r>
              <a:rPr lang="en-US" altLang="zh-CN" sz="2800"/>
              <a:t>20</a:t>
            </a:r>
            <a:r>
              <a:rPr lang="zh-CN" altLang="en-US" sz="2800"/>
              <a:t>岁的男性或者女性人员。</a:t>
            </a:r>
            <a:endParaRPr lang="zh-CN" altLang="en-US" sz="2800"/>
          </a:p>
        </p:txBody>
      </p:sp>
      <p:sp>
        <p:nvSpPr>
          <p:cNvPr id="6" name="矩形 5"/>
          <p:cNvSpPr/>
          <p:nvPr/>
        </p:nvSpPr>
        <p:spPr>
          <a:xfrm>
            <a:off x="527685" y="2329815"/>
            <a:ext cx="6334125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WHERE age=20 OR sex='女'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6680" y="2070100"/>
            <a:ext cx="4064635" cy="118999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7049770" y="2353310"/>
            <a:ext cx="488950" cy="622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27050" y="4702810"/>
            <a:ext cx="6334760" cy="709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/>
              <a:t>SELECT * FROM stuent WHERE sex  is  not null</a:t>
            </a:r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642620" y="3509010"/>
            <a:ext cx="559689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/>
              <a:t>IS NOT  </a:t>
            </a:r>
            <a:r>
              <a:rPr lang="zh-CN" altLang="en-US" sz="2800"/>
              <a:t>案例：</a:t>
            </a:r>
            <a:endParaRPr lang="zh-CN" altLang="en-US" sz="2800"/>
          </a:p>
          <a:p>
            <a:r>
              <a:rPr lang="zh-CN" altLang="en-US" sz="2800"/>
              <a:t>    统计</a:t>
            </a:r>
            <a:r>
              <a:rPr lang="en-US" altLang="zh-CN" sz="2800"/>
              <a:t>20</a:t>
            </a:r>
            <a:r>
              <a:rPr lang="zh-CN" altLang="en-US" sz="2800"/>
              <a:t>岁的男性或者女性人员。</a:t>
            </a:r>
            <a:endParaRPr lang="zh-CN" altLang="en-US" sz="2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00" y="4418330"/>
            <a:ext cx="4100195" cy="1278255"/>
          </a:xfrm>
          <a:prstGeom prst="rect">
            <a:avLst/>
          </a:prstGeom>
        </p:spPr>
      </p:pic>
      <p:sp>
        <p:nvSpPr>
          <p:cNvPr id="15" name="右箭头 14"/>
          <p:cNvSpPr/>
          <p:nvPr/>
        </p:nvSpPr>
        <p:spPr>
          <a:xfrm>
            <a:off x="7049770" y="4745990"/>
            <a:ext cx="488950" cy="622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  <p:tag name="KSO_WM_SLIDE_BACKGROUND_MASK_FLAG" val="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2863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32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2863"/>
  <p:tag name="KSO_WM_TEMPLATE_MASTER_THUMB_INDEX" val="12"/>
  <p:tag name="KSO_WM_TEMPLATE_THUMBS_INDEX" val="1、4、7、9、10、11、12、14、20、21、30"/>
</p:tagLst>
</file>

<file path=ppt/tags/tag333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99701_1*b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4.xml><?xml version="1.0" encoding="utf-8"?>
<p:tagLst xmlns:p="http://schemas.openxmlformats.org/presentationml/2006/main">
  <p:tag name="KSO_WM_UNIT_ISCONTENTSTITLE" val="0"/>
  <p:tag name="KSO_WM_UNIT_PRESET_TEXT" val="成功企业介绍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1*a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5.xml><?xml version="1.0" encoding="utf-8"?>
<p:tagLst xmlns:p="http://schemas.openxmlformats.org/presentationml/2006/main">
  <p:tag name="KSO_WM_UNIT_PRESET_TEXT" val="LOGO HERE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199701_1*k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199701_1*i*1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199701_1*i*2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199701_1*i*3"/>
  <p:tag name="KSO_WM_TEMPLATE_CATEGORY" val="custom"/>
  <p:tag name="KSO_WM_TEMPLATE_INDEX" val="20199701"/>
  <p:tag name="KSO_WM_UNIT_LAYERLEVEL" val="1"/>
  <p:tag name="KSO_WM_TAG_VERSION" val="1.0"/>
  <p:tag name="KSO_WM_BEAUTIFY_FLAG" val="#wm#"/>
</p:tagLst>
</file>

<file path=ppt/tags/tag339.xml><?xml version="1.0" encoding="utf-8"?>
<p:tagLst xmlns:p="http://schemas.openxmlformats.org/presentationml/2006/main">
  <p:tag name="KSO_WM_SLIDE_ID" val="custom20199701_1"/>
  <p:tag name="KSO_WM_TEMPLATE_SUBCATEGORY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863"/>
  <p:tag name="KSO_WM_SLIDE_LAYOUT" val="a_b_k"/>
  <p:tag name="KSO_WM_SLIDE_LAYOUT_CNT" val="1_3_1"/>
  <p:tag name="KSO_WM_SLIDE_TYPE" val="title"/>
  <p:tag name="KSO_WM_SLIDE_SUBTYPE" val="pureTxt"/>
  <p:tag name="KSO_WM_TEMPLATE_THUMBS_INDEX" val="1、2、3、4、7、8、9、10、11、12、13、15"/>
  <p:tag name="KSO_WM_TEMPLATE_MASTER_TYPE" val="1"/>
  <p:tag name="KSO_WM_TEMPLATE_COLOR_TYPE" val="1"/>
  <p:tag name="KSO_WM_TEMPLATE_MASTER_THUMB_INDEX" val="1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41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42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4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4.xml><?xml version="1.0" encoding="utf-8"?>
<p:tagLst xmlns:p="http://schemas.openxmlformats.org/presentationml/2006/main">
  <p:tag name="KSO_WM_UNIT_TABLE_BEAUTIFY" val="smartTable{1a8ef86a-6194-4f05-a207-b1bf0e5a7f3d}"/>
  <p:tag name="TABLE_ENDDRAG_ORIGIN_RECT" val="270*327"/>
  <p:tag name="TABLE_ENDDRAG_RECT" val="97*134*270*327"/>
</p:tagLst>
</file>

<file path=ppt/tags/tag345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6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49.xml><?xml version="1.0" encoding="utf-8"?>
<p:tagLst xmlns:p="http://schemas.openxmlformats.org/presentationml/2006/main">
  <p:tag name="KSO_WM_UNIT_TABLE_BEAUTIFY" val="smartTable{9572e9c7-4906-44d7-9d14-0fd7a3b76997}"/>
  <p:tag name="TABLE_ENDDRAG_ORIGIN_RECT" val="352*348"/>
  <p:tag name="TABLE_ENDDRAG_RECT" val="52*129*352*348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1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2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3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4.xml><?xml version="1.0" encoding="utf-8"?>
<p:tagLst xmlns:p="http://schemas.openxmlformats.org/presentationml/2006/main">
  <p:tag name="KSO_WM_UNIT_ISCONTENTS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9701_7*a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单击此处添加标题"/>
</p:tagLst>
</file>

<file path=ppt/tags/tag355.xml><?xml version="1.0" encoding="utf-8"?>
<p:tagLst xmlns:p="http://schemas.openxmlformats.org/presentationml/2006/main">
  <p:tag name="KSO_WM_UNIT_NOCLEAR" val="0"/>
  <p:tag name="KSO_WM_UNIT_VALUE" val="54"/>
  <p:tag name="KSO_WM_UNIT_HIGHLIGHT" val="0"/>
  <p:tag name="KSO_WM_UNIT_COMPATIBLE" val="0"/>
  <p:tag name="KSO_WM_UNIT_DIAGRAM_ISNUMVISUAL" val="0"/>
  <p:tag name="KSO_WM_UNIT_DIAGRAM_ISREFERUNIT" val="0"/>
  <p:tag name="KSO_WM_UNIT_TYPE" val="e"/>
  <p:tag name="KSO_WM_UNIT_INDEX" val="1"/>
  <p:tag name="KSO_WM_UNIT_ID" val="custom20199701_7*e*1"/>
  <p:tag name="KSO_WM_TEMPLATE_CATEGORY" val="custom"/>
  <p:tag name="KSO_WM_TEMPLATE_INDEX" val="20199701"/>
  <p:tag name="KSO_WM_UNIT_LAYERLEVEL" val="1"/>
  <p:tag name="KSO_WM_TAG_VERSION" val="1.0"/>
  <p:tag name="KSO_WM_BEAUTIFY_FLAG" val="#wm#"/>
  <p:tag name="KSO_WM_UNIT_PRESET_TEXT" val="/01"/>
</p:tagLst>
</file>

<file path=ppt/tags/tag356.xml><?xml version="1.0" encoding="utf-8"?>
<p:tagLst xmlns:p="http://schemas.openxmlformats.org/presentationml/2006/main">
  <p:tag name="KSO_WM_SLIDE_ID" val="custom20199701_7"/>
  <p:tag name="KSO_WM_TEMPLATE_SUBCATEGORY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02863"/>
  <p:tag name="KSO_WM_SLIDE_LAYOUT" val="a_b_e"/>
  <p:tag name="KSO_WM_SLIDE_LAYOUT_CNT" val="1_1_1"/>
  <p:tag name="KSO_WM_SLIDE_TYPE" val="sectionTitle"/>
  <p:tag name="KSO_WM_SLIDE_SUBTYPE" val="pureTxt"/>
  <p:tag name="KSO_WM_TEMPLATE_MASTER_TYPE" val="1"/>
  <p:tag name="KSO_WM_TEMPLATE_COLOR_TYPE" val="1"/>
</p:tagLst>
</file>

<file path=ppt/tags/tag357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8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</p:tagLst>
</file>

<file path=ppt/tags/tag359.xml><?xml version="1.0" encoding="utf-8"?>
<p:tagLst xmlns:p="http://schemas.openxmlformats.org/presentationml/2006/main">
  <p:tag name="KSO_WM_UNIT_ISCONTENTSTITLE" val="0"/>
  <p:tag name="KSO_WM_UNIT_PRESET_TEXT" val="多图垂直&#13;中心轮播动画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a"/>
  <p:tag name="KSO_WM_UNIT_INDEX" val="1"/>
  <p:tag name="KSO_WM_UNIT_ID" val="custom20202863_11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SLIDE_ID" val="custom20202863_11"/>
  <p:tag name="KSO_WM_TEMPLATE_SUBCATEGORY" val="10"/>
  <p:tag name="KSO_WM_SLIDE_TYPE" val="text"/>
  <p:tag name="KSO_WM_SLIDE_SUBTYPE" val="picTxt"/>
  <p:tag name="KSO_WM_SLIDE_ITEM_CNT" val="3"/>
  <p:tag name="KSO_WM_SLIDE_INDEX" val="11"/>
  <p:tag name="KSO_WM_SLIDE_SIZE" val="369.165*612.713"/>
  <p:tag name="KSO_WM_SLIDE_POSITION" val="73.4995*-39.3572"/>
  <p:tag name="KSO_WM_DIAGRAM_GROUP_CODE" val="ζ1-1"/>
  <p:tag name="KSO_WM_SLIDE_DIAGTYPE" val="ζ"/>
  <p:tag name="KSO_WM_TAG_VERSION" val="1.0"/>
  <p:tag name="KSO_WM_SLIDE_LAYOUT" val="a_f_ζ"/>
  <p:tag name="KSO_WM_SLIDE_LAYOUT_CNT" val="1_5_1"/>
  <p:tag name="KSO_WM_UNIT_FLASH_PICTURE_TYPE" val="2"/>
  <p:tag name="KSO_WM_TEMPLATE_MASTER_TYPE" val="1"/>
  <p:tag name="KSO_WM_TEMPLATE_COLOR_TYPE" val="1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YPE" val="i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0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FILL_FORE_SCHEMECOLOR_INDEX_BRIGHTNESS" val="-0.5"/>
  <p:tag name="KSO_WM_UNIT_FILL_FORE_SCHEMECOLOR_INDEX" val="5"/>
  <p:tag name="KSO_WM_UNIT_FILL_TYPE" val="1"/>
  <p:tag name="KSO_WM_UNIT_TEXT_FILL_FORE_SCHEMECOLOR_INDEX_BRIGHTNESS" val="0.15"/>
  <p:tag name="KSO_WM_UNIT_TEXT_FILL_FORE_SCHEMECOLOR_INDEX" val="13"/>
  <p:tag name="KSO_WM_UNIT_TEXT_FILL_TYPE" val="1"/>
</p:tagLst>
</file>

<file path=ppt/tags/tag367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SHOW_EDIT_AREA_INDICATION" val="1"/>
  <p:tag name="KSO_WM_UNIT_VALUE" val="1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0419_1*a*1"/>
  <p:tag name="KSO_WM_TEMPLATE_CATEGORY" val="diagram"/>
  <p:tag name="KSO_WM_TEMPLATE_INDEX" val="20200419"/>
  <p:tag name="KSO_WM_UNIT_LAYERLEVEL" val="1"/>
  <p:tag name="KSO_WM_TAG_VERSION" val="1.0"/>
  <p:tag name="KSO_WM_BEAUTIFY_FLAG" val="#wm#"/>
  <p:tag name="KSO_WM_UNIT_DEFAULT_FONT" val="24;44;4"/>
  <p:tag name="KSO_WM_UNIT_BLOCK" val="1"/>
  <p:tag name="KSO_WM_UNIT_TEXT_FILL_FORE_SCHEMECOLOR_INDEX_BRIGHTNESS" val="-0.5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PRESET_TEXT" val="单击此处添加文本内容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DIAGRAM_GROUP_CODE" val="ζ1-1"/>
  <p:tag name="KSO_WM_UNIT_TYPE" val="f"/>
  <p:tag name="KSO_WM_UNIT_INDEX" val="2"/>
  <p:tag name="KSO_WM_UNIT_ID" val="custom20202863_11*f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9.xml><?xml version="1.0" encoding="utf-8"?>
<p:tagLst xmlns:p="http://schemas.openxmlformats.org/presentationml/2006/main">
  <p:tag name="KSO_WM_SLIDE_ID" val="diagram20200419_1"/>
  <p:tag name="KSO_WM_TEMPLATE_SUBCATEGORY" val="0"/>
  <p:tag name="KSO_WM_SLIDE_TYPE" val="text"/>
  <p:tag name="KSO_WM_SLIDE_SUBTYPE" val="picTxt"/>
  <p:tag name="KSO_WM_SLIDE_ITEM_CNT" val="0"/>
  <p:tag name="KSO_WM_SLIDE_INDEX" val="1"/>
  <p:tag name="KSO_WM_UNIT_SHOW_EDIT_AREA_INDICATION" val="1"/>
  <p:tag name="KSO_WM_SLIDE_SIZE" val="859*444"/>
  <p:tag name="KSO_WM_SLIDE_POSITION" val="52*47"/>
  <p:tag name="KSO_WM_TAG_VERSION" val="1.0"/>
  <p:tag name="KSO_WM_BEAUTIFY_FLAG" val="#wm#"/>
  <p:tag name="KSO_WM_TEMPLATE_CATEGORY" val="diagram"/>
  <p:tag name="KSO_WM_TEMPLATE_INDEX" val="20200419"/>
  <p:tag name="KSO_WM_SLIDE_LAYOUT" val="a_d_f"/>
  <p:tag name="KSO_WM_SLIDE_LAYOUT_CNT" val="1_1_1"/>
  <p:tag name="KSO_WM_SLIDE_LAYOUT_INFO" val="{&quot;direction&quot;:1,&quot;horizontalAlign&quot;:-1,&quot;verticalAlign&quot;:-1,&quot;type&quot;:1,&quot;diagramDirection&quot;:0,&quot;canSetOverLayout&quot;:0,&quot;isOverLayout&quot;:0,&quot;normalSize&quot;:{&quot;size1&quot;:54.4},&quot;minSize&quot;:{&quot;size1&quot;:47.7},&quot;maxSize&quot;:{&quot;size1&quot;:61.2},&quot;backgroundInfo&quot;:[{&quot;type&quot;:&quot;general&quot;,&quot;left&quot;:0.0,&quot;top&quot;:0.0,&quot;right&quot;:0.0,&quot;bottom&quot;:0.0},{&quot;type&quot;:&quot;frame&quot;,&quot;left&quot;:0.0,&quot;top&quot;:0.0,&quot;right&quot;:0.0,&quot;bottom&quot;:0.0}],&quot;subLayout&quot;:[{&quot;direction&quot;:0,&quot;horizontalAlign&quot;:2,&quot;verticalAlign&quot;:1,&quot;type&quot;:0,&quot;diagramDirection&quot;:1,&quot;canSetOverLayout&quot;:0,&quot;isOverLayout&quot;:0,&quot;margin&quot;:{&quot;left&quot;:1.846,&quot;top&quot;:1.69,&quot;right&quot;:2.583,&quot;bottom&quot;:1.69}},{&quot;direction&quot;:0,&quot;horizontalAlign&quot;:0,&quot;verticalAlign&quot;:1,&quot;type&quot;:1,&quot;diagramDirection&quot;:0,&quot;canSetOverLayout&quot;:1,&quot;isOverLayout&quot;:0,&quot;margin&quot;:{&quot;left&quot;:0.026,&quot;top&quot;:1.69,&quot;right&quot;:1.707,&quot;bottom&quot;:1.69},&quot;marginOverLayout&quot;:{&quot;left&quot;:0.026,&quot;top&quot;:0.0,&quot;right&quot;:0.0,&quot;bottom&quot;:0.0}}]}"/>
  <p:tag name="KSO_WM_SLIDE_CAN_ADD_NAVIGATION" val="1"/>
  <p:tag name="KSO_WM_SLIDE_BACKGROUND" val="[&quot;general&quot;,&quot;frame&quot;]"/>
  <p:tag name="KSO_WM_SLIDE_RATIO" val="1.777778"/>
  <p:tag name="KSO_WM_SLIDE_BK_DARK_LIGHT" val="2"/>
  <p:tag name="KSO_WM_SLIDE_BACKGROUND_TYPE" val="frame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ISCONTENTSTITLE" val="0"/>
  <p:tag name="KSO_WM_UNIT_PRESET_TEXT" val="点击输入大标题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863_22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71.xml><?xml version="1.0" encoding="utf-8"?>
<p:tagLst xmlns:p="http://schemas.openxmlformats.org/presentationml/2006/main">
  <p:tag name="KSO_WM_UNIT_PRESET_TEXT" val="单击此处添加文本具体内容，简明扼要的阐述您的观点。根据需要可酌情增减文字，以便观者准确的理解您传达的思想。"/>
  <p:tag name="KSO_WM_UNIT_NOCLEAR" val="0"/>
  <p:tag name="KSO_WM_UNIT_VALUE" val="9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02863_22*f*3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</p:tagLst>
</file>

<file path=ppt/tags/tag372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02863_22*d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73.xml><?xml version="1.0" encoding="utf-8"?>
<p:tagLst xmlns:p="http://schemas.openxmlformats.org/presentationml/2006/main">
  <p:tag name="KSO_WM_UNIT_VALUE" val="542*8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2"/>
  <p:tag name="KSO_WM_UNIT_ID" val="custom20202863_22*d*2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DEFAULT_FONT" val="0;0;0"/>
  <p:tag name="KSO_WM_UNIT_BLOCK" val="0"/>
  <p:tag name="KSO_WM_UNIT_PLACING_PICTURE" val="43637.4818713194"/>
  <p:tag name="KSO_WM_UNIT_PLACING_PICTURE_INFO" val="{&quot;full_picture&quot;:false,&quot;last_crop_picture&quot;:&quot;2-1&quot;,&quot;selected&quot;:&quot;2-1&quot;,&quot;spacing&quot;:10}"/>
  <p:tag name="KSO_WM_UNIT_SUPPORT_UNIT_TYPE" val="[&quot;all&quot;]"/>
</p:tagLst>
</file>

<file path=ppt/tags/tag374.xml><?xml version="1.0" encoding="utf-8"?>
<p:tagLst xmlns:p="http://schemas.openxmlformats.org/presentationml/2006/main">
  <p:tag name="KSO_WM_BEAUTIFY_FLAG" val="#wm#"/>
  <p:tag name="KSO_WM_TEMPLATE_CATEGORY" val="custom"/>
  <p:tag name="KSO_WM_TEMPLATE_INDEX" val="20202863"/>
  <p:tag name="KSO_WM_TEMPLATE_THUMBS_INDEX" val="1"/>
  <p:tag name="KSO_WM_SLIDE_ID" val="custom20202863_22"/>
  <p:tag name="KSO_WM_TEMPLATE_SUBCATEGORY" val="0"/>
  <p:tag name="KSO_WM_SLIDE_TYPE" val="text"/>
  <p:tag name="KSO_WM_SLIDE_SUBTYPE" val="picTxt"/>
  <p:tag name="KSO_WM_SLIDE_ITEM_CNT" val="0"/>
  <p:tag name="KSO_WM_SLIDE_INDEX" val="22"/>
  <p:tag name="KSO_WM_SLIDE_SIZE" val="775*322"/>
  <p:tag name="KSO_WM_SLIDE_POSITION" val="103*106"/>
  <p:tag name="KSO_WM_TAG_VERSION" val="1.0"/>
  <p:tag name="KSO_WM_SLIDE_LAYOUT" val="a_d_f"/>
  <p:tag name="KSO_WM_SLIDE_LAYOUT_CNT" val="1_2_3"/>
  <p:tag name="KSO_WM_SLIDE_LAYOUT_INFO" val="{&quot;direction&quot;:0,&quot;horizontalAlign&quot;:-1,&quot;verticalAlign&quot;:-1,&quot;type&quot;:1,&quot;diagramDirection&quot;:0,&quot;canSetOverLayout&quot;:0,&quot;isOverLayout&quot;:0,&quot;backgroundInfo&quot;:[{&quot;type&quot;:&quot;general&quot;,&quot;left&quot;:0.0,&quot;top&quot;:0.0,&quot;right&quot;:0.0,&quot;bottom&quot;:0.0}]}"/>
  <p:tag name="KSO_WM_SLIDE_BACKGROUND" val="[&quot;general&quot;]"/>
  <p:tag name="KSO_WM_SLIDE_RATIO" val="1.777778"/>
  <p:tag name="KSO_WM_TEMPLATE_MASTER_TYPE" val="1"/>
  <p:tag name="KSO_WM_TEMPLATE_COLOR_TYPE" val="1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863_30*a*1"/>
  <p:tag name="KSO_WM_TEMPLATE_CATEGORY" val="custom"/>
  <p:tag name="KSO_WM_TEMPLATE_INDEX" val="20202863"/>
  <p:tag name="KSO_WM_UNIT_LAYERLEVEL" val="1"/>
  <p:tag name="KSO_WM_TAG_VERSION" val="1.0"/>
  <p:tag name="KSO_WM_BEAUTIFY_FLAG" val="#wm#"/>
  <p:tag name="KSO_WM_UNIT_ISCONTENTSTITLE" val="0"/>
  <p:tag name="KSO_WM_UNIT_PRESET_TEXT" val="感谢您的耐心观看"/>
  <p:tag name="KSO_WM_UNIT_NOCLEAR" val="1"/>
  <p:tag name="KSO_WM_UNIT_VALUE" val="18"/>
  <p:tag name="KSO_WM_UNIT_TYPE" val="a"/>
  <p:tag name="KSO_WM_UNIT_INDEX" val="1"/>
</p:tagLst>
</file>

<file path=ppt/tags/tag376.xml><?xml version="1.0" encoding="utf-8"?>
<p:tagLst xmlns:p="http://schemas.openxmlformats.org/presentationml/2006/main">
  <p:tag name="KSO_WM_SLIDE_ID" val="custom20202863_30"/>
  <p:tag name="KSO_WM_TEMPLATE_SUBCATEGORY" val="0"/>
  <p:tag name="KSO_WM_SLIDE_ITEM_CNT" val="0"/>
  <p:tag name="KSO_WM_SLIDE_INDEX" val="30"/>
  <p:tag name="KSO_WM_TAG_VERSION" val="1.0"/>
  <p:tag name="KSO_WM_BEAUTIFY_FLAG" val="#wm#"/>
  <p:tag name="KSO_WM_TEMPLATE_CATEGORY" val="custom"/>
  <p:tag name="KSO_WM_TEMPLATE_INDEX" val="20202863"/>
  <p:tag name="KSO_WM_SLIDE_LAYOUT" val="a_b"/>
  <p:tag name="KSO_WM_SLIDE_LAYOUT_CNT" val="1_1"/>
  <p:tag name="KSO_WM_SLIDE_TYPE" val="endPage"/>
  <p:tag name="KSO_WM_SLIDE_SUBTYPE" val="picTxt"/>
  <p:tag name="KSO_WM_TEMPLATE_MASTER_TYPE" val="1"/>
  <p:tag name="KSO_WM_TEMPLATE_COLOR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heme/theme1.xml><?xml version="1.0" encoding="utf-8"?>
<a:theme xmlns:a="http://schemas.openxmlformats.org/drawingml/2006/main" name="4_Office 主题​​">
  <a:themeElements>
    <a:clrScheme name="20202863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ysClr val="windowText" lastClr="000000"/>
      </a:dk1>
      <a:lt1>
        <a:sysClr val="window" lastClr="FFFFFF"/>
      </a:lt1>
      <a:dk2>
        <a:srgbClr val="DBECF1"/>
      </a:dk2>
      <a:lt2>
        <a:srgbClr val="FFFFFF"/>
      </a:lt2>
      <a:accent1>
        <a:srgbClr val="5EBEE4"/>
      </a:accent1>
      <a:accent2>
        <a:srgbClr val="7DC6CA"/>
      </a:accent2>
      <a:accent3>
        <a:srgbClr val="8DCDAD"/>
      </a:accent3>
      <a:accent4>
        <a:srgbClr val="9ED591"/>
      </a:accent4>
      <a:accent5>
        <a:srgbClr val="AFDC74"/>
      </a:accent5>
      <a:accent6>
        <a:srgbClr val="C1E45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1702</Words>
  <Application>WPS 演示</Application>
  <PresentationFormat>宽屏</PresentationFormat>
  <Paragraphs>221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汉仪旗黑-85S</vt:lpstr>
      <vt:lpstr>黑体</vt:lpstr>
      <vt:lpstr>方正楷体_GBK</vt:lpstr>
      <vt:lpstr>Segoe UI</vt:lpstr>
      <vt:lpstr>Arial Unicode MS</vt:lpstr>
      <vt:lpstr>Calibri</vt:lpstr>
      <vt:lpstr>4_Office 主题​​</vt:lpstr>
      <vt:lpstr>1_Office 主题​​</vt:lpstr>
      <vt:lpstr>MySQL数据库</vt:lpstr>
      <vt:lpstr>条件查询</vt:lpstr>
      <vt:lpstr>条件查询</vt:lpstr>
      <vt:lpstr>比较运算符</vt:lpstr>
      <vt:lpstr>比较运算符</vt:lpstr>
      <vt:lpstr>比较运算符</vt:lpstr>
      <vt:lpstr>比较运算符</vt:lpstr>
      <vt:lpstr>逻辑运算符</vt:lpstr>
      <vt:lpstr>逻辑运算符</vt:lpstr>
      <vt:lpstr>逻辑运算符</vt:lpstr>
      <vt:lpstr>LIKE 模糊查询</vt:lpstr>
      <vt:lpstr>排序</vt:lpstr>
      <vt:lpstr>排序</vt:lpstr>
      <vt:lpstr>排序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Larva</cp:lastModifiedBy>
  <cp:revision>146</cp:revision>
  <dcterms:created xsi:type="dcterms:W3CDTF">2020-08-21T09:18:00Z</dcterms:created>
  <dcterms:modified xsi:type="dcterms:W3CDTF">2020-10-09T04:21:24Z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