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5"/>
  </p:notesMasterIdLst>
  <p:sldIdLst>
    <p:sldId id="257" r:id="rId4"/>
    <p:sldId id="620" r:id="rId6"/>
    <p:sldId id="621" r:id="rId7"/>
    <p:sldId id="622" r:id="rId8"/>
    <p:sldId id="632" r:id="rId9"/>
    <p:sldId id="633" r:id="rId10"/>
    <p:sldId id="623" r:id="rId11"/>
    <p:sldId id="624" r:id="rId12"/>
    <p:sldId id="625" r:id="rId13"/>
    <p:sldId id="626" r:id="rId14"/>
    <p:sldId id="627" r:id="rId15"/>
    <p:sldId id="628" r:id="rId16"/>
    <p:sldId id="629" r:id="rId17"/>
    <p:sldId id="630" r:id="rId18"/>
    <p:sldId id="631" r:id="rId19"/>
    <p:sldId id="277" r:id="rId20"/>
    <p:sldId id="536" r:id="rId21"/>
    <p:sldId id="307" r:id="rId22"/>
    <p:sldId id="26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D6D6D6"/>
    <a:srgbClr val="D0EA77"/>
    <a:srgbClr val="176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image" Target="../media/image1.png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image" Target="../media/image3.png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3" Type="http://schemas.openxmlformats.org/officeDocument/2006/relationships/tags" Target="../tags/tag14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4" Type="http://schemas.openxmlformats.org/officeDocument/2006/relationships/tags" Target="../tags/tag188.xml"/><Relationship Id="rId23" Type="http://schemas.openxmlformats.org/officeDocument/2006/relationships/tags" Target="../tags/tag187.xml"/><Relationship Id="rId22" Type="http://schemas.openxmlformats.org/officeDocument/2006/relationships/tags" Target="../tags/tag186.xml"/><Relationship Id="rId21" Type="http://schemas.openxmlformats.org/officeDocument/2006/relationships/tags" Target="../tags/tag185.xml"/><Relationship Id="rId20" Type="http://schemas.openxmlformats.org/officeDocument/2006/relationships/tags" Target="../tags/tag184.xml"/><Relationship Id="rId2" Type="http://schemas.openxmlformats.org/officeDocument/2006/relationships/tags" Target="../tags/tag167.xml"/><Relationship Id="rId19" Type="http://schemas.openxmlformats.org/officeDocument/2006/relationships/tags" Target="../tags/tag183.xml"/><Relationship Id="rId18" Type="http://schemas.openxmlformats.org/officeDocument/2006/relationships/image" Target="../media/image1.png"/><Relationship Id="rId17" Type="http://schemas.openxmlformats.org/officeDocument/2006/relationships/tags" Target="../tags/tag182.xml"/><Relationship Id="rId16" Type="http://schemas.openxmlformats.org/officeDocument/2006/relationships/tags" Target="../tags/tag181.xml"/><Relationship Id="rId15" Type="http://schemas.openxmlformats.org/officeDocument/2006/relationships/tags" Target="../tags/tag180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image" Target="../media/image3.png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2" Type="http://schemas.openxmlformats.org/officeDocument/2006/relationships/tags" Target="../tags/tag280.xml"/><Relationship Id="rId11" Type="http://schemas.openxmlformats.org/officeDocument/2006/relationships/tags" Target="../tags/tag279.xml"/><Relationship Id="rId10" Type="http://schemas.openxmlformats.org/officeDocument/2006/relationships/tags" Target="../tags/tag278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2" Type="http://schemas.openxmlformats.org/officeDocument/2006/relationships/tags" Target="../tags/tag29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99.xml"/><Relationship Id="rId8" Type="http://schemas.openxmlformats.org/officeDocument/2006/relationships/tags" Target="../tags/tag298.xml"/><Relationship Id="rId7" Type="http://schemas.openxmlformats.org/officeDocument/2006/relationships/tags" Target="../tags/tag297.xml"/><Relationship Id="rId6" Type="http://schemas.openxmlformats.org/officeDocument/2006/relationships/tags" Target="../tags/tag296.xml"/><Relationship Id="rId5" Type="http://schemas.openxmlformats.org/officeDocument/2006/relationships/tags" Target="../tags/tag295.xml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2" Type="http://schemas.openxmlformats.org/officeDocument/2006/relationships/tags" Target="../tags/tag302.xml"/><Relationship Id="rId11" Type="http://schemas.openxmlformats.org/officeDocument/2006/relationships/tags" Target="../tags/tag301.xml"/><Relationship Id="rId10" Type="http://schemas.openxmlformats.org/officeDocument/2006/relationships/tags" Target="../tags/tag300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tags" Target="../tags/tag308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3" Type="http://schemas.openxmlformats.org/officeDocument/2006/relationships/tags" Target="../tags/tag314.xml"/><Relationship Id="rId12" Type="http://schemas.openxmlformats.org/officeDocument/2006/relationships/tags" Target="../tags/tag313.xml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22.xml"/><Relationship Id="rId8" Type="http://schemas.openxmlformats.org/officeDocument/2006/relationships/tags" Target="../tags/tag321.xml"/><Relationship Id="rId7" Type="http://schemas.openxmlformats.org/officeDocument/2006/relationships/tags" Target="../tags/tag320.xml"/><Relationship Id="rId6" Type="http://schemas.openxmlformats.org/officeDocument/2006/relationships/tags" Target="../tags/tag319.xml"/><Relationship Id="rId5" Type="http://schemas.openxmlformats.org/officeDocument/2006/relationships/tags" Target="../tags/tag318.xml"/><Relationship Id="rId4" Type="http://schemas.openxmlformats.org/officeDocument/2006/relationships/tags" Target="../tags/tag317.xml"/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3" Type="http://schemas.openxmlformats.org/officeDocument/2006/relationships/tags" Target="../tags/tag326.xml"/><Relationship Id="rId12" Type="http://schemas.openxmlformats.org/officeDocument/2006/relationships/tags" Target="../tags/tag325.xml"/><Relationship Id="rId11" Type="http://schemas.openxmlformats.org/officeDocument/2006/relationships/tags" Target="../tags/tag324.xml"/><Relationship Id="rId10" Type="http://schemas.openxmlformats.org/officeDocument/2006/relationships/tags" Target="../tags/tag323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六边形 13"/>
          <p:cNvSpPr/>
          <p:nvPr>
            <p:custDataLst>
              <p:tags r:id="rId3"/>
            </p:custDataLst>
          </p:nvPr>
        </p:nvSpPr>
        <p:spPr>
          <a:xfrm rot="5400000" flipH="1">
            <a:off x="10369550" y="186055"/>
            <a:ext cx="1607185" cy="138557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>
            <p:custDataLst>
              <p:tags r:id="rId4"/>
            </p:custDataLst>
          </p:nvPr>
        </p:nvSpPr>
        <p:spPr>
          <a:xfrm rot="5400000" flipH="1">
            <a:off x="8843010" y="-327660"/>
            <a:ext cx="737235" cy="1385570"/>
          </a:xfrm>
          <a:custGeom>
            <a:avLst/>
            <a:gdLst>
              <a:gd name="connsiteX0" fmla="*/ 0 w 736996"/>
              <a:gd name="connsiteY0" fmla="*/ 692852 h 1385703"/>
              <a:gd name="connsiteX1" fmla="*/ 346426 w 736996"/>
              <a:gd name="connsiteY1" fmla="*/ 0 h 1385703"/>
              <a:gd name="connsiteX2" fmla="*/ 736996 w 736996"/>
              <a:gd name="connsiteY2" fmla="*/ 0 h 1385703"/>
              <a:gd name="connsiteX3" fmla="*/ 736996 w 736996"/>
              <a:gd name="connsiteY3" fmla="*/ 1385703 h 1385703"/>
              <a:gd name="connsiteX4" fmla="*/ 346426 w 736996"/>
              <a:gd name="connsiteY4" fmla="*/ 1385703 h 138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96" h="1385703">
                <a:moveTo>
                  <a:pt x="0" y="692852"/>
                </a:moveTo>
                <a:lnTo>
                  <a:pt x="346426" y="0"/>
                </a:lnTo>
                <a:lnTo>
                  <a:pt x="736996" y="0"/>
                </a:lnTo>
                <a:lnTo>
                  <a:pt x="736996" y="1385703"/>
                </a:lnTo>
                <a:lnTo>
                  <a:pt x="346426" y="1385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>
            <p:custDataLst>
              <p:tags r:id="rId5"/>
            </p:custDataLst>
          </p:nvPr>
        </p:nvSpPr>
        <p:spPr>
          <a:xfrm rot="16200000">
            <a:off x="11042015" y="2065020"/>
            <a:ext cx="1607185" cy="692785"/>
          </a:xfrm>
          <a:custGeom>
            <a:avLst/>
            <a:gdLst>
              <a:gd name="connsiteX0" fmla="*/ 0 w 1607416"/>
              <a:gd name="connsiteY0" fmla="*/ 692852 h 692852"/>
              <a:gd name="connsiteX1" fmla="*/ 346426 w 1607416"/>
              <a:gd name="connsiteY1" fmla="*/ 0 h 692852"/>
              <a:gd name="connsiteX2" fmla="*/ 1260990 w 1607416"/>
              <a:gd name="connsiteY2" fmla="*/ 0 h 692852"/>
              <a:gd name="connsiteX3" fmla="*/ 1607416 w 1607416"/>
              <a:gd name="connsiteY3" fmla="*/ 692852 h 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416" h="692852">
                <a:moveTo>
                  <a:pt x="0" y="692852"/>
                </a:moveTo>
                <a:lnTo>
                  <a:pt x="346426" y="0"/>
                </a:lnTo>
                <a:lnTo>
                  <a:pt x="1260990" y="0"/>
                </a:lnTo>
                <a:lnTo>
                  <a:pt x="1607416" y="6928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rot="0" flipH="1" flipV="1">
            <a:off x="-3175" y="3629025"/>
            <a:ext cx="3672840" cy="321754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 userDrawn="1"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 userDrawn="1"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 userDrawn="1"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 userDrawn="1"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 userDrawn="1"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 userDrawn="1"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 userDrawn="1"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 userDrawn="1"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 userDrawn="1"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 userDrawn="1"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 userDrawn="1"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 userDrawn="1"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六边形 13"/>
          <p:cNvSpPr/>
          <p:nvPr userDrawn="1">
            <p:custDataLst>
              <p:tags r:id="rId3"/>
            </p:custDataLst>
          </p:nvPr>
        </p:nvSpPr>
        <p:spPr>
          <a:xfrm rot="5400000" flipH="1">
            <a:off x="10369550" y="186055"/>
            <a:ext cx="1607185" cy="138557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 userDrawn="1">
            <p:custDataLst>
              <p:tags r:id="rId4"/>
            </p:custDataLst>
          </p:nvPr>
        </p:nvSpPr>
        <p:spPr>
          <a:xfrm rot="5400000" flipH="1">
            <a:off x="8843010" y="-327660"/>
            <a:ext cx="737235" cy="1385570"/>
          </a:xfrm>
          <a:custGeom>
            <a:avLst/>
            <a:gdLst>
              <a:gd name="connsiteX0" fmla="*/ 0 w 736996"/>
              <a:gd name="connsiteY0" fmla="*/ 692852 h 1385703"/>
              <a:gd name="connsiteX1" fmla="*/ 346426 w 736996"/>
              <a:gd name="connsiteY1" fmla="*/ 0 h 1385703"/>
              <a:gd name="connsiteX2" fmla="*/ 736996 w 736996"/>
              <a:gd name="connsiteY2" fmla="*/ 0 h 1385703"/>
              <a:gd name="connsiteX3" fmla="*/ 736996 w 736996"/>
              <a:gd name="connsiteY3" fmla="*/ 1385703 h 1385703"/>
              <a:gd name="connsiteX4" fmla="*/ 346426 w 736996"/>
              <a:gd name="connsiteY4" fmla="*/ 1385703 h 138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96" h="1385703">
                <a:moveTo>
                  <a:pt x="0" y="692852"/>
                </a:moveTo>
                <a:lnTo>
                  <a:pt x="346426" y="0"/>
                </a:lnTo>
                <a:lnTo>
                  <a:pt x="736996" y="0"/>
                </a:lnTo>
                <a:lnTo>
                  <a:pt x="736996" y="1385703"/>
                </a:lnTo>
                <a:lnTo>
                  <a:pt x="346426" y="1385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5"/>
            </p:custDataLst>
          </p:nvPr>
        </p:nvSpPr>
        <p:spPr>
          <a:xfrm rot="16200000">
            <a:off x="11042015" y="2065020"/>
            <a:ext cx="1607185" cy="692785"/>
          </a:xfrm>
          <a:custGeom>
            <a:avLst/>
            <a:gdLst>
              <a:gd name="connsiteX0" fmla="*/ 0 w 1607416"/>
              <a:gd name="connsiteY0" fmla="*/ 692852 h 692852"/>
              <a:gd name="connsiteX1" fmla="*/ 346426 w 1607416"/>
              <a:gd name="connsiteY1" fmla="*/ 0 h 692852"/>
              <a:gd name="connsiteX2" fmla="*/ 1260990 w 1607416"/>
              <a:gd name="connsiteY2" fmla="*/ 0 h 692852"/>
              <a:gd name="connsiteX3" fmla="*/ 1607416 w 1607416"/>
              <a:gd name="connsiteY3" fmla="*/ 692852 h 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416" h="692852">
                <a:moveTo>
                  <a:pt x="0" y="692852"/>
                </a:moveTo>
                <a:lnTo>
                  <a:pt x="346426" y="0"/>
                </a:lnTo>
                <a:lnTo>
                  <a:pt x="1260990" y="0"/>
                </a:lnTo>
                <a:lnTo>
                  <a:pt x="1607416" y="6928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 rot="0" flipH="1" flipV="1">
            <a:off x="-3175" y="3629025"/>
            <a:ext cx="3672840" cy="321754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66.xml"/><Relationship Id="rId24" Type="http://schemas.openxmlformats.org/officeDocument/2006/relationships/tags" Target="../tags/tag165.xml"/><Relationship Id="rId23" Type="http://schemas.openxmlformats.org/officeDocument/2006/relationships/tags" Target="../tags/tag164.xml"/><Relationship Id="rId22" Type="http://schemas.openxmlformats.org/officeDocument/2006/relationships/tags" Target="../tags/tag163.xml"/><Relationship Id="rId21" Type="http://schemas.openxmlformats.org/officeDocument/2006/relationships/tags" Target="../tags/tag162.xml"/><Relationship Id="rId20" Type="http://schemas.openxmlformats.org/officeDocument/2006/relationships/tags" Target="../tags/tag16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4" Type="http://schemas.openxmlformats.org/officeDocument/2006/relationships/tags" Target="../tags/tag332.xml"/><Relationship Id="rId23" Type="http://schemas.openxmlformats.org/officeDocument/2006/relationships/tags" Target="../tags/tag331.xml"/><Relationship Id="rId22" Type="http://schemas.openxmlformats.org/officeDocument/2006/relationships/tags" Target="../tags/tag330.xml"/><Relationship Id="rId21" Type="http://schemas.openxmlformats.org/officeDocument/2006/relationships/tags" Target="../tags/tag329.xml"/><Relationship Id="rId20" Type="http://schemas.openxmlformats.org/officeDocument/2006/relationships/tags" Target="../tags/tag328.xml"/><Relationship Id="rId2" Type="http://schemas.openxmlformats.org/officeDocument/2006/relationships/slideLayout" Target="../slideLayouts/slideLayout21.xml"/><Relationship Id="rId19" Type="http://schemas.openxmlformats.org/officeDocument/2006/relationships/tags" Target="../tags/tag327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5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5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58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61.xml"/><Relationship Id="rId2" Type="http://schemas.openxmlformats.org/officeDocument/2006/relationships/tags" Target="../tags/tag360.xml"/><Relationship Id="rId1" Type="http://schemas.openxmlformats.org/officeDocument/2006/relationships/tags" Target="../tags/tag35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6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" Type="http://schemas.openxmlformats.org/officeDocument/2006/relationships/tags" Target="../tags/tag36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tags" Target="../tags/tag373.xml"/><Relationship Id="rId7" Type="http://schemas.openxmlformats.org/officeDocument/2006/relationships/tags" Target="../tags/tag372.xml"/><Relationship Id="rId6" Type="http://schemas.openxmlformats.org/officeDocument/2006/relationships/tags" Target="../tags/tag371.xml"/><Relationship Id="rId5" Type="http://schemas.openxmlformats.org/officeDocument/2006/relationships/tags" Target="../tags/tag370.xml"/><Relationship Id="rId4" Type="http://schemas.openxmlformats.org/officeDocument/2006/relationships/tags" Target="../tags/tag369.xml"/><Relationship Id="rId3" Type="http://schemas.openxmlformats.org/officeDocument/2006/relationships/tags" Target="../tags/tag368.xml"/><Relationship Id="rId2" Type="http://schemas.openxmlformats.org/officeDocument/2006/relationships/tags" Target="../tags/tag367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36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378.xml"/><Relationship Id="rId6" Type="http://schemas.openxmlformats.org/officeDocument/2006/relationships/image" Target="../media/image12.jpeg"/><Relationship Id="rId5" Type="http://schemas.openxmlformats.org/officeDocument/2006/relationships/tags" Target="../tags/tag377.xml"/><Relationship Id="rId4" Type="http://schemas.openxmlformats.org/officeDocument/2006/relationships/image" Target="../media/image11.jpeg"/><Relationship Id="rId3" Type="http://schemas.openxmlformats.org/officeDocument/2006/relationships/tags" Target="../tags/tag376.xml"/><Relationship Id="rId2" Type="http://schemas.openxmlformats.org/officeDocument/2006/relationships/tags" Target="../tags/tag375.xml"/><Relationship Id="rId1" Type="http://schemas.openxmlformats.org/officeDocument/2006/relationships/tags" Target="../tags/tag37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380.xml"/><Relationship Id="rId1" Type="http://schemas.openxmlformats.org/officeDocument/2006/relationships/tags" Target="../tags/tag37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" Type="http://schemas.openxmlformats.org/officeDocument/2006/relationships/tags" Target="../tags/tag3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44.xml"/><Relationship Id="rId1" Type="http://schemas.openxmlformats.org/officeDocument/2006/relationships/tags" Target="../tags/tag3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4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46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4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48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49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52.xml"/><Relationship Id="rId2" Type="http://schemas.openxmlformats.org/officeDocument/2006/relationships/tags" Target="../tags/tag351.xml"/><Relationship Id="rId1" Type="http://schemas.openxmlformats.org/officeDocument/2006/relationships/tags" Target="../tags/tag3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聚合函数</a:t>
            </a:r>
            <a:r>
              <a:rPr lang="zh-CN" altLang="en-US">
                <a:sym typeface="+mn-ea"/>
              </a:rPr>
              <a:t>，分组</a:t>
            </a:r>
            <a:r>
              <a:rPr lang="zh-CN" altLang="en-US"/>
              <a:t>，</a:t>
            </a:r>
            <a:r>
              <a:rPr lang="en-US" altLang="zh-CN"/>
              <a:t>LIMIT</a:t>
            </a:r>
            <a:r>
              <a:rPr lang="zh-CN" altLang="en-US"/>
              <a:t>，</a:t>
            </a:r>
            <a:r>
              <a:rPr lang="en-US" altLang="zh-CN"/>
              <a:t>SQL</a:t>
            </a:r>
            <a:r>
              <a:rPr lang="zh-CN" altLang="en-US"/>
              <a:t>语句顺序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MySQL</a:t>
            </a:r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0345149" y="439682"/>
            <a:ext cx="1554480" cy="36830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移动智能学院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580895" y="4770535"/>
            <a:ext cx="4209188" cy="1306966"/>
            <a:chOff x="0" y="3026106"/>
            <a:chExt cx="2057401" cy="781570"/>
          </a:xfrm>
        </p:grpSpPr>
        <p:sp>
          <p:nvSpPr>
            <p:cNvPr id="16" name="文本框 15"/>
            <p:cNvSpPr txBox="1"/>
            <p:nvPr>
              <p:custDataLst>
                <p:tags r:id="rId5"/>
              </p:custDataLst>
            </p:nvPr>
          </p:nvSpPr>
          <p:spPr>
            <a:xfrm>
              <a:off x="1" y="3260494"/>
              <a:ext cx="2057400" cy="547182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16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REPORT</a:t>
              </a:r>
              <a:endParaRPr lang="zh-CN" altLang="en-US" sz="16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6"/>
              </p:custDataLst>
            </p:nvPr>
          </p:nvSpPr>
          <p:spPr>
            <a:xfrm>
              <a:off x="0" y="3026106"/>
              <a:ext cx="1251032" cy="218356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/>
            <a:p>
              <a:pPr lvl="0"/>
              <a:r>
                <a:rPr lang="en-US" altLang="zh-CN" sz="16600" noProof="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BUSINESS</a:t>
              </a:r>
              <a:endParaRPr lang="en-US" altLang="zh-CN" sz="16600" noProof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334500" y="40424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讲师：寻俊杰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790" y="320830"/>
            <a:ext cx="9626400" cy="723600"/>
          </a:xfrm>
        </p:spPr>
        <p:txBody>
          <a:bodyPr/>
          <a:p>
            <a:r>
              <a:rPr lang="en-US" altLang="zh-CN"/>
              <a:t>GROUP BY </a:t>
            </a:r>
            <a:r>
              <a:rPr lang="zh-CN" altLang="en-US"/>
              <a:t>分组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1515" y="1292860"/>
            <a:ext cx="108083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800"/>
              <a:t>语法</a:t>
            </a:r>
            <a:r>
              <a:rPr lang="zh-CN" altLang="en-US" sz="2800"/>
              <a:t>：</a:t>
            </a:r>
            <a:r>
              <a:rPr lang="en-US" altLang="zh-CN" sz="2800"/>
              <a:t>SELECT  </a:t>
            </a:r>
            <a:r>
              <a:rPr lang="zh-CN" altLang="en-US" sz="2800"/>
              <a:t>字段一，字段二 </a:t>
            </a:r>
            <a:r>
              <a:rPr lang="en-US" altLang="zh-CN" sz="2800"/>
              <a:t>... FROM </a:t>
            </a:r>
            <a:r>
              <a:rPr lang="zh-CN" altLang="en-US" sz="2800"/>
              <a:t>表名 </a:t>
            </a:r>
            <a:r>
              <a:rPr lang="en-US" altLang="zh-CN" sz="2800"/>
              <a:t>GROUP BY </a:t>
            </a:r>
            <a:r>
              <a:rPr lang="zh-CN" altLang="en-US" sz="2800"/>
              <a:t>字段</a:t>
            </a:r>
            <a:endParaRPr lang="zh-CN" altLang="en-US" sz="2800"/>
          </a:p>
          <a:p>
            <a:pPr algn="l"/>
            <a:endParaRPr lang="zh-CN" altLang="en-US" sz="2800"/>
          </a:p>
          <a:p>
            <a:pPr algn="l"/>
            <a:r>
              <a:rPr lang="zh-CN" altLang="en-US" sz="2800"/>
              <a:t>注：</a:t>
            </a:r>
            <a:r>
              <a:rPr lang="en-US" altLang="zh-CN" sz="2800"/>
              <a:t>1.</a:t>
            </a:r>
            <a:r>
              <a:rPr lang="en-US" altLang="zh-CN" sz="2800"/>
              <a:t>GROUP BY 将分组字段结果中相同内容作为一组</a:t>
            </a:r>
            <a:r>
              <a:rPr lang="zh-CN" altLang="en-US" sz="2800"/>
              <a:t>显示输出。</a:t>
            </a:r>
            <a:endParaRPr lang="zh-CN" altLang="en-US" sz="2800"/>
          </a:p>
          <a:p>
            <a:pPr algn="l"/>
            <a:r>
              <a:rPr lang="zh-CN" altLang="en-US" sz="2800"/>
              <a:t>       </a:t>
            </a:r>
            <a:r>
              <a:rPr lang="en-US" altLang="zh-CN" sz="2800"/>
              <a:t>2.</a:t>
            </a:r>
            <a:r>
              <a:rPr lang="zh-CN" altLang="en-US" sz="2800"/>
              <a:t>分组的目的就是为了统计，一般分组会跟聚合函数一起使用。</a:t>
            </a:r>
            <a:endParaRPr lang="zh-CN" altLang="en-US" sz="2800"/>
          </a:p>
          <a:p>
            <a:pPr algn="l"/>
            <a:endParaRPr lang="zh-CN" altLang="en-US" sz="2800"/>
          </a:p>
          <a:p>
            <a:pPr algn="l"/>
            <a:endParaRPr lang="zh-CN" altLang="en-US" sz="2800"/>
          </a:p>
          <a:p>
            <a:pPr algn="l"/>
            <a:r>
              <a:rPr lang="zh-CN" altLang="en-US" sz="2800"/>
              <a:t>例 ：</a:t>
            </a:r>
            <a:endParaRPr lang="zh-CN" altLang="en-US" sz="2800"/>
          </a:p>
          <a:p>
            <a:pPr algn="l"/>
            <a:endParaRPr lang="zh-CN" altLang="en-US" sz="2800"/>
          </a:p>
          <a:p>
            <a:pPr algn="l"/>
            <a:r>
              <a:rPr lang="en-US" altLang="zh-CN" sz="2800"/>
              <a:t>	</a:t>
            </a:r>
            <a:endParaRPr lang="en-US" altLang="zh-CN" sz="2800"/>
          </a:p>
        </p:txBody>
      </p:sp>
      <p:sp>
        <p:nvSpPr>
          <p:cNvPr id="5" name="矩形 4"/>
          <p:cNvSpPr/>
          <p:nvPr/>
        </p:nvSpPr>
        <p:spPr>
          <a:xfrm>
            <a:off x="1798320" y="3370580"/>
            <a:ext cx="9117330" cy="71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SELECT SUM(english) ,sex FROM stuent GROUP BY sex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6435" y="4664075"/>
            <a:ext cx="3199130" cy="1786255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5291455" y="4156710"/>
            <a:ext cx="1609725" cy="2876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方正楷体_GBK" charset="0"/>
                <a:ea typeface="方正楷体_GBK" charset="0"/>
                <a:cs typeface="方正楷体_GBK" charset="0"/>
                <a:sym typeface="+mn-ea"/>
              </a:rPr>
              <a:t>limit</a:t>
            </a:r>
            <a:endParaRPr lang="en-US" altLang="zh-CN" dirty="0">
              <a:solidFill>
                <a:schemeClr val="tx1"/>
              </a:solidFill>
              <a:latin typeface="方正楷体_GBK" charset="0"/>
              <a:ea typeface="方正楷体_GBK" charset="0"/>
              <a:cs typeface="方正楷体_GBK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503861" y="2260191"/>
            <a:ext cx="2374065" cy="2064159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2000" b="1" spc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lang="en-US" altLang="zh-CN" sz="2000" b="1" spc="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790" y="320830"/>
            <a:ext cx="9626400" cy="723600"/>
          </a:xfrm>
        </p:spPr>
        <p:txBody>
          <a:bodyPr/>
          <a:p>
            <a:r>
              <a:rPr lang="en-US" altLang="zh-CN"/>
              <a:t>LIMIT</a:t>
            </a:r>
            <a:r>
              <a:rPr lang="zh-CN" altLang="en-US"/>
              <a:t>限制查询记录的条数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1515" y="1292860"/>
            <a:ext cx="108083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800"/>
              <a:t>语法</a:t>
            </a:r>
            <a:r>
              <a:rPr lang="zh-CN" altLang="en-US" sz="2800"/>
              <a:t>：</a:t>
            </a:r>
            <a:r>
              <a:rPr lang="en-US" sz="2800"/>
              <a:t>SELECT *|</a:t>
            </a:r>
            <a:r>
              <a:rPr lang="zh-CN" altLang="en-US" sz="2800"/>
              <a:t>字段列表 </a:t>
            </a:r>
            <a:r>
              <a:rPr lang="en-US" altLang="zh-CN" sz="2800"/>
              <a:t>FORM </a:t>
            </a:r>
            <a:r>
              <a:rPr lang="zh-CN" altLang="en-US" sz="2800"/>
              <a:t>表名  </a:t>
            </a:r>
            <a:r>
              <a:rPr lang="en-US" altLang="zh-CN" sz="2800"/>
              <a:t>LIMIT </a:t>
            </a:r>
            <a:r>
              <a:rPr lang="zh-CN" altLang="en-US" sz="2800"/>
              <a:t>从每几条开始，显示条数</a:t>
            </a:r>
            <a:endParaRPr lang="en-US" altLang="zh-CN" sz="2800"/>
          </a:p>
          <a:p>
            <a:pPr algn="l"/>
            <a:endParaRPr lang="zh-CN" altLang="en-US" sz="2800"/>
          </a:p>
          <a:p>
            <a:pPr algn="l"/>
            <a:r>
              <a:rPr lang="zh-CN" altLang="en-US" sz="2800"/>
              <a:t>例 ：显示人员数据从第</a:t>
            </a:r>
            <a:r>
              <a:rPr lang="en-US" altLang="zh-CN" sz="2800"/>
              <a:t>2</a:t>
            </a:r>
            <a:r>
              <a:rPr lang="zh-CN" altLang="en-US" sz="2800"/>
              <a:t>条开始显示</a:t>
            </a:r>
            <a:r>
              <a:rPr lang="en-US" altLang="zh-CN" sz="2800"/>
              <a:t>3</a:t>
            </a:r>
            <a:r>
              <a:rPr lang="zh-CN" altLang="en-US" sz="2800"/>
              <a:t>条</a:t>
            </a:r>
            <a:endParaRPr lang="zh-CN" altLang="en-US" sz="2800"/>
          </a:p>
          <a:p>
            <a:pPr algn="l"/>
            <a:r>
              <a:rPr lang="en-US" altLang="zh-CN" sz="2800"/>
              <a:t>	</a:t>
            </a:r>
            <a:endParaRPr lang="en-US" altLang="zh-CN" sz="2800"/>
          </a:p>
        </p:txBody>
      </p:sp>
      <p:sp>
        <p:nvSpPr>
          <p:cNvPr id="5" name="矩形 4"/>
          <p:cNvSpPr/>
          <p:nvPr/>
        </p:nvSpPr>
        <p:spPr>
          <a:xfrm>
            <a:off x="2272030" y="3174365"/>
            <a:ext cx="6948805" cy="50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SELECT * FROM stuent  LIMIT 2,3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7310" y="4276090"/>
            <a:ext cx="6278245" cy="1407160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>
            <a:off x="5290820" y="3821430"/>
            <a:ext cx="910590" cy="316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790" y="320830"/>
            <a:ext cx="9626400" cy="723600"/>
          </a:xfrm>
        </p:spPr>
        <p:txBody>
          <a:bodyPr/>
          <a:p>
            <a:r>
              <a:rPr lang="en-US" altLang="zh-CN"/>
              <a:t>LIMIT</a:t>
            </a:r>
            <a:r>
              <a:rPr lang="zh-CN" altLang="en-US"/>
              <a:t>限制查询记录的条数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1515" y="1292860"/>
            <a:ext cx="108083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800"/>
              <a:t>语法</a:t>
            </a:r>
            <a:r>
              <a:rPr lang="zh-CN" altLang="en-US" sz="2800"/>
              <a:t>：</a:t>
            </a:r>
            <a:r>
              <a:rPr lang="en-US" sz="2800"/>
              <a:t>SELECT *|</a:t>
            </a:r>
            <a:r>
              <a:rPr lang="zh-CN" altLang="en-US" sz="2800"/>
              <a:t>字段列表 </a:t>
            </a:r>
            <a:r>
              <a:rPr lang="en-US" altLang="zh-CN" sz="2800"/>
              <a:t>FORM </a:t>
            </a:r>
            <a:r>
              <a:rPr lang="zh-CN" altLang="en-US" sz="2800"/>
              <a:t>表名  </a:t>
            </a:r>
            <a:r>
              <a:rPr lang="en-US" altLang="zh-CN" sz="2800"/>
              <a:t>LIMIT </a:t>
            </a:r>
            <a:r>
              <a:rPr lang="zh-CN" altLang="en-US" sz="2800"/>
              <a:t>从每几条开始，显示条数</a:t>
            </a:r>
            <a:endParaRPr lang="en-US" altLang="zh-CN" sz="2800"/>
          </a:p>
          <a:p>
            <a:pPr algn="l"/>
            <a:endParaRPr lang="zh-CN" altLang="en-US" sz="2800"/>
          </a:p>
          <a:p>
            <a:pPr algn="l"/>
            <a:r>
              <a:rPr lang="zh-CN" altLang="en-US" sz="2800"/>
              <a:t>例 ：显示人员数据从第</a:t>
            </a:r>
            <a:r>
              <a:rPr lang="en-US" altLang="zh-CN" sz="2800"/>
              <a:t>2</a:t>
            </a:r>
            <a:r>
              <a:rPr lang="zh-CN" altLang="en-US" sz="2800"/>
              <a:t>条开始显示</a:t>
            </a:r>
            <a:r>
              <a:rPr lang="en-US" altLang="zh-CN" sz="2800"/>
              <a:t>3</a:t>
            </a:r>
            <a:r>
              <a:rPr lang="zh-CN" altLang="en-US" sz="2800"/>
              <a:t>条</a:t>
            </a:r>
            <a:endParaRPr lang="zh-CN" altLang="en-US" sz="2800"/>
          </a:p>
          <a:p>
            <a:pPr algn="l"/>
            <a:r>
              <a:rPr lang="en-US" altLang="zh-CN" sz="2800"/>
              <a:t>	</a:t>
            </a:r>
            <a:endParaRPr lang="en-US" altLang="zh-CN" sz="2800"/>
          </a:p>
        </p:txBody>
      </p:sp>
      <p:sp>
        <p:nvSpPr>
          <p:cNvPr id="5" name="矩形 4"/>
          <p:cNvSpPr/>
          <p:nvPr/>
        </p:nvSpPr>
        <p:spPr>
          <a:xfrm>
            <a:off x="2272030" y="3174365"/>
            <a:ext cx="6948805" cy="50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SELECT * FROM stuent  LIMIT 2,3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7310" y="4276090"/>
            <a:ext cx="6278245" cy="1407160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>
            <a:off x="5290820" y="3821430"/>
            <a:ext cx="910590" cy="316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方正楷体_GBK" charset="0"/>
                <a:ea typeface="方正楷体_GBK" charset="0"/>
                <a:cs typeface="方正楷体_GBK" charset="0"/>
                <a:sym typeface="+mn-ea"/>
              </a:rPr>
              <a:t>SQL </a:t>
            </a:r>
            <a:r>
              <a:rPr lang="zh-CN" altLang="en-US" dirty="0">
                <a:solidFill>
                  <a:schemeClr val="tx1"/>
                </a:solidFill>
                <a:latin typeface="方正楷体_GBK" charset="0"/>
                <a:ea typeface="方正楷体_GBK" charset="0"/>
                <a:cs typeface="方正楷体_GBK" charset="0"/>
                <a:sym typeface="+mn-ea"/>
              </a:rPr>
              <a:t>语句顺序说明</a:t>
            </a:r>
            <a:endParaRPr lang="zh-CN" altLang="en-US" dirty="0">
              <a:solidFill>
                <a:schemeClr val="tx1"/>
              </a:solidFill>
              <a:latin typeface="方正楷体_GBK" charset="0"/>
              <a:ea typeface="方正楷体_GBK" charset="0"/>
              <a:cs typeface="方正楷体_GBK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503861" y="2260191"/>
            <a:ext cx="2374065" cy="2064159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2000" b="1" spc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lang="en-US" altLang="zh-CN" sz="2000" b="1" spc="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790" y="320830"/>
            <a:ext cx="9626400" cy="723600"/>
          </a:xfrm>
        </p:spPr>
        <p:txBody>
          <a:bodyPr/>
          <a:p>
            <a:r>
              <a:rPr lang="en-US" altLang="zh-CN" dirty="0">
                <a:solidFill>
                  <a:schemeClr val="tx1"/>
                </a:solidFill>
                <a:latin typeface="方正楷体_GBK" charset="0"/>
                <a:ea typeface="方正楷体_GBK" charset="0"/>
                <a:cs typeface="方正楷体_GBK" charset="0"/>
                <a:sym typeface="+mn-ea"/>
              </a:rPr>
              <a:t>SQL </a:t>
            </a:r>
            <a:r>
              <a:rPr lang="zh-CN" altLang="en-US" dirty="0">
                <a:solidFill>
                  <a:schemeClr val="tx1"/>
                </a:solidFill>
                <a:latin typeface="方正楷体_GBK" charset="0"/>
                <a:ea typeface="方正楷体_GBK" charset="0"/>
                <a:cs typeface="方正楷体_GBK" charset="0"/>
                <a:sym typeface="+mn-ea"/>
              </a:rPr>
              <a:t>语句顺序说明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98855" y="1206500"/>
            <a:ext cx="1080833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sz="2800"/>
          </a:p>
          <a:p>
            <a:pPr algn="l"/>
            <a:r>
              <a:rPr sz="2800"/>
              <a:t>SELECT </a:t>
            </a:r>
            <a:endParaRPr sz="2800"/>
          </a:p>
          <a:p>
            <a:pPr algn="l"/>
            <a:r>
              <a:rPr sz="2800"/>
              <a:t>*|字段列表 [as 别名]</a:t>
            </a:r>
            <a:endParaRPr sz="2800"/>
          </a:p>
          <a:p>
            <a:pPr algn="l"/>
            <a:r>
              <a:rPr sz="2800"/>
              <a:t>FROM 表名</a:t>
            </a:r>
            <a:endParaRPr sz="2800"/>
          </a:p>
          <a:p>
            <a:pPr algn="l"/>
            <a:r>
              <a:rPr sz="2800"/>
              <a:t>[WHERE子句]</a:t>
            </a:r>
            <a:endParaRPr sz="2800"/>
          </a:p>
          <a:p>
            <a:pPr algn="l"/>
            <a:r>
              <a:rPr sz="2800"/>
              <a:t>[GROUP BY子句]</a:t>
            </a:r>
            <a:endParaRPr sz="2800"/>
          </a:p>
          <a:p>
            <a:pPr algn="l"/>
            <a:r>
              <a:rPr sz="2800"/>
              <a:t>[ORDER BY子句]</a:t>
            </a:r>
            <a:endParaRPr sz="2800"/>
          </a:p>
          <a:p>
            <a:pPr algn="l"/>
            <a:r>
              <a:rPr sz="2800"/>
              <a:t>[LIMIT子句];</a:t>
            </a:r>
            <a:endParaRPr sz="2800"/>
          </a:p>
          <a:p>
            <a:pPr algn="l"/>
            <a:endParaRPr sz="2800"/>
          </a:p>
          <a:p>
            <a:pPr algn="l"/>
            <a:endParaRPr sz="2800"/>
          </a:p>
          <a:p>
            <a:pPr algn="l"/>
            <a:endParaRPr sz="2800"/>
          </a:p>
          <a:p>
            <a:pPr algn="l"/>
            <a:r>
              <a:rPr lang="en-US" altLang="zh-CN" sz="2800"/>
              <a:t>	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15"/>
          <p:cNvSpPr txBox="1"/>
          <p:nvPr>
            <p:custDataLst>
              <p:tags r:id="rId1"/>
            </p:custDataLst>
          </p:nvPr>
        </p:nvSpPr>
        <p:spPr>
          <a:xfrm>
            <a:off x="4343400" y="322580"/>
            <a:ext cx="3507105" cy="8178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 fontAlgn="auto">
              <a:lnSpc>
                <a:spcPct val="100000"/>
              </a:lnSpc>
            </a:pPr>
            <a:r>
              <a:rPr lang="zh-CN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课程练习</a:t>
            </a:r>
            <a:endParaRPr lang="zh-CN" altLang="zh-CN" sz="36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54" name="文本框 15"/>
          <p:cNvSpPr txBox="1"/>
          <p:nvPr>
            <p:custDataLst>
              <p:tags r:id="rId2"/>
            </p:custDataLst>
          </p:nvPr>
        </p:nvSpPr>
        <p:spPr>
          <a:xfrm>
            <a:off x="1818640" y="1569720"/>
            <a:ext cx="8554720" cy="38912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跟据客车表创建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5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条数据模拟数据，分别查出可以可以坐人最多的车辆，和最少的坐人的车辆。</a:t>
            </a: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Title 6"/>
          <p:cNvSpPr txBox="1"/>
          <p:nvPr>
            <p:custDataLst>
              <p:tags r:id="rId6"/>
            </p:custDataLst>
          </p:nvPr>
        </p:nvSpPr>
        <p:spPr>
          <a:xfrm>
            <a:off x="1422061" y="1065254"/>
            <a:ext cx="5032255" cy="6248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just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知识扩展</a:t>
            </a:r>
            <a:endParaRPr kumimoji="0" lang="zh-CN" altLang="en-US" sz="36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文本框 15"/>
          <p:cNvSpPr txBox="1"/>
          <p:nvPr>
            <p:custDataLst>
              <p:tags r:id="rId7"/>
            </p:custDataLst>
          </p:nvPr>
        </p:nvSpPr>
        <p:spPr>
          <a:xfrm>
            <a:off x="1818640" y="1483360"/>
            <a:ext cx="8554720" cy="38912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300">
                <a:sym typeface="+mn-ea"/>
              </a:rPr>
              <a:t>查询方式 ：百度</a:t>
            </a:r>
            <a:r>
              <a:rPr altLang="zh-CN" sz="2300">
                <a:sym typeface="+mn-ea"/>
              </a:rPr>
              <a:t>(https://www.baidu.com/)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。</a:t>
            </a: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		MySQL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函数</a:t>
            </a:r>
            <a:endParaRPr lang="en-US" altLang="zh-CN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6"/>
          <p:cNvSpPr txBox="1"/>
          <p:nvPr>
            <p:custDataLst>
              <p:tags r:id="rId1"/>
            </p:custDataLst>
          </p:nvPr>
        </p:nvSpPr>
        <p:spPr>
          <a:xfrm>
            <a:off x="5128801" y="662596"/>
            <a:ext cx="6032535" cy="5632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课后作业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2"/>
            </p:custDataLst>
          </p:nvPr>
        </p:nvSpPr>
        <p:spPr>
          <a:xfrm>
            <a:off x="5128895" y="1352550"/>
            <a:ext cx="6435090" cy="428117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跟据货车表创建</a:t>
            </a:r>
            <a:r>
              <a:rPr altLang="zh-CN" sz="2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5</a:t>
            </a:r>
            <a:r>
              <a:rPr lang="zh-CN" altLang="en-US" sz="2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条数据模拟数据，分别查出可以可以拉货最多的车辆，和最少的拉货的车辆。</a:t>
            </a:r>
            <a:endParaRPr lang="zh-CN" altLang="en-US" sz="28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2800" spc="5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2800" spc="5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2800" spc="5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E:\资源\图片汇总(1)\简单背景\浅色\电脑（商务）\冷色\blurred-background-coffee-cup-contemporary-908284.jpgblurred-background-coffee-cup-contemporary-9082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312241" y="1352772"/>
            <a:ext cx="3213100" cy="1952109"/>
          </a:xfrm>
          <a:prstGeom prst="rect">
            <a:avLst/>
          </a:prstGeom>
        </p:spPr>
      </p:pic>
      <p:pic>
        <p:nvPicPr>
          <p:cNvPr id="5" name="图片 4" descr="E:\资源\图片汇总(1)\简单背景\浅色\电脑（商务）\冷色\blur-close-up-contemporary-1029757.jpgblur-close-up-contemporary-102975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1312241" y="3495381"/>
            <a:ext cx="3213100" cy="1952109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感谢您的耐心观看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方正楷体_GBK" charset="0"/>
                <a:ea typeface="方正楷体_GBK" charset="0"/>
                <a:cs typeface="方正楷体_GBK" charset="0"/>
                <a:sym typeface="+mn-ea"/>
              </a:rPr>
              <a:t>聚合函数</a:t>
            </a:r>
            <a:endParaRPr lang="zh-CN" altLang="en-US" dirty="0">
              <a:solidFill>
                <a:schemeClr val="tx1"/>
              </a:solidFill>
              <a:latin typeface="方正楷体_GBK" charset="0"/>
              <a:ea typeface="方正楷体_GBK" charset="0"/>
              <a:cs typeface="方正楷体_GBK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503861" y="2260191"/>
            <a:ext cx="2374065" cy="2064159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2000" b="1" spc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lang="en-US" altLang="zh-CN" sz="2000" b="1" spc="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790" y="320830"/>
            <a:ext cx="9626400" cy="723600"/>
          </a:xfrm>
        </p:spPr>
        <p:txBody>
          <a:bodyPr/>
          <a:p>
            <a:r>
              <a:rPr lang="zh-CN" altLang="en-US"/>
              <a:t>聚合函数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631190" y="1578610"/>
          <a:ext cx="10612755" cy="3667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015"/>
                <a:gridCol w="7952740"/>
              </a:tblGrid>
              <a:tr h="6496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函数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含义</a:t>
                      </a:r>
                      <a:endParaRPr lang="zh-CN" altLang="en-US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COUNT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统计指定列记录数，记录为NULL的不统计 </a:t>
                      </a:r>
                      <a:endParaRPr lang="zh-CN" altLang="en-US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SUM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计算指定列的数值和，如果不是数值类型，那么计算结果为0 </a:t>
                      </a:r>
                      <a:endParaRPr lang="zh-CN" altLang="en-US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MAX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计算指定列的最大值</a:t>
                      </a:r>
                      <a:endParaRPr lang="zh-CN" altLang="en-US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MIN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计算指定列的最小值</a:t>
                      </a:r>
                      <a:endParaRPr lang="zh-CN" altLang="en-US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AVG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计算指定列的平均值，如果不是数值类型，那么计算结果为0</a:t>
                      </a:r>
                      <a:endParaRPr lang="zh-CN" altLang="en-US" sz="2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790" y="320830"/>
            <a:ext cx="9626400" cy="723600"/>
          </a:xfrm>
        </p:spPr>
        <p:txBody>
          <a:bodyPr/>
          <a:p>
            <a:r>
              <a:rPr lang="zh-CN" altLang="en-US"/>
              <a:t>聚合函数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42620" y="1311910"/>
            <a:ext cx="10808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/>
              <a:t>COUNT </a:t>
            </a:r>
            <a:r>
              <a:rPr lang="zh-CN" altLang="en-US" sz="2800"/>
              <a:t>例：统计英语成绩合格的人员数量</a:t>
            </a:r>
            <a:r>
              <a:rPr lang="en-US" altLang="zh-CN" sz="2800"/>
              <a:t>	</a:t>
            </a: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539750" y="2093595"/>
            <a:ext cx="11113135" cy="91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SELECT COUNT(1) FROM stuent WHERE english&gt;=60</a:t>
            </a: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7880" y="3873500"/>
            <a:ext cx="2838450" cy="2160905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5334000" y="3199130"/>
            <a:ext cx="1524000" cy="459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790" y="320830"/>
            <a:ext cx="9626400" cy="723600"/>
          </a:xfrm>
        </p:spPr>
        <p:txBody>
          <a:bodyPr/>
          <a:p>
            <a:r>
              <a:rPr lang="zh-CN" altLang="en-US"/>
              <a:t>聚合函数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2620" y="1362710"/>
            <a:ext cx="10808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/>
              <a:t>SUM </a:t>
            </a:r>
            <a:r>
              <a:rPr lang="zh-CN" altLang="en-US" sz="2800"/>
              <a:t>例：统计出英语成绩总得分</a:t>
            </a:r>
            <a:r>
              <a:rPr lang="en-US" altLang="zh-CN" sz="2800"/>
              <a:t>	</a:t>
            </a:r>
            <a:endParaRPr lang="en-US" altLang="zh-CN" sz="2800"/>
          </a:p>
        </p:txBody>
      </p:sp>
      <p:sp>
        <p:nvSpPr>
          <p:cNvPr id="7" name="矩形 6"/>
          <p:cNvSpPr/>
          <p:nvPr/>
        </p:nvSpPr>
        <p:spPr>
          <a:xfrm>
            <a:off x="1950085" y="2405380"/>
            <a:ext cx="8051165" cy="84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2400"/>
              <a:t>SELECT  SUM(english) FROM stuent</a:t>
            </a:r>
            <a:endParaRPr sz="2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6870" y="4191635"/>
            <a:ext cx="3858260" cy="2354580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5242560" y="3438525"/>
            <a:ext cx="1706245" cy="374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790" y="320830"/>
            <a:ext cx="9626400" cy="723600"/>
          </a:xfrm>
        </p:spPr>
        <p:txBody>
          <a:bodyPr/>
          <a:p>
            <a:r>
              <a:rPr lang="zh-CN" altLang="en-US"/>
              <a:t>聚合函数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42620" y="1311910"/>
            <a:ext cx="10808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/>
              <a:t>MAX </a:t>
            </a:r>
            <a:r>
              <a:rPr lang="zh-CN" altLang="en-US" sz="2800"/>
              <a:t>例：求</a:t>
            </a:r>
            <a:r>
              <a:rPr lang="zh-CN" altLang="en-US" sz="2800">
                <a:sym typeface="+mn-ea"/>
              </a:rPr>
              <a:t>最高的</a:t>
            </a:r>
            <a:r>
              <a:rPr lang="zh-CN" altLang="en-US" sz="2800"/>
              <a:t>英语成绩</a:t>
            </a: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981710" y="2087245"/>
            <a:ext cx="10027285" cy="844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/>
              <a:t>SELECT  MAX(english) FROM stuent</a:t>
            </a:r>
            <a:endParaRPr lang="zh-CN" altLang="en-US" sz="40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1095" y="3973195"/>
            <a:ext cx="4829810" cy="1855470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5022850" y="3213735"/>
            <a:ext cx="2146935" cy="431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790" y="320830"/>
            <a:ext cx="9626400" cy="723600"/>
          </a:xfrm>
        </p:spPr>
        <p:txBody>
          <a:bodyPr/>
          <a:p>
            <a:r>
              <a:rPr lang="zh-CN" altLang="en-US"/>
              <a:t>聚合函数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2150" y="1189990"/>
            <a:ext cx="10808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/>
              <a:t>MIN </a:t>
            </a:r>
            <a:r>
              <a:rPr lang="zh-CN" altLang="en-US" sz="2800"/>
              <a:t>例：求最低的英语成绩</a:t>
            </a:r>
            <a:r>
              <a:rPr lang="en-US" altLang="zh-CN" sz="2800"/>
              <a:t>	</a:t>
            </a:r>
            <a:endParaRPr lang="en-US" altLang="zh-CN" sz="2800"/>
          </a:p>
        </p:txBody>
      </p:sp>
      <p:sp>
        <p:nvSpPr>
          <p:cNvPr id="7" name="矩形 6"/>
          <p:cNvSpPr/>
          <p:nvPr/>
        </p:nvSpPr>
        <p:spPr>
          <a:xfrm>
            <a:off x="1753235" y="1858645"/>
            <a:ext cx="8684895" cy="854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3600"/>
              <a:t>SELECT  </a:t>
            </a:r>
            <a:r>
              <a:rPr lang="en-US" sz="3600"/>
              <a:t>MIN</a:t>
            </a:r>
            <a:r>
              <a:rPr sz="3600"/>
              <a:t>(english) FROM stuent</a:t>
            </a:r>
            <a:endParaRPr sz="36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1355" y="3816350"/>
            <a:ext cx="3211830" cy="1767840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5200650" y="2853055"/>
            <a:ext cx="1792605" cy="556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790" y="320830"/>
            <a:ext cx="9626400" cy="723600"/>
          </a:xfrm>
        </p:spPr>
        <p:txBody>
          <a:bodyPr/>
          <a:p>
            <a:r>
              <a:rPr lang="zh-CN" altLang="en-US"/>
              <a:t>聚合函数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42620" y="1311910"/>
            <a:ext cx="10808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/>
              <a:t>AVG </a:t>
            </a:r>
            <a:r>
              <a:rPr lang="zh-CN" altLang="en-US" sz="2800"/>
              <a:t>例：统计出英语平均成绩</a:t>
            </a: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2122805" y="1932940"/>
            <a:ext cx="7946390" cy="710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3200"/>
              <a:t>SELECT AVG(english) FROM stuent</a:t>
            </a:r>
            <a:endParaRPr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4735" y="3538220"/>
            <a:ext cx="5003165" cy="2924175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4782820" y="2798445"/>
            <a:ext cx="2626360" cy="584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方正楷体_GBK" charset="0"/>
                <a:ea typeface="方正楷体_GBK" charset="0"/>
                <a:cs typeface="方正楷体_GBK" charset="0"/>
                <a:sym typeface="+mn-ea"/>
              </a:rPr>
              <a:t>分组</a:t>
            </a:r>
            <a:endParaRPr lang="zh-CN" altLang="en-US" dirty="0">
              <a:solidFill>
                <a:schemeClr val="tx1"/>
              </a:solidFill>
              <a:latin typeface="方正楷体_GBK" charset="0"/>
              <a:ea typeface="方正楷体_GBK" charset="0"/>
              <a:cs typeface="方正楷体_GBK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503861" y="2260191"/>
            <a:ext cx="2374065" cy="2064159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2000" b="1" spc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lang="en-US" altLang="zh-CN" sz="2000" b="1" spc="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333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9701_1*b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ISCONTENTSTITLE" val="0"/>
  <p:tag name="KSO_WM_UNIT_PRESET_TEXT" val="成功企业介绍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1*a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PRESET_TEXT" val="LOGO HERE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ID" val="custom20199701_1*k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9701_1*i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9701_1*i*2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199701_1*i*3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SLIDE_ID" val="custom20199701_1"/>
  <p:tag name="KSO_WM_TEMPLATE_SUBCATEGORY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863"/>
  <p:tag name="KSO_WM_SLIDE_LAYOUT" val="a_b_k"/>
  <p:tag name="KSO_WM_SLIDE_LAYOUT_CNT" val="1_3_1"/>
  <p:tag name="KSO_WM_SLIDE_TYPE" val="title"/>
  <p:tag name="KSO_WM_SLIDE_SUBTYPE" val="pureTxt"/>
  <p:tag name="KSO_WM_TEMPLATE_THUMBS_INDEX" val="1、2、3、4、7、8、9、10、11、12、13、15"/>
  <p:tag name="KSO_WM_TEMPLATE_MASTER_TYPE" val="1"/>
  <p:tag name="KSO_WM_TEMPLATE_COLOR_TYPE" val="1"/>
  <p:tag name="KSO_WM_TEMPLATE_MASTER_THUMB_INDEX" val="1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7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单击此处添加标题"/>
</p:tagLst>
</file>

<file path=ppt/tags/tag341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9701_7*e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/01"/>
</p:tagLst>
</file>

<file path=ppt/tags/tag342.xml><?xml version="1.0" encoding="utf-8"?>
<p:tagLst xmlns:p="http://schemas.openxmlformats.org/presentationml/2006/main">
  <p:tag name="KSO_WM_SLIDE_ID" val="custom20199701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</p:tagLst>
</file>

<file path=ppt/tags/tag343.xml><?xml version="1.0" encoding="utf-8"?>
<p:tagLst xmlns:p="http://schemas.openxmlformats.org/presentationml/2006/main">
  <p:tag name="KSO_WM_UNIT_TABLE_BEAUTIFY" val="smartTable{98beefa9-5489-4d19-90c7-7e5e238e8734}"/>
  <p:tag name="TABLE_ENDDRAG_ORIGIN_RECT" val="835*288"/>
  <p:tag name="TABLE_ENDDRAG_RECT" val="39*96*835*288"/>
</p:tagLst>
</file>

<file path=ppt/tags/tag344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</p:tagLst>
</file>

<file path=ppt/tags/tag345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</p:tagLst>
</file>

<file path=ppt/tags/tag346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</p:tagLst>
</file>

<file path=ppt/tags/tag347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</p:tagLst>
</file>

<file path=ppt/tags/tag348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</p:tagLst>
</file>

<file path=ppt/tags/tag349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7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单击此处添加标题"/>
</p:tagLst>
</file>

<file path=ppt/tags/tag351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9701_7*e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/01"/>
</p:tagLst>
</file>

<file path=ppt/tags/tag352.xml><?xml version="1.0" encoding="utf-8"?>
<p:tagLst xmlns:p="http://schemas.openxmlformats.org/presentationml/2006/main">
  <p:tag name="KSO_WM_SLIDE_ID" val="custom20199701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</p:tagLst>
</file>

<file path=ppt/tags/tag353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</p:tagLst>
</file>

<file path=ppt/tags/tag354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7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单击此处添加标题"/>
</p:tagLst>
</file>

<file path=ppt/tags/tag355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9701_7*e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/01"/>
</p:tagLst>
</file>

<file path=ppt/tags/tag356.xml><?xml version="1.0" encoding="utf-8"?>
<p:tagLst xmlns:p="http://schemas.openxmlformats.org/presentationml/2006/main">
  <p:tag name="KSO_WM_SLIDE_ID" val="custom20199701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</p:tagLst>
</file>

<file path=ppt/tags/tag357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</p:tagLst>
</file>

<file path=ppt/tags/tag358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</p:tagLst>
</file>

<file path=ppt/tags/tag359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7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单击此处添加标题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9701_7*e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/01"/>
</p:tagLst>
</file>

<file path=ppt/tags/tag361.xml><?xml version="1.0" encoding="utf-8"?>
<p:tagLst xmlns:p="http://schemas.openxmlformats.org/presentationml/2006/main">
  <p:tag name="KSO_WM_SLIDE_ID" val="custom20199701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</p:tagLst>
</file>

<file path=ppt/tags/tag362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</p:tagLst>
</file>

<file path=ppt/tags/tag363.xml><?xml version="1.0" encoding="utf-8"?>
<p:tagLst xmlns:p="http://schemas.openxmlformats.org/presentationml/2006/main">
  <p:tag name="KSO_WM_UNIT_ISCONTENTSTITLE" val="0"/>
  <p:tag name="KSO_WM_UNIT_PRESET_TEXT" val="多图垂直&#13;中心轮播动画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a"/>
  <p:tag name="KSO_WM_UNIT_INDEX" val="1"/>
  <p:tag name="KSO_WM_UNIT_ID" val="custom20202863_11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64.xml><?xml version="1.0" encoding="utf-8"?>
<p:tagLst xmlns:p="http://schemas.openxmlformats.org/presentationml/2006/main"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2"/>
  <p:tag name="KSO_WM_UNIT_ID" val="custom20202863_11*f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65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  <p:tag name="KSO_WM_SLIDE_ID" val="custom20202863_11"/>
  <p:tag name="KSO_WM_TEMPLATE_SUBCATEGORY" val="10"/>
  <p:tag name="KSO_WM_SLIDE_TYPE" val="text"/>
  <p:tag name="KSO_WM_SLIDE_SUBTYPE" val="picTxt"/>
  <p:tag name="KSO_WM_SLIDE_ITEM_CNT" val="3"/>
  <p:tag name="KSO_WM_SLIDE_INDEX" val="11"/>
  <p:tag name="KSO_WM_SLIDE_SIZE" val="369.165*612.713"/>
  <p:tag name="KSO_WM_SLIDE_POSITION" val="73.4995*-39.3572"/>
  <p:tag name="KSO_WM_DIAGRAM_GROUP_CODE" val="ζ1-1"/>
  <p:tag name="KSO_WM_SLIDE_DIAGTYPE" val="ζ"/>
  <p:tag name="KSO_WM_TAG_VERSION" val="1.0"/>
  <p:tag name="KSO_WM_SLIDE_LAYOUT" val="a_f_ζ"/>
  <p:tag name="KSO_WM_SLIDE_LAYOUT_CNT" val="1_5_1"/>
  <p:tag name="KSO_WM_UNIT_FLASH_PICTURE_TYPE" val="2"/>
  <p:tag name="KSO_WM_TEMPLATE_MASTER_TYPE" val="1"/>
  <p:tag name="KSO_WM_TEMPLATE_COLOR_TYPE" val="1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19_1*a*1"/>
  <p:tag name="KSO_WM_TEMPLATE_CATEGORY" val="diagram"/>
  <p:tag name="KSO_WM_TEMPLATE_INDEX" val="20200419"/>
  <p:tag name="KSO_WM_UNIT_LAYERLEVEL" val="1"/>
  <p:tag name="KSO_WM_TAG_VERSION" val="1.0"/>
  <p:tag name="KSO_WM_BEAUTIFY_FLAG" val="#wm#"/>
  <p:tag name="KSO_WM_UNIT_DEFAULT_FONT" val="24;44;4"/>
  <p:tag name="KSO_WM_UNIT_BLOCK" val="1"/>
  <p:tag name="KSO_WM_UNIT_TEXT_FILL_FORE_SCHEMECOLOR_INDEX_BRIGHTNESS" val="-0.5"/>
  <p:tag name="KSO_WM_UNIT_TEXT_FILL_FORE_SCHEMECOLOR_INDEX" val="13"/>
  <p:tag name="KSO_WM_UNIT_TEXT_FILL_TYPE" val="1"/>
</p:tagLst>
</file>

<file path=ppt/tags/tag372.xml><?xml version="1.0" encoding="utf-8"?>
<p:tagLst xmlns:p="http://schemas.openxmlformats.org/presentationml/2006/main"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2"/>
  <p:tag name="KSO_WM_UNIT_ID" val="custom20202863_11*f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73.xml><?xml version="1.0" encoding="utf-8"?>
<p:tagLst xmlns:p="http://schemas.openxmlformats.org/presentationml/2006/main">
  <p:tag name="KSO_WM_SLIDE_ID" val="diagram20200419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59*444"/>
  <p:tag name="KSO_WM_SLIDE_POSITION" val="52*47"/>
  <p:tag name="KSO_WM_TAG_VERSION" val="1.0"/>
  <p:tag name="KSO_WM_BEAUTIFY_FLAG" val="#wm#"/>
  <p:tag name="KSO_WM_TEMPLATE_CATEGORY" val="diagram"/>
  <p:tag name="KSO_WM_TEMPLATE_INDEX" val="20200419"/>
  <p:tag name="KSO_WM_SLIDE_LAYOUT" val="a_d_f"/>
  <p:tag name="KSO_WM_SLIDE_LAYOUT_CNT" val="1_1_1"/>
  <p:tag name="KSO_WM_SLIDE_LAYOUT_INFO" val="{&quot;direction&quot;:1,&quot;horizontalAlign&quot;:-1,&quot;verticalAlign&quot;:-1,&quot;type&quot;:1,&quot;diagramDirection&quot;:0,&quot;canSetOverLayout&quot;:0,&quot;isOverLayout&quot;:0,&quot;normalSize&quot;:{&quot;size1&quot;:54.4},&quot;minSize&quot;:{&quot;size1&quot;:47.7},&quot;maxSize&quot;:{&quot;size1&quot;:61.2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2,&quot;verticalAlign&quot;:1,&quot;type&quot;:0,&quot;diagramDirection&quot;:1,&quot;canSetOverLayout&quot;:0,&quot;isOverLayout&quot;:0,&quot;margin&quot;:{&quot;left&quot;:1.846,&quot;top&quot;:1.69,&quot;right&quot;:2.583,&quot;bottom&quot;:1.69}},{&quot;direction&quot;:0,&quot;horizontalAlign&quot;:0,&quot;verticalAlign&quot;:1,&quot;type&quot;:1,&quot;diagramDirection&quot;:0,&quot;canSetOverLayout&quot;:1,&quot;isOverLayout&quot;:0,&quot;margin&quot;:{&quot;left&quot;:0.026,&quot;top&quot;:1.69,&quot;right&quot;:1.707,&quot;bottom&quot;:1.69},&quot;marginOverLayout&quot;:{&quot;left&quot;:0.026,&quot;top&quot;:0.0,&quot;right&quot;:0.0,&quot;bottom&quot;:0.0}}]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37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63_22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</p:tagLst>
</file>

<file path=ppt/tags/tag375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9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custom20202863_22*f*3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</p:tagLst>
</file>

<file path=ppt/tags/tag376.xml><?xml version="1.0" encoding="utf-8"?>
<p:tagLst xmlns:p="http://schemas.openxmlformats.org/presentationml/2006/main">
  <p:tag name="KSO_WM_UNIT_VALUE" val="542*8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863_22*d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  <p:tag name="KSO_WM_UNIT_PLACING_PICTURE_INFO" val="{&quot;full_picture&quot;:false,&quot;last_crop_picture&quot;:&quot;2-1&quot;,&quot;selected&quot;:&quot;2-1&quot;,&quot;spacing&quot;:10}"/>
  <p:tag name="KSO_WM_UNIT_SUPPORT_UNIT_TYPE" val="[&quot;all&quot;]"/>
</p:tagLst>
</file>

<file path=ppt/tags/tag377.xml><?xml version="1.0" encoding="utf-8"?>
<p:tagLst xmlns:p="http://schemas.openxmlformats.org/presentationml/2006/main">
  <p:tag name="KSO_WM_UNIT_VALUE" val="542*8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2863_22*d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  <p:tag name="KSO_WM_UNIT_PLACING_PICTURE_INFO" val="{&quot;full_picture&quot;:false,&quot;last_crop_picture&quot;:&quot;2-1&quot;,&quot;selected&quot;:&quot;2-1&quot;,&quot;spacing&quot;:10}"/>
  <p:tag name="KSO_WM_UNIT_SUPPORT_UNIT_TYPE" val="[&quot;all&quot;]"/>
</p:tagLst>
</file>

<file path=ppt/tags/tag378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  <p:tag name="KSO_WM_TEMPLATE_THUMBS_INDEX" val="1"/>
  <p:tag name="KSO_WM_SLIDE_ID" val="custom20202863_22"/>
  <p:tag name="KSO_WM_TEMPLATE_SUBCATEGORY" val="0"/>
  <p:tag name="KSO_WM_SLIDE_TYPE" val="text"/>
  <p:tag name="KSO_WM_SLIDE_SUBTYPE" val="picTxt"/>
  <p:tag name="KSO_WM_SLIDE_ITEM_CNT" val="0"/>
  <p:tag name="KSO_WM_SLIDE_INDEX" val="22"/>
  <p:tag name="KSO_WM_SLIDE_SIZE" val="775*322"/>
  <p:tag name="KSO_WM_SLIDE_POSITION" val="103*106"/>
  <p:tag name="KSO_WM_TAG_VERSION" val="1.0"/>
  <p:tag name="KSO_WM_SLIDE_LAYOUT" val="a_d_f"/>
  <p:tag name="KSO_WM_SLIDE_LAYOUT_CNT" val="1_2_3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  <p:tag name="KSO_WM_TEMPLATE_MASTER_TYPE" val="1"/>
  <p:tag name="KSO_WM_TEMPLATE_COLOR_TYPE" val="1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63_30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0"/>
  <p:tag name="KSO_WM_UNIT_PRESET_TEXT" val="感谢您的耐心观看"/>
  <p:tag name="KSO_WM_UNIT_NOCLEAR" val="1"/>
  <p:tag name="KSO_WM_UNIT_VALUE" val="18"/>
  <p:tag name="KSO_WM_UNIT_TYPE" val="a"/>
  <p:tag name="KSO_WM_UNIT_INDEX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SLIDE_ID" val="custom20202863_30"/>
  <p:tag name="KSO_WM_TEMPLATE_SUBCATEGORY" val="0"/>
  <p:tag name="KSO_WM_SLIDE_ITEM_CNT" val="0"/>
  <p:tag name="KSO_WM_SLIDE_INDEX" val="30"/>
  <p:tag name="KSO_WM_TAG_VERSION" val="1.0"/>
  <p:tag name="KSO_WM_BEAUTIFY_FLAG" val="#wm#"/>
  <p:tag name="KSO_WM_TEMPLATE_CATEGORY" val="custom"/>
  <p:tag name="KSO_WM_TEMPLATE_INDEX" val="20202863"/>
  <p:tag name="KSO_WM_SLIDE_LAYOUT" val="a_b"/>
  <p:tag name="KSO_WM_SLIDE_LAYOUT_CNT" val="1_1"/>
  <p:tag name="KSO_WM_SLIDE_TYPE" val="endPage"/>
  <p:tag name="KSO_WM_SLIDE_SUBTYPE" val="picTxt"/>
  <p:tag name="KSO_WM_TEMPLATE_MASTER_TYPE" val="1"/>
  <p:tag name="KSO_WM_TEMPLATE_COLOR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4_Office 主题​​">
  <a:themeElements>
    <a:clrScheme name="20202863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1099</Words>
  <Application>WPS 演示</Application>
  <PresentationFormat>宽屏</PresentationFormat>
  <Paragraphs>149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汉仪旗黑-85S</vt:lpstr>
      <vt:lpstr>黑体</vt:lpstr>
      <vt:lpstr>方正楷体_GBK</vt:lpstr>
      <vt:lpstr>Segoe UI</vt:lpstr>
      <vt:lpstr>Arial Unicode MS</vt:lpstr>
      <vt:lpstr>Calibri</vt:lpstr>
      <vt:lpstr>4_Office 主题​​</vt:lpstr>
      <vt:lpstr>1_Office 主题​​</vt:lpstr>
      <vt:lpstr>MySQL数据库</vt:lpstr>
      <vt:lpstr>聚合函数</vt:lpstr>
      <vt:lpstr>聚合函数</vt:lpstr>
      <vt:lpstr>聚合函数</vt:lpstr>
      <vt:lpstr>聚合函数</vt:lpstr>
      <vt:lpstr>聚合函数</vt:lpstr>
      <vt:lpstr>聚合函数</vt:lpstr>
      <vt:lpstr>聚合函数</vt:lpstr>
      <vt:lpstr>分组</vt:lpstr>
      <vt:lpstr>GROUP BY 分组</vt:lpstr>
      <vt:lpstr>limit</vt:lpstr>
      <vt:lpstr>LIMIT限制查询记录的条数</vt:lpstr>
      <vt:lpstr>LIMIT限制查询记录的条数</vt:lpstr>
      <vt:lpstr>SQL 语句顺序说明</vt:lpstr>
      <vt:lpstr>SQL 语句顺序说明</vt:lpstr>
      <vt:lpstr>PowerPoint 演示文稿</vt:lpstr>
      <vt:lpstr>PowerPoint 演示文稿</vt:lpstr>
      <vt:lpstr>PowerPoint 演示文稿</vt:lpstr>
      <vt:lpstr>感谢您的耐心观看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Larva</cp:lastModifiedBy>
  <cp:revision>149</cp:revision>
  <dcterms:created xsi:type="dcterms:W3CDTF">2020-08-21T09:18:00Z</dcterms:created>
  <dcterms:modified xsi:type="dcterms:W3CDTF">2020-10-09T11:33:28Z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