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（一）变量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sz="2000">
                <a:sym typeface="+mn-ea"/>
              </a:rPr>
              <a:t>变量的含义：</a:t>
            </a:r>
            <a:endParaRPr sz="2000">
              <a:sym typeface="+mn-ea"/>
            </a:endParaRPr>
          </a:p>
          <a:p>
            <a:pPr marL="457200" lvl="1" indent="0">
              <a:buNone/>
            </a:pPr>
            <a:r>
              <a:rPr altLang="zh-CN" sz="2000" noProof="0">
                <a:ln>
                  <a:noFill/>
                </a:ln>
                <a:effectLst/>
                <a:uLnTx/>
                <a:sym typeface="+mn-ea"/>
              </a:rPr>
              <a:t>变量是存储数据的容器，换句话说是变量是用于保存值的占位符。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2000" dirty="0"/>
              <a:t>变量的声明：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var</a:t>
            </a:r>
            <a:r>
              <a:rPr sz="2000" dirty="0"/>
              <a:t>声明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2</a:t>
            </a:r>
            <a:r>
              <a:rPr sz="2000" dirty="0"/>
              <a:t>）</a:t>
            </a:r>
            <a:r>
              <a:rPr lang="en-US" altLang="zh-CN" sz="2000" dirty="0"/>
              <a:t>let</a:t>
            </a:r>
            <a:r>
              <a:rPr sz="2000" dirty="0"/>
              <a:t>声明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altLang="zh-CN" sz="2000" noProof="0">
                <a:ln>
                  <a:noFill/>
                </a:ln>
                <a:effectLst/>
                <a:uLnTx/>
              </a:rPr>
              <a:t>let</a:t>
            </a:r>
            <a:r>
              <a:rPr altLang="zh-CN" sz="2000" noProof="0">
                <a:ln>
                  <a:noFill/>
                </a:ln>
                <a:effectLst/>
                <a:uLnTx/>
                <a:sym typeface="Calibri" panose="020F0502020204030204" charset="0"/>
              </a:rPr>
              <a:t>所声明的变量，只在let命令所在的代码块（块级作用域）内有效。</a:t>
            </a:r>
            <a:endParaRPr lang="zh-CN" altLang="zh-CN" sz="2000" noProof="0">
              <a:ln>
                <a:noFill/>
              </a:ln>
              <a:effectLst/>
              <a:uLnTx/>
              <a:sym typeface="Calibri" panose="020F0502020204030204" charset="0"/>
            </a:endParaRPr>
          </a:p>
          <a:p>
            <a:pPr marL="0" indent="0">
              <a:buNone/>
            </a:pPr>
            <a:r>
              <a:rPr altLang="zh-CN" sz="2000" noProof="0">
                <a:ln>
                  <a:noFill/>
                </a:ln>
                <a:effectLst/>
                <a:uLnTx/>
                <a:sym typeface="Calibri" panose="020F0502020204030204" charset="0"/>
              </a:rPr>
              <a:t>	块级作用域</a:t>
            </a:r>
            <a:endParaRPr sz="20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pic>
        <p:nvPicPr>
          <p:cNvPr id="5" name="图片 4" descr="疑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90" y="4636770"/>
            <a:ext cx="1483995" cy="1483995"/>
          </a:xfrm>
          <a:prstGeom prst="rect">
            <a:avLst/>
          </a:prstGeom>
        </p:spPr>
      </p:pic>
      <p:pic>
        <p:nvPicPr>
          <p:cNvPr id="6" name="图片 5" descr="疑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4636770"/>
            <a:ext cx="1434465" cy="1434465"/>
          </a:xfrm>
          <a:prstGeom prst="rect">
            <a:avLst/>
          </a:prstGeom>
        </p:spPr>
      </p:pic>
      <p:pic>
        <p:nvPicPr>
          <p:cNvPr id="7" name="图片 6" descr="疑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20" y="4636770"/>
            <a:ext cx="1434465" cy="14344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45" y="1146175"/>
            <a:ext cx="6565900" cy="4565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70805" y="1307465"/>
            <a:ext cx="6267450" cy="3523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70" h="5549">
                <a:moveTo>
                  <a:pt x="0" y="136"/>
                </a:moveTo>
                <a:cubicBezTo>
                  <a:pt x="0" y="61"/>
                  <a:pt x="61" y="0"/>
                  <a:pt x="136" y="0"/>
                </a:cubicBezTo>
                <a:lnTo>
                  <a:pt x="9734" y="0"/>
                </a:lnTo>
                <a:cubicBezTo>
                  <a:pt x="9809" y="0"/>
                  <a:pt x="9870" y="61"/>
                  <a:pt x="9870" y="136"/>
                </a:cubicBezTo>
                <a:lnTo>
                  <a:pt x="9870" y="5413"/>
                </a:lnTo>
                <a:cubicBezTo>
                  <a:pt x="9870" y="5488"/>
                  <a:pt x="9809" y="5549"/>
                  <a:pt x="9734" y="5549"/>
                </a:cubicBezTo>
                <a:lnTo>
                  <a:pt x="136" y="5549"/>
                </a:lnTo>
                <a:cubicBezTo>
                  <a:pt x="61" y="5549"/>
                  <a:pt x="0" y="5488"/>
                  <a:pt x="0" y="5413"/>
                </a:cubicBezTo>
                <a:lnTo>
                  <a:pt x="0" y="136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22935" y="795655"/>
            <a:ext cx="3966845" cy="54540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indent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i="1">
                <a:solidFill>
                  <a:srgbClr val="C00000"/>
                </a:solidFill>
                <a:latin typeface="+mj-ea"/>
                <a:ea typeface="+mj-ea"/>
                <a:sym typeface="Arial" panose="020B0604020202020204" pitchFamily="34" charset="0"/>
              </a:rPr>
              <a:t>块级作用域：</a:t>
            </a:r>
            <a:endParaRPr lang="zh-CN" altLang="en-US" sz="2400" i="1">
              <a:solidFill>
                <a:srgbClr val="C0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r>
              <a:rPr lang="zh-CN" altLang="en-US" sz="2000" dirty="0">
                <a:latin typeface="+mj-ea"/>
                <a:ea typeface="+mj-ea"/>
                <a:sym typeface="Calibri" panose="020F0502020204030204" charset="0"/>
              </a:rPr>
              <a:t>    简单的理解如果一段代码是由一个大括号包裹起来的，那么这个大括号里面就是一个块级作用域。</a:t>
            </a:r>
            <a:endParaRPr lang="zh-CN" altLang="en-US" sz="2000" dirty="0">
              <a:latin typeface="+mj-ea"/>
              <a:ea typeface="+mj-ea"/>
              <a:sym typeface="Calibri" panose="020F0502020204030204" charset="0"/>
            </a:endParaRPr>
          </a:p>
          <a:p>
            <a:r>
              <a:rPr lang="zh-CN" altLang="en-US" sz="2400" i="1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用法：</a:t>
            </a:r>
            <a:endParaRPr lang="zh-CN" altLang="en-US" sz="2400" i="1">
              <a:solidFill>
                <a:srgbClr val="C00000"/>
              </a:solidFill>
              <a:latin typeface="+mj-ea"/>
              <a:ea typeface="+mj-ea"/>
              <a:sym typeface="Calibri" panose="020F0502020204030204" charset="0"/>
            </a:endParaRPr>
          </a:p>
          <a:p>
            <a:r>
              <a:rPr lang="zh-CN" altLang="en-US" sz="2400" i="1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      </a:t>
            </a:r>
            <a:r>
              <a:rPr lang="zh-CN" altLang="en-US" sz="2000" dirty="0">
                <a:latin typeface="+mj-ea"/>
                <a:ea typeface="+mj-ea"/>
                <a:sym typeface="Calibri" panose="020F0502020204030204" charset="0"/>
              </a:rPr>
              <a:t>let a = 1;</a:t>
            </a:r>
            <a:endParaRPr lang="zh-CN" altLang="en-US" sz="2400" i="1">
              <a:solidFill>
                <a:srgbClr val="C00000"/>
              </a:solidFill>
              <a:latin typeface="+mj-ea"/>
              <a:ea typeface="+mj-ea"/>
              <a:sym typeface="Calibri" panose="020F0502020204030204" charset="0"/>
            </a:endParaRPr>
          </a:p>
          <a:p>
            <a:r>
              <a:rPr lang="zh-CN" altLang="en-US" sz="2400" i="1">
                <a:solidFill>
                  <a:srgbClr val="C00000"/>
                </a:solidFill>
                <a:latin typeface="+mj-ea"/>
                <a:ea typeface="+mj-ea"/>
                <a:sym typeface="Calibri" panose="020F0502020204030204" charset="0"/>
              </a:rPr>
              <a:t>特点：</a:t>
            </a:r>
            <a:endParaRPr lang="zh-CN" altLang="en-US" sz="2400" i="1">
              <a:solidFill>
                <a:srgbClr val="C00000"/>
              </a:solidFill>
              <a:latin typeface="+mj-ea"/>
              <a:ea typeface="+mj-ea"/>
              <a:sym typeface="Calibri" panose="020F0502020204030204" charset="0"/>
            </a:endParaRPr>
          </a:p>
          <a:p>
            <a:r>
              <a:rPr lang="en-US" altLang="zh-CN" sz="2000"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 sz="2000">
                <a:latin typeface="+mj-ea"/>
                <a:ea typeface="+mj-ea"/>
                <a:sym typeface="Arial" panose="020B0604020202020204" pitchFamily="34" charset="0"/>
              </a:rPr>
              <a:t>①不允许重复声明</a:t>
            </a:r>
            <a:endParaRPr lang="zh-CN" altLang="en-US" sz="2000">
              <a:latin typeface="+mj-ea"/>
              <a:ea typeface="+mj-ea"/>
              <a:sym typeface="Arial" panose="020B0604020202020204" pitchFamily="34" charset="0"/>
            </a:endParaRPr>
          </a:p>
          <a:p>
            <a:r>
              <a:rPr lang="en-US" altLang="zh-CN" sz="2000"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zh-CN" altLang="en-US" sz="2000">
                <a:latin typeface="+mj-ea"/>
                <a:ea typeface="+mj-ea"/>
                <a:sym typeface="Arial" panose="020B0604020202020204" pitchFamily="34" charset="0"/>
              </a:rPr>
              <a:t>②不存在变量提升</a:t>
            </a:r>
            <a:endParaRPr lang="zh-CN" altLang="en-US" sz="2000">
              <a:latin typeface="+mj-ea"/>
              <a:ea typeface="+mj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805" y="2169160"/>
            <a:ext cx="6268085" cy="2371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4490" y="1519555"/>
            <a:ext cx="228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问题与思考</a:t>
            </a:r>
            <a:r>
              <a:rPr lang="zh-CN" altLang="en-US"/>
              <a:t>？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75" y="92398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3</a:t>
            </a:r>
            <a:r>
              <a:rPr sz="2000" dirty="0"/>
              <a:t>）</a:t>
            </a:r>
            <a:r>
              <a:rPr lang="en-US" altLang="zh-CN" sz="2000" dirty="0"/>
              <a:t>const</a:t>
            </a:r>
            <a:r>
              <a:rPr sz="2000" dirty="0"/>
              <a:t>声明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sz="2000" dirty="0"/>
              <a:t>定义：</a:t>
            </a:r>
            <a:r>
              <a:rPr sz="2000">
                <a:sym typeface="Calibri" panose="020F0502020204030204" charset="0"/>
              </a:rPr>
              <a:t>const声明一个只读的常量。一旦声明，常量的值就不能改变。</a:t>
            </a:r>
            <a:endParaRPr sz="2000"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sz="2000">
                <a:solidFill>
                  <a:srgbClr val="C00000"/>
                </a:solidFill>
                <a:sym typeface="Calibri" panose="020F0502020204030204" charset="0"/>
              </a:rPr>
              <a:t>注意：</a:t>
            </a:r>
            <a:r>
              <a:rPr sz="2000">
                <a:solidFill>
                  <a:srgbClr val="C00000"/>
                </a:solidFill>
                <a:sym typeface="Calibri" panose="020F0502020204030204" charset="0"/>
              </a:rPr>
              <a:t>const声明的变量不得改变值，这意味着，const一旦声明变量，就必须立即初始化，不能留到以后赋值。</a:t>
            </a:r>
            <a:endParaRPr lang="zh-CN" altLang="en-US" sz="2000">
              <a:solidFill>
                <a:srgbClr val="C00000"/>
              </a:solidFill>
              <a:sym typeface="Calibri" panose="020F0502020204030204" charset="0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C00000"/>
              </a:solidFill>
              <a:sym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2070735"/>
            <a:ext cx="3523615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05" y="4585335"/>
            <a:ext cx="3522980" cy="973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6175"/>
            <a:ext cx="6565900" cy="456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97530" y="15690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问题与思考？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097530" y="2136775"/>
            <a:ext cx="56108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const obj={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a:1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}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obj.b=2;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	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console.log(obj);//???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会报错吗？？？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80" y="3342640"/>
            <a:ext cx="1458595" cy="1458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/>
              <a:t>（二）数据类型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000" dirty="0"/>
              <a:t>基本数据类型</a:t>
            </a:r>
            <a:endParaRPr lang="zh-CN" altLang="en-US"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1</a:t>
            </a:r>
            <a:r>
              <a:rPr sz="2000" dirty="0"/>
              <a:t>）</a:t>
            </a:r>
            <a:r>
              <a:rPr lang="en-US" altLang="zh-CN" sz="2000" dirty="0"/>
              <a:t>Undefined</a:t>
            </a:r>
            <a:r>
              <a:rPr sz="2000" dirty="0"/>
              <a:t>类型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2</a:t>
            </a:r>
            <a:r>
              <a:rPr sz="2000" dirty="0"/>
              <a:t>）</a:t>
            </a:r>
            <a:r>
              <a:rPr lang="en-US" altLang="zh-CN" sz="2000" dirty="0"/>
              <a:t>Null</a:t>
            </a:r>
            <a:r>
              <a:rPr sz="2000" dirty="0"/>
              <a:t>类型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3</a:t>
            </a:r>
            <a:r>
              <a:rPr sz="2000" dirty="0"/>
              <a:t>）</a:t>
            </a:r>
            <a:r>
              <a:rPr lang="en-US" altLang="zh-CN" sz="2000" dirty="0"/>
              <a:t>Boolean</a:t>
            </a:r>
            <a:r>
              <a:rPr sz="2000" dirty="0"/>
              <a:t>类型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4</a:t>
            </a:r>
            <a:r>
              <a:rPr sz="2000" dirty="0"/>
              <a:t>）</a:t>
            </a:r>
            <a:r>
              <a:rPr lang="en-US" altLang="zh-CN" sz="2000" dirty="0"/>
              <a:t>Number</a:t>
            </a:r>
            <a:r>
              <a:rPr sz="2000" dirty="0"/>
              <a:t>数据类型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5</a:t>
            </a:r>
            <a:r>
              <a:rPr sz="2000" dirty="0"/>
              <a:t>）</a:t>
            </a:r>
            <a:r>
              <a:rPr lang="en-US" altLang="zh-CN" sz="2000" dirty="0"/>
              <a:t>String</a:t>
            </a:r>
            <a:r>
              <a:rPr sz="2000" dirty="0"/>
              <a:t>数据类型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6</a:t>
            </a:r>
            <a:r>
              <a:rPr sz="2000" dirty="0"/>
              <a:t>）</a:t>
            </a:r>
            <a:r>
              <a:rPr lang="en-US" altLang="zh-CN" sz="2000" dirty="0"/>
              <a:t>Symbol</a:t>
            </a:r>
            <a:r>
              <a:rPr sz="2000" dirty="0"/>
              <a:t>数据类型</a:t>
            </a:r>
            <a:endParaRPr sz="2000" dirty="0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90345"/>
            <a:ext cx="6565900" cy="456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05730" y="1946910"/>
            <a:ext cx="40208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问题与思考？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  不同的数据类型怎么相互转换？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Undefined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值：</a:t>
            </a:r>
            <a:r>
              <a:rPr lang="en-US" altLang="zh-CN"/>
              <a:t>undefined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/>
              <a:t>变量声明了但未初始化则默认赋值为</a:t>
            </a:r>
            <a:r>
              <a:rPr lang="en-US" altLang="zh-CN"/>
              <a:t>undefined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Null</a:t>
            </a: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/>
              <a:t>    值：null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空对象指针，占位符</a:t>
            </a:r>
            <a:endParaRPr lang="zh-CN" altLang="en-US"/>
          </a:p>
          <a:p>
            <a:pPr marL="0" algn="l">
              <a:buClrTx/>
              <a:buSzTx/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（3）Boolean类型</a:t>
            </a:r>
            <a:endParaRPr lang="zh-CN" altLang="en-US"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zh-CN" altLang="en-US" sz="2000">
                <a:latin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sz="1800"/>
              <a:t>值：true false</a:t>
            </a:r>
            <a:endParaRPr lang="en-US" altLang="zh-CN" sz="1800"/>
          </a:p>
          <a:p>
            <a:pPr marL="0" algn="l">
              <a:buClrTx/>
              <a:buSzTx/>
              <a:buNone/>
            </a:pPr>
            <a:r>
              <a:rPr lang="en-US" altLang="zh-CN" sz="1800"/>
              <a:t>         </a:t>
            </a:r>
            <a:r>
              <a:rPr lang="zh-CN" altLang="en-US" sz="1800"/>
              <a:t>将其他数据类型的值转化为布尔值：</a:t>
            </a:r>
            <a:r>
              <a:rPr lang="en-US" altLang="zh-CN" sz="1800"/>
              <a:t>Boolean()</a:t>
            </a:r>
            <a:r>
              <a:rPr lang="zh-CN" altLang="en-US" sz="1800"/>
              <a:t>方法</a:t>
            </a:r>
            <a:r>
              <a:rPr lang="en-US" altLang="zh-CN" sz="1800"/>
              <a:t>	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18490" y="575310"/>
            <a:ext cx="11091545" cy="5482590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/>
              <a:t>Number</a:t>
            </a:r>
            <a:r>
              <a:rPr lang="zh-CN" altLang="en-US" sz="2000"/>
              <a:t>类型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  </a:t>
            </a:r>
            <a:r>
              <a:rPr lang="en-US" altLang="zh-CN"/>
              <a:t> </a:t>
            </a:r>
            <a:r>
              <a:rPr lang="zh-CN" altLang="en-US"/>
              <a:t>值：数字和</a:t>
            </a:r>
            <a:r>
              <a:rPr lang="en-US" altLang="zh-CN"/>
              <a:t>NaN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zh-CN" altLang="en-US"/>
              <a:t>将其他数据类型转换成</a:t>
            </a:r>
            <a:r>
              <a:rPr lang="en-US" altLang="zh-CN"/>
              <a:t>Number</a:t>
            </a:r>
            <a:r>
              <a:rPr lang="zh-CN" altLang="en-US"/>
              <a:t>数据类型：</a:t>
            </a:r>
            <a:r>
              <a:rPr lang="en-US" altLang="zh-CN"/>
              <a:t>Number()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zh-CN" altLang="en-US"/>
              <a:t>将字符串转换为数值：</a:t>
            </a:r>
            <a:r>
              <a:rPr lang="en-US" altLang="zh-CN"/>
              <a:t>parseInt() parseFloat()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zh-CN" altLang="en-US"/>
              <a:t>判断一个数在不在数值范围之内</a:t>
            </a:r>
            <a:r>
              <a:rPr lang="en-US" altLang="zh-CN"/>
              <a:t>：</a:t>
            </a:r>
            <a:r>
              <a:rPr lang="en-US" altLang="zh-CN">
                <a:sym typeface="+mn-ea"/>
              </a:rPr>
              <a:t>isFinite()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NaN:</a:t>
            </a:r>
            <a:r>
              <a:rPr lang="zh-CN" altLang="en-US"/>
              <a:t>非数值，利用</a:t>
            </a:r>
            <a:r>
              <a:rPr lang="en-US" altLang="zh-CN"/>
              <a:t>isNaN()</a:t>
            </a:r>
            <a:r>
              <a:rPr lang="zh-CN" altLang="en-US"/>
              <a:t>检测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en-US" altLang="zh-CN">
                <a:solidFill>
                  <a:srgbClr val="C00000"/>
                </a:solidFill>
              </a:rPr>
              <a:t>ES6</a:t>
            </a:r>
            <a:r>
              <a:rPr lang="zh-CN" altLang="en-US">
                <a:solidFill>
                  <a:srgbClr val="C00000"/>
                </a:solidFill>
              </a:rPr>
              <a:t>新增：</a:t>
            </a:r>
            <a:endParaRPr lang="zh-CN" altLang="en-US"/>
          </a:p>
          <a:p>
            <a:pPr marL="1257300" lvl="2" inden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/>
              <a:t>提供了二进制和八进制数值的新写法，分别用前缀</a:t>
            </a:r>
            <a:r>
              <a:rPr lang="en-US" altLang="zh-CN" sz="1800"/>
              <a:t>0b(0B)</a:t>
            </a:r>
            <a:r>
              <a:rPr lang="zh-CN" altLang="en-US" sz="1800"/>
              <a:t>和</a:t>
            </a:r>
            <a:r>
              <a:rPr lang="en-US" altLang="zh-CN" sz="1800"/>
              <a:t>0o(0O)</a:t>
            </a:r>
            <a:r>
              <a:rPr lang="zh-CN" altLang="en-US" sz="1800"/>
              <a:t>表示 如：</a:t>
            </a:r>
            <a:r>
              <a:rPr lang="en-US" altLang="zh-CN" sz="1800"/>
              <a:t>0B110</a:t>
            </a:r>
            <a:endParaRPr lang="en-US" altLang="zh-CN" sz="1800"/>
          </a:p>
          <a:p>
            <a:pPr marL="1257300" lvl="2" inden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/>
              <a:t>ES6 在Number对象上，新提供了Number.isFinite()和Number.isNaN()两个方法。 </a:t>
            </a:r>
            <a:endParaRPr lang="zh-CN" altLang="en-US" sz="1800"/>
          </a:p>
          <a:p>
            <a:pPr marL="1257300" lvl="2" inden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/>
              <a:t>ES6 将全局方法parseInt()和parseFloat()移植到Number对象上面，行为完全保持不变</a:t>
            </a:r>
            <a:endParaRPr lang="zh-CN" altLang="en-US" sz="1800"/>
          </a:p>
          <a:p>
            <a:pPr marL="1257300" lvl="2" inden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/>
              <a:t>Number.isInteger()用来判断一个数值是否为整数</a:t>
            </a:r>
            <a:endParaRPr lang="zh-CN" altLang="en-US" sz="1800"/>
          </a:p>
          <a:p>
            <a:pPr marL="1257300" lvl="2" inden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/>
              <a:t>新增指数运算符 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260" y="5642610"/>
            <a:ext cx="3248025" cy="415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2615" y="2011045"/>
            <a:ext cx="46894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十进制转其他进制：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十进制除以其它进制取余数，倒叙排列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其他进制转十进制：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进制按权展开求和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18465" y="497840"/>
            <a:ext cx="11513185" cy="60515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sz="2220" dirty="0"/>
              <a:t>（</a:t>
            </a:r>
            <a:r>
              <a:rPr lang="en-US" altLang="zh-CN" sz="2220" dirty="0"/>
              <a:t>5</a:t>
            </a:r>
            <a:r>
              <a:rPr sz="2220" dirty="0"/>
              <a:t>）</a:t>
            </a:r>
            <a:r>
              <a:rPr lang="en-US" altLang="zh-CN" sz="2220" dirty="0"/>
              <a:t>String</a:t>
            </a:r>
            <a:r>
              <a:rPr sz="2220" dirty="0"/>
              <a:t>类型</a:t>
            </a:r>
            <a:endParaRPr sz="2220" dirty="0"/>
          </a:p>
          <a:p>
            <a:pPr marL="0" indent="0">
              <a:buNone/>
            </a:pPr>
            <a:r>
              <a:rPr sz="2000" dirty="0"/>
              <a:t>        值：用双引号或者单引号括起来的字符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sz="2000" dirty="0"/>
              <a:t>将其他数据类型转换为字符串：</a:t>
            </a:r>
            <a:r>
              <a:rPr lang="en-US" altLang="zh-CN" sz="2000" dirty="0"/>
              <a:t>String() </a:t>
            </a:r>
            <a:r>
              <a:rPr sz="2000" dirty="0"/>
              <a:t>、</a:t>
            </a:r>
            <a:r>
              <a:rPr lang="en-US" altLang="zh-CN" sz="2000" dirty="0"/>
              <a:t>toString()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sz="2000" dirty="0"/>
              <a:t>字符串的属性以及方法：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sz="2000" dirty="0"/>
              <a:t>属性：</a:t>
            </a:r>
            <a:r>
              <a:rPr lang="en-US" altLang="zh-CN" sz="2000" dirty="0"/>
              <a:t>length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sz="2000" dirty="0"/>
              <a:t>方法：</a:t>
            </a:r>
            <a:r>
              <a:rPr lang="en-US" altLang="zh-CN" sz="2000" dirty="0"/>
              <a:t>charAt()、</a:t>
            </a:r>
            <a:r>
              <a:rPr lang="en-US" altLang="zh-CN" sz="2000">
                <a:sym typeface="+mn-ea"/>
              </a:rPr>
              <a:t>charCodeAt()、fromCharCode()</a:t>
            </a:r>
            <a:r>
              <a:rPr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indexOf()、lastIndexOf()、split()、	         concat()、trim()、search()、replace()、toLowerCase()、toUpperCase()、	         substr()、slice()</a:t>
            </a:r>
            <a:r>
              <a:rPr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substring()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ES6</a:t>
            </a:r>
            <a:r>
              <a:rPr sz="2000">
                <a:solidFill>
                  <a:srgbClr val="C00000"/>
                </a:solidFill>
                <a:sym typeface="+mn-ea"/>
              </a:rPr>
              <a:t>新增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sz="2000">
                <a:sym typeface="+mn-ea"/>
              </a:rPr>
              <a:t>①字符串可以被</a:t>
            </a:r>
            <a:r>
              <a:rPr lang="en-US" altLang="zh-CN" sz="2000">
                <a:sym typeface="+mn-ea"/>
              </a:rPr>
              <a:t>for...of</a:t>
            </a:r>
            <a:r>
              <a:rPr sz="2000">
                <a:sym typeface="+mn-ea"/>
              </a:rPr>
              <a:t>遍历循环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sz="2000">
                <a:sym typeface="+mn-ea"/>
              </a:rPr>
              <a:t>②</a:t>
            </a:r>
            <a:r>
              <a:rPr lang="en-US" altLang="zh-CN" sz="2000">
                <a:sym typeface="+mn-ea"/>
              </a:rPr>
              <a:t>ES6</a:t>
            </a:r>
            <a:r>
              <a:rPr sz="2000">
                <a:sym typeface="+mn-ea"/>
              </a:rPr>
              <a:t>引入模板字符串，用反引号</a:t>
            </a:r>
            <a:r>
              <a:rPr lang="en-US" altLang="zh-CN" sz="2000">
                <a:sym typeface="+mn-ea"/>
              </a:rPr>
              <a:t>(``)</a:t>
            </a:r>
            <a:r>
              <a:rPr sz="2000">
                <a:sym typeface="+mn-ea"/>
              </a:rPr>
              <a:t>标识，可以换行，如果要嵌入变量，需将变量名写在</a:t>
            </a:r>
            <a:r>
              <a:rPr lang="en-US" altLang="zh-CN" sz="2000">
                <a:sym typeface="+mn-ea"/>
              </a:rPr>
              <a:t>${}</a:t>
            </a:r>
            <a:r>
              <a:rPr sz="2000">
                <a:sym typeface="+mn-ea"/>
              </a:rPr>
              <a:t>中</a:t>
            </a:r>
            <a:endParaRPr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sz="2000">
                <a:sym typeface="+mn-ea"/>
              </a:rPr>
              <a:t>③新增方法：</a:t>
            </a:r>
            <a:r>
              <a:rPr lang="en-US" altLang="zh-CN" sz="2000">
                <a:sym typeface="Calibri" panose="020F0502020204030204" charset="0"/>
              </a:rPr>
              <a:t>codePointAt()   String.fromCodePoint() includes() startsWith() repeat()</a:t>
            </a:r>
            <a:endParaRPr lang="en-US" altLang="zh-CN" sz="2000" dirty="0"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2000"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d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d"/>
  <p:tag name="KSO_WM_UNIT_INDEX" val="1"/>
  <p:tag name="KSO_WM_UNIT_VALUE" val="978*1740"/>
  <p:tag name="KSO_WM_UNIT_SUPPORT_UNIT_TYPE" val="[&quot;all&quot;]"/>
  <p:tag name="KSO_WM_UNIT_PLACEHOLDER_TYPE" val="{&quot;md4&quot;:&quot;A75731314F554DB55FEE46D6F8696391&quot;,&quot;placeholderUnitType&quot;:[&quot;all&quot;],&quot;rotation&quot;:0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单击此处添加正文"/>
  <p:tag name="KSO_WM_UNIT_NOCLEAR" val="0"/>
  <p:tag name="KSO_WM_UNIT_VALUE" val="180"/>
  <p:tag name="KSO_WM_UNIT_TYPE" val="f"/>
  <p:tag name="KSO_WM_UNIT_INDEX" val="1"/>
  <p:tag name="KSO_WM_UNIT_SHOW_EDIT_AREA_INDICATION" val="1"/>
</p:tagLst>
</file>

<file path=ppt/tags/tag69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SLIDE_ID" val="custom20205176_17"/>
  <p:tag name="KSO_WM_TEMPLATE_SUBCATEGORY" val="19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05176"/>
  <p:tag name="KSO_WM_SLIDE_LAYOUT" val="a_d_f"/>
  <p:tag name="KSO_WM_SLIDE_LAYOUT_CNT" val="1_1_1"/>
  <p:tag name="KSO_WM_SLIDE_TYPE" val="text"/>
  <p:tag name="KSO_WM_SLIDE_SUBTYPE" val="picTxt"/>
  <p:tag name="KSO_WM_SLIDE_SIZE" val="864*430"/>
  <p:tag name="KSO_WM_SLIDE_POSITION" val="48*61"/>
  <p:tag name="KSO_WM_UNIT_SHOW_EDIT_AREA_INDICATION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7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演示</Application>
  <PresentationFormat>宽屏</PresentationFormat>
  <Paragraphs>91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（一）变量</vt:lpstr>
      <vt:lpstr>PowerPoint 演示文稿</vt:lpstr>
      <vt:lpstr>PowerPoint 演示文稿</vt:lpstr>
      <vt:lpstr>PowerPoint 演示文稿</vt:lpstr>
      <vt:lpstr>（二）数据类型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2020-07-29T03:16:39Z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