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10" r:id="rId3"/>
    <p:sldId id="411" r:id="rId4"/>
    <p:sldId id="412" r:id="rId5"/>
    <p:sldId id="413" r:id="rId6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8.png"/><Relationship Id="rId1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9.png"/><Relationship Id="rId1" Type="http://schemas.openxmlformats.org/officeDocument/2006/relationships/tags" Target="../tags/tag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Relationship Id="rId3" Type="http://schemas.openxmlformats.org/officeDocument/2006/relationships/image" Target="../media/image10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5.png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6.png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7.png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706755"/>
            <a:ext cx="10968990" cy="57334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 dirty="0"/>
              <a:t>特殊对象之</a:t>
            </a:r>
            <a:r>
              <a:rPr lang="en-US" altLang="zh-CN" sz="2000" dirty="0"/>
              <a:t>Proxy</a:t>
            </a:r>
            <a:endParaRPr lang="zh-CN" altLang="en-US" sz="2000" dirty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+mn-ea"/>
              </a:rPr>
              <a:t>（</a:t>
            </a:r>
            <a:r>
              <a:rPr lang="en-US" altLang="zh-CN" sz="2000">
                <a:latin typeface="+mn-lt"/>
                <a:cs typeface="+mn-ea"/>
                <a:sym typeface="+mn-ea"/>
              </a:rPr>
              <a:t>1</a:t>
            </a:r>
            <a:r>
              <a:rPr sz="2000">
                <a:latin typeface="+mn-lt"/>
                <a:cs typeface="+mn-ea"/>
                <a:sym typeface="+mn-ea"/>
              </a:rPr>
              <a:t>）概念：Proxy，</a:t>
            </a:r>
            <a:r>
              <a:rPr sz="2000">
                <a:latin typeface="+mn-lt"/>
                <a:cs typeface="+mn-ea"/>
                <a:sym typeface="Calibri" panose="020F0502020204030204" charset="0"/>
              </a:rPr>
              <a:t>代理，可以理解成，在目标对象之前架设一层“拦截”，外界对该对象的访问，都必须先通过这层拦截，因此提供了一种机制，可以对外界的访问进行过滤和改写。</a:t>
            </a:r>
            <a:endParaRPr lang="zh-CN" altLang="en-US" sz="2000">
              <a:latin typeface="+mn-lt"/>
              <a:cs typeface="+mn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       </a:t>
            </a:r>
            <a:r>
              <a:rPr sz="2000">
                <a:latin typeface="+mn-lt"/>
                <a:cs typeface="+mn-ea"/>
                <a:sym typeface="Calibri" panose="020F0502020204030204" charset="0"/>
              </a:rPr>
              <a:t>（相当于供应商和用户之间的代理商）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>
              <a:buNone/>
            </a:pPr>
            <a:endParaRPr sz="2000">
              <a:latin typeface="+mn-lt"/>
              <a:cs typeface="+mn-ea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28140" y="3771265"/>
            <a:ext cx="8966835" cy="1111250"/>
            <a:chOff x="1787" y="7084"/>
            <a:chExt cx="9923" cy="811"/>
          </a:xfrm>
        </p:grpSpPr>
        <p:sp>
          <p:nvSpPr>
            <p:cNvPr id="7" name="圆角矩形 6"/>
            <p:cNvSpPr/>
            <p:nvPr/>
          </p:nvSpPr>
          <p:spPr>
            <a:xfrm>
              <a:off x="1787" y="7084"/>
              <a:ext cx="1987" cy="777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endParaRPr>
            </a:p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charset="-122"/>
                </a:rPr>
                <a:t>供应商</a:t>
              </a: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3937" y="7328"/>
              <a:ext cx="1270" cy="34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435" y="7084"/>
              <a:ext cx="3263" cy="79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endParaRPr>
            </a:p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charset="-122"/>
                </a:rPr>
                <a:t>代理商过滤筛选</a:t>
              </a: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0209" y="7101"/>
              <a:ext cx="1501" cy="79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endParaRPr>
            </a:p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charset="-122"/>
                </a:rPr>
                <a:t>用户</a:t>
              </a: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8856" y="7328"/>
              <a:ext cx="1134" cy="34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24535"/>
            <a:ext cx="10968990" cy="552513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Calibri" panose="020F0502020204030204" charset="0"/>
              </a:rPr>
              <a:t>（3）Reflect对象的方法</a:t>
            </a:r>
            <a:endParaRPr lang="zh-CN" sz="2000">
              <a:latin typeface="+mn-lt"/>
              <a:cs typeface="+mn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Calibri" panose="020F0502020204030204" charset="0"/>
              </a:rPr>
              <a:t>         ①Reflect.get(target, key, receiver) </a:t>
            </a:r>
            <a:endParaRPr lang="zh-CN" sz="2000">
              <a:latin typeface="+mn-lt"/>
              <a:cs typeface="+mn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Calibri" panose="020F0502020204030204" charset="0"/>
              </a:rPr>
              <a:t>            作用：查找并返回target对象的key属性，如果没有该属性，则返回undefined。</a:t>
            </a:r>
            <a:endParaRPr sz="2000">
              <a:latin typeface="+mn-lt"/>
              <a:cs typeface="+mn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>
                <a:solidFill>
                  <a:srgbClr val="C00000"/>
                </a:solidFill>
                <a:latin typeface="+mn-lt"/>
                <a:cs typeface="+mn-ea"/>
                <a:sym typeface="Calibri" panose="020F0502020204030204" charset="0"/>
              </a:rPr>
              <a:t>receiver参数说明：如果name属性部署了读取函数（getter），则读取函数的this绑定receiver。</a:t>
            </a:r>
            <a:endParaRPr>
              <a:solidFill>
                <a:srgbClr val="C00000"/>
              </a:solidFill>
              <a:latin typeface="+mn-lt"/>
              <a:cs typeface="+mn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Calibri" panose="020F0502020204030204" charset="0"/>
              </a:rPr>
              <a:t>        </a:t>
            </a:r>
            <a:endParaRPr lang="zh-CN" sz="2000">
              <a:latin typeface="+mn-lt"/>
              <a:cs typeface="+mn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Calibri" panose="020F0502020204030204" charset="0"/>
              </a:rPr>
              <a:t> 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5" y="3176905"/>
            <a:ext cx="6313170" cy="30727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63905"/>
            <a:ext cx="10968990" cy="548576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Calibri" panose="020F0502020204030204" charset="0"/>
              </a:rPr>
              <a:t> ②Reflect.set(target, key, value, receiver) </a:t>
            </a:r>
            <a:endParaRPr lang="zh-CN" sz="2000">
              <a:latin typeface="+mn-lt"/>
              <a:cs typeface="+mn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Calibri" panose="020F0502020204030204" charset="0"/>
              </a:rPr>
              <a:t>    作用：设置target对象的key属性等于value</a:t>
            </a:r>
            <a:r>
              <a:rPr lang="en-US" altLang="zh-CN">
                <a:latin typeface="+mn-lt"/>
                <a:cs typeface="+mn-ea"/>
                <a:sym typeface="Calibri" panose="020F0502020204030204" charset="0"/>
              </a:rPr>
              <a:t>        </a:t>
            </a:r>
            <a:endParaRPr lang="en-US" altLang="zh-CN">
              <a:latin typeface="+mn-lt"/>
              <a:cs typeface="+mn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>
                <a:solidFill>
                  <a:srgbClr val="C00000"/>
                </a:solidFill>
                <a:latin typeface="+mn-lt"/>
                <a:cs typeface="+mn-ea"/>
                <a:sym typeface="Calibri" panose="020F0502020204030204" charset="0"/>
              </a:rPr>
              <a:t>receiver参数说明：如果name属性设置了赋值函数，则赋值函数的this绑定receiver。</a:t>
            </a:r>
            <a:endParaRPr>
              <a:solidFill>
                <a:srgbClr val="C00000"/>
              </a:solidFill>
              <a:latin typeface="+mn-lt"/>
              <a:cs typeface="+mn-ea"/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C00000"/>
              </a:solidFill>
              <a:latin typeface="+mn-lt"/>
              <a:cs typeface="+mn-ea"/>
              <a:sym typeface="Calibri" panose="020F05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2473325"/>
            <a:ext cx="5666105" cy="39312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74700"/>
            <a:ext cx="10968990" cy="547497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Calibri" panose="020F0502020204030204" charset="0"/>
              </a:rPr>
              <a:t>③Reflect.has(obj, key)</a:t>
            </a:r>
            <a:endParaRPr lang="zh-CN" sz="2000">
              <a:latin typeface="+mn-lt"/>
              <a:cs typeface="+mn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Calibri" panose="020F0502020204030204" charset="0"/>
              </a:rPr>
              <a:t>   作用：查找target对象的key属性是否存在</a:t>
            </a:r>
            <a:endParaRPr sz="2000">
              <a:latin typeface="+mn-lt"/>
              <a:cs typeface="+mn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Calibri" panose="020F0502020204030204" charset="0"/>
              </a:rPr>
              <a:t>④Reflect.deleteProperty(obj, key)</a:t>
            </a:r>
            <a:endParaRPr lang="zh-CN" altLang="en-US" sz="2000">
              <a:latin typeface="+mn-lt"/>
              <a:cs typeface="+mn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Calibri" panose="020F0502020204030204" charset="0"/>
              </a:rPr>
              <a:t>   作用：删除target对象的key属性</a:t>
            </a:r>
            <a:endParaRPr lang="zh-CN" altLang="en-US" sz="2000">
              <a:latin typeface="+mn-lt"/>
              <a:cs typeface="+mn-ea"/>
              <a:sym typeface="Calibri" panose="020F0502020204030204" charset="0"/>
            </a:endParaRPr>
          </a:p>
          <a:p>
            <a:pPr marL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SzTx/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Calibri" panose="020F0502020204030204" charset="0"/>
              </a:rPr>
              <a:t>⑤Reflect.ownKeys (target)</a:t>
            </a:r>
            <a:endParaRPr lang="zh-CN" altLang="en-US" sz="2000">
              <a:latin typeface="+mn-lt"/>
              <a:cs typeface="+mn-ea"/>
              <a:sym typeface="Calibri" panose="020F0502020204030204" charset="0"/>
            </a:endParaRPr>
          </a:p>
          <a:p>
            <a:pPr marL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SzTx/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Calibri" panose="020F0502020204030204" charset="0"/>
              </a:rPr>
              <a:t>   作用：返回对象的所有属性</a:t>
            </a:r>
            <a:endParaRPr lang="zh-CN" altLang="en-US" sz="2000">
              <a:latin typeface="+mn-lt"/>
              <a:cs typeface="+mn-ea"/>
              <a:sym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449015"/>
            <a:ext cx="10969200" cy="705600"/>
          </a:xfrm>
        </p:spPr>
        <p:txBody>
          <a:bodyPr/>
          <a:lstStyle/>
          <a:p>
            <a:r>
              <a:rPr lang="zh-CN" altLang="en-US"/>
              <a:t>课堂练习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154430"/>
            <a:ext cx="10968990" cy="5923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实现数据层的验证操作（以下划线开头的都是该对象的私有属性）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要求： </a:t>
            </a:r>
            <a:r>
              <a:rPr lang="zh-CN" altLang="en-US" dirty="0"/>
              <a:t>①封装函数实现对访问对象进行过滤与拦截，返回拦截后的对象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②若访问对象的年龄(age)属性永远显示18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③只允许修改身高（height）和体重（weight）属性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④用in操作符检测该对象的属性时，保护私有属性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⑤只允许删除name属性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⑥遍历操作中保护私有属性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20" y="1725930"/>
            <a:ext cx="4625340" cy="19577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803275"/>
            <a:ext cx="10968990" cy="54463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）用法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        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ES6 原生提供 Proxy 构造函数，用来生成 Proxy 实例。</a:t>
            </a:r>
            <a:endParaRPr lang="zh-CN" altLang="en-US" sz="2000" dirty="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</a:t>
            </a:r>
            <a:r>
              <a:rPr lang="en-US" altLang="zh-CN" sz="2000">
                <a:latin typeface="+mj-ea"/>
                <a:ea typeface="+mj-ea"/>
                <a:cs typeface="+mj-ea"/>
                <a:sym typeface="Calibri" panose="020F0502020204030204" charset="0"/>
              </a:rPr>
              <a:t>let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proxy = new Proxy(target, handler);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Calibri" panose="020F0502020204030204" charset="0"/>
              </a:rPr>
              <a:t>参数说明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：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target：要拦截的目标对象（要代理的对象）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handler:是一个对象用来定制拦截的行为（筛选、过滤的规则）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53745"/>
            <a:ext cx="10968990" cy="57899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（</a:t>
            </a:r>
            <a:r>
              <a:rPr sz="2000" dirty="0">
                <a:latin typeface="+mj-ea"/>
                <a:ea typeface="+mj-ea"/>
                <a:cs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）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提供筛选、过滤的方法</a:t>
            </a:r>
            <a:endParaRPr lang="zh-CN" altLang="en-US" sz="2000" dirty="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        </a:t>
            </a:r>
            <a:r>
              <a:rPr sz="2000">
                <a:latin typeface="+mj-ea"/>
                <a:ea typeface="+mj-ea"/>
                <a:cs typeface="+mj-ea"/>
              </a:rPr>
              <a:t> ①</a:t>
            </a: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get(target,key,receiver)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    作用：拦截某个属性的读取操作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    参数说明：target：目标对象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                           key：目标对象的属性名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                           receiver：Proxy实例本身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例如：访问下面对象属性的时候将所有属性值含有2018的替换成2020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>
              <a:buNone/>
            </a:pP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40" y="4848225"/>
            <a:ext cx="2914015" cy="1695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90" y="836295"/>
            <a:ext cx="8027035" cy="5509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53745"/>
            <a:ext cx="10968990" cy="549592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②set(target,key,value,receiver)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   作用：拦截某个属性的赋值操作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   参数说明：依次为目标对象、属性名、属性值和 Proxy 实例本身，其中最后一个参数可选。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例如：要求我只能修改对象的name属性，其他属性是不可以进行修改的。</a:t>
            </a:r>
            <a:r>
              <a: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 </a:t>
            </a:r>
            <a:endParaRPr lang="zh-CN" altLang="en-US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5" y="3629660"/>
            <a:ext cx="5900420" cy="2421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53745"/>
            <a:ext cx="11276330" cy="549592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③has(target,key)</a:t>
            </a:r>
            <a:endParaRPr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作用：拦截HasProperty操作，即判断对象是否具有某个属性时，这个方法会生效。（典型的就是可以对in运算符遍历的属性做拦截）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 参数介绍：目标对象、需查询的属性名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例如：要求：利用in操作符查找属性的时候只暴露name属性，其他的不暴露出去即找不到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" y="3620770"/>
            <a:ext cx="4884420" cy="2514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02755" y="4150360"/>
            <a:ext cx="439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has</a:t>
            </a:r>
            <a:r>
              <a:rPr lang="zh-CN" altLang="en-US">
                <a:solidFill>
                  <a:srgbClr val="C00000"/>
                </a:solidFill>
              </a:rPr>
              <a:t>方法针对</a:t>
            </a:r>
            <a:r>
              <a:rPr lang="en-US" altLang="zh-CN">
                <a:solidFill>
                  <a:srgbClr val="C00000"/>
                </a:solidFill>
              </a:rPr>
              <a:t>in</a:t>
            </a:r>
            <a:r>
              <a:rPr lang="zh-CN" altLang="en-US">
                <a:solidFill>
                  <a:srgbClr val="C00000"/>
                </a:solidFill>
              </a:rPr>
              <a:t>操作符查找属性，如果直接通过点</a:t>
            </a:r>
            <a:r>
              <a:rPr lang="en-US" altLang="zh-CN">
                <a:solidFill>
                  <a:srgbClr val="C00000"/>
                </a:solidFill>
              </a:rPr>
              <a:t>.</a:t>
            </a:r>
            <a:r>
              <a:rPr lang="zh-CN" altLang="en-US">
                <a:solidFill>
                  <a:srgbClr val="C00000"/>
                </a:solidFill>
              </a:rPr>
              <a:t>或者中括号访问属性不可以拦截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53745"/>
            <a:ext cx="11276330" cy="5495925"/>
          </a:xfrm>
        </p:spPr>
        <p:txBody>
          <a:bodyPr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④deleteProperty(target,key)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作用：用于拦截delete操作，如果这个方法抛出错误或者返回false，当前属性就无法被delete命令删除。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 参数说明：目标对象和属性名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例如：要求只能删除带下划线(_)的属性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5" y="3793490"/>
            <a:ext cx="4551045" cy="2240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53745"/>
            <a:ext cx="11276330" cy="5495925"/>
          </a:xfrm>
        </p:spPr>
        <p:txBody>
          <a:bodyPr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⑤ownKeys(target)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作用：用来拦截对象自身属性的读取操作（具体来说拦截Object.keys()、for...in循环）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     参数说明：目标对象</a:t>
            </a:r>
            <a:endParaRPr lang="zh-CN" altLang="en-US" sz="2000">
              <a:latin typeface="+mj-ea"/>
              <a:ea typeface="+mj-ea"/>
              <a:cs typeface="+mj-ea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j-ea"/>
                <a:ea typeface="+mj-ea"/>
                <a:cs typeface="+mj-ea"/>
                <a:sym typeface="Calibri" panose="020F0502020204030204" charset="0"/>
              </a:rPr>
              <a:t>例子：要求遍历对象的时候保护name属性（即让name属性遍历不到）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3445510"/>
            <a:ext cx="8208010" cy="1118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706755"/>
            <a:ext cx="10968990" cy="57334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 dirty="0"/>
              <a:t>特殊对象之</a:t>
            </a:r>
            <a:r>
              <a:rPr lang="en-US" altLang="zh-CN" sz="2000" dirty="0"/>
              <a:t>Reflect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+mn-ea"/>
              </a:rPr>
              <a:t>（</a:t>
            </a:r>
            <a:r>
              <a:rPr lang="en-US" altLang="zh-CN" sz="2000">
                <a:latin typeface="+mn-lt"/>
                <a:cs typeface="+mn-ea"/>
                <a:sym typeface="+mn-ea"/>
              </a:rPr>
              <a:t>1</a:t>
            </a:r>
            <a:r>
              <a:rPr sz="2000">
                <a:latin typeface="+mn-lt"/>
                <a:cs typeface="+mn-ea"/>
                <a:sym typeface="+mn-ea"/>
              </a:rPr>
              <a:t>）概念：</a:t>
            </a:r>
            <a:r>
              <a:rPr sz="2000">
                <a:latin typeface="+mn-lt"/>
                <a:cs typeface="+mn-ea"/>
                <a:sym typeface="Calibri" panose="020F0502020204030204" charset="0"/>
              </a:rPr>
              <a:t>Reflect：反射的意思，将一些Object的操作转移到Reflect对象上，使操作更合理。</a:t>
            </a:r>
            <a:endParaRPr sz="2000">
              <a:latin typeface="+mn-lt"/>
              <a:cs typeface="+mn-ea"/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latin typeface="+mn-lt"/>
                <a:cs typeface="+mn-ea"/>
                <a:sym typeface="+mn-ea"/>
              </a:rPr>
              <a:t>（</a:t>
            </a:r>
            <a:r>
              <a:rPr lang="en-US" altLang="zh-CN" sz="2000">
                <a:latin typeface="+mn-lt"/>
                <a:cs typeface="+mn-ea"/>
                <a:sym typeface="+mn-ea"/>
              </a:rPr>
              <a:t>2</a:t>
            </a:r>
            <a:r>
              <a:rPr sz="2000">
                <a:latin typeface="+mn-lt"/>
                <a:cs typeface="+mn-ea"/>
                <a:sym typeface="+mn-ea"/>
              </a:rPr>
              <a:t>）作用：</a:t>
            </a:r>
            <a:r>
              <a:rPr sz="2000">
                <a:latin typeface="+mn-lt"/>
                <a:cs typeface="+mn-ea"/>
                <a:sym typeface="Calibri" panose="020F0502020204030204" charset="0"/>
              </a:rPr>
              <a:t>让Object操作都变成函数行为。</a:t>
            </a:r>
            <a:endParaRPr sz="2000">
              <a:latin typeface="+mn-lt"/>
              <a:cs typeface="+mn-ea"/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000">
                <a:solidFill>
                  <a:srgbClr val="C00000"/>
                </a:solidFill>
                <a:latin typeface="+mn-lt"/>
                <a:cs typeface="+mn-ea"/>
                <a:sym typeface="+mn-ea"/>
              </a:rPr>
              <a:t>说明：</a:t>
            </a:r>
            <a:r>
              <a:rPr sz="2000">
                <a:solidFill>
                  <a:srgbClr val="C00000"/>
                </a:solidFill>
                <a:latin typeface="+mn-lt"/>
                <a:cs typeface="+mn-ea"/>
                <a:sym typeface="Calibri" panose="020F0502020204030204" charset="0"/>
              </a:rPr>
              <a:t>某些Object操作是命令式，比如查找对象中是否含有某个属性</a:t>
            </a:r>
            <a:r>
              <a:rPr lang="en-US" altLang="zh-CN" sz="2000">
                <a:solidFill>
                  <a:srgbClr val="C00000"/>
                </a:solidFill>
                <a:latin typeface="+mn-lt"/>
                <a:cs typeface="+mn-ea"/>
                <a:sym typeface="Calibri" panose="020F0502020204030204" charset="0"/>
              </a:rPr>
              <a:t>object</a:t>
            </a:r>
            <a:r>
              <a:rPr sz="2000">
                <a:solidFill>
                  <a:srgbClr val="C00000"/>
                </a:solidFill>
                <a:latin typeface="+mn-lt"/>
                <a:cs typeface="+mn-ea"/>
                <a:sym typeface="Calibri" panose="020F0502020204030204" charset="0"/>
              </a:rPr>
              <a:t>的操作为用</a:t>
            </a:r>
            <a:r>
              <a:rPr lang="en-US" altLang="zh-CN" sz="2000">
                <a:solidFill>
                  <a:srgbClr val="C00000"/>
                </a:solidFill>
                <a:latin typeface="+mn-lt"/>
                <a:cs typeface="+mn-ea"/>
                <a:sym typeface="Calibri" panose="020F0502020204030204" charset="0"/>
              </a:rPr>
              <a:t>in</a:t>
            </a:r>
            <a:r>
              <a:rPr sz="2000">
                <a:solidFill>
                  <a:srgbClr val="C00000"/>
                </a:solidFill>
                <a:latin typeface="+mn-lt"/>
                <a:cs typeface="+mn-ea"/>
                <a:sym typeface="Calibri" panose="020F0502020204030204" charset="0"/>
              </a:rPr>
              <a:t>操作符：name in obj；如果用</a:t>
            </a:r>
            <a:r>
              <a:rPr lang="en-US" altLang="zh-CN" sz="2000">
                <a:solidFill>
                  <a:srgbClr val="C00000"/>
                </a:solidFill>
                <a:latin typeface="+mn-lt"/>
                <a:cs typeface="+mn-ea"/>
                <a:sym typeface="Calibri" panose="020F0502020204030204" charset="0"/>
              </a:rPr>
              <a:t>Reflect</a:t>
            </a:r>
            <a:r>
              <a:rPr sz="2000">
                <a:solidFill>
                  <a:srgbClr val="C00000"/>
                </a:solidFill>
                <a:latin typeface="+mn-lt"/>
                <a:cs typeface="+mn-ea"/>
                <a:sym typeface="Calibri" panose="020F0502020204030204" charset="0"/>
              </a:rPr>
              <a:t>对象的可以调用</a:t>
            </a:r>
            <a:r>
              <a:rPr lang="en-US" altLang="zh-CN" sz="2000">
                <a:solidFill>
                  <a:srgbClr val="C00000"/>
                </a:solidFill>
                <a:latin typeface="+mn-lt"/>
                <a:cs typeface="+mn-ea"/>
                <a:sym typeface="Calibri" panose="020F0502020204030204" charset="0"/>
              </a:rPr>
              <a:t>has</a:t>
            </a:r>
            <a:r>
              <a:rPr sz="2000">
                <a:solidFill>
                  <a:srgbClr val="C00000"/>
                </a:solidFill>
                <a:latin typeface="+mn-lt"/>
                <a:cs typeface="+mn-ea"/>
                <a:sym typeface="Calibri" panose="020F0502020204030204" charset="0"/>
              </a:rPr>
              <a:t>方法：Reflect.has(obj, name)</a:t>
            </a:r>
            <a:endParaRPr lang="zh-CN" altLang="en-US" sz="2000">
              <a:solidFill>
                <a:srgbClr val="C00000"/>
              </a:solidFill>
              <a:latin typeface="+mn-lt"/>
              <a:cs typeface="+mn-ea"/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C00000"/>
              </a:solidFill>
              <a:latin typeface="+mn-lt"/>
              <a:cs typeface="+mn-ea"/>
              <a:sym typeface="Calibri" panose="020F05020202040302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05" y="4036060"/>
            <a:ext cx="5661025" cy="18624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1951</Words>
  <Application>WPS 演示</Application>
  <PresentationFormat>宽屏</PresentationFormat>
  <Paragraphs>89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2020-08-04T02:17:42Z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