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88.xml"/><Relationship Id="rId15" Type="http://schemas.openxmlformats.org/officeDocument/2006/relationships/image" Target="../media/image11.png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tags" Target="../tags/tag87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Relationship Id="rId3" Type="http://schemas.openxmlformats.org/officeDocument/2006/relationships/image" Target="../media/image12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9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810895"/>
            <a:ext cx="10968990" cy="5438775"/>
          </a:xfrm>
        </p:spPr>
        <p:txBody>
          <a:bodyPr>
            <a:normAutofit lnSpcReduction="20000"/>
          </a:bodyPr>
          <a:lstStyle/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CN" sz="2400">
                <a:latin typeface="+mj-ea"/>
                <a:ea typeface="+mj-ea"/>
                <a:cs typeface="+mj-ea"/>
              </a:rPr>
              <a:t>3</a:t>
            </a:r>
            <a:r>
              <a:rPr sz="2400">
                <a:latin typeface="+mj-ea"/>
                <a:ea typeface="+mj-ea"/>
                <a:cs typeface="+mj-ea"/>
              </a:rPr>
              <a:t>、</a:t>
            </a:r>
            <a:r>
              <a:rPr lang="en-US" altLang="zh-CN" sz="2400">
                <a:latin typeface="+mj-ea"/>
                <a:ea typeface="+mj-ea"/>
                <a:cs typeface="+mj-ea"/>
              </a:rPr>
              <a:t>C</a:t>
            </a:r>
            <a:r>
              <a:rPr sz="2400">
                <a:latin typeface="+mj-ea"/>
                <a:ea typeface="+mj-ea"/>
                <a:cs typeface="+mj-ea"/>
              </a:rPr>
              <a:t>MD和</a:t>
            </a:r>
            <a:r>
              <a:rPr lang="en-US" altLang="zh-CN" sz="2400">
                <a:latin typeface="+mj-ea"/>
                <a:ea typeface="+mj-ea"/>
                <a:cs typeface="+mj-ea"/>
              </a:rPr>
              <a:t>sea</a:t>
            </a:r>
            <a:r>
              <a:rPr sz="2400">
                <a:latin typeface="+mj-ea"/>
                <a:ea typeface="+mj-ea"/>
                <a:cs typeface="+mj-ea"/>
              </a:rPr>
              <a:t>.js</a:t>
            </a:r>
            <a:endParaRPr sz="2400">
              <a:latin typeface="+mj-ea"/>
              <a:ea typeface="+mj-ea"/>
              <a:cs typeface="+mj-ea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sz="2200">
                <a:latin typeface="+mj-ea"/>
                <a:ea typeface="+mj-ea"/>
                <a:cs typeface="+mj-ea"/>
              </a:rPr>
              <a:t>     CMD 即Common Module Definition通用模块定义，CMD规范是国内发展出来的，就像AMD有requireJS库，实现CMD规范的库有SeaJS</a:t>
            </a:r>
            <a:endParaRPr sz="2200">
              <a:latin typeface="+mj-ea"/>
              <a:ea typeface="+mj-ea"/>
              <a:cs typeface="+mj-ea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sz="2200">
                <a:latin typeface="+mj-ea"/>
                <a:ea typeface="+mj-ea"/>
                <a:cs typeface="+mj-ea"/>
              </a:rPr>
              <a:t>     SeaJS要解决的问题和requireJS一样，只不过在模块定义方式和模块加载（可以说运行、解析）时机上有所不同</a:t>
            </a:r>
            <a:endParaRPr sz="2200">
              <a:latin typeface="+mj-ea"/>
              <a:ea typeface="+mj-ea"/>
              <a:cs typeface="+mj-ea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sz="2200">
                <a:latin typeface="+mj-ea"/>
                <a:ea typeface="+mj-ea"/>
                <a:cs typeface="+mj-ea"/>
              </a:rPr>
              <a:t>     语法介绍：Sea.js 推崇一个模块一个文件，遵循统一的写法</a:t>
            </a:r>
            <a:endParaRPr sz="2200">
              <a:latin typeface="+mj-ea"/>
              <a:ea typeface="+mj-ea"/>
              <a:cs typeface="+mj-ea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sz="2200">
                <a:latin typeface="+mj-ea"/>
                <a:ea typeface="+mj-ea"/>
                <a:cs typeface="+mj-ea"/>
              </a:rPr>
              <a:t>      </a:t>
            </a:r>
            <a:endParaRPr sz="2200">
              <a:latin typeface="+mj-ea"/>
              <a:ea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课后练习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200">
                <a:latin typeface="+mj-ea"/>
                <a:ea typeface="+mj-ea"/>
                <a:cs typeface="+mj-ea"/>
              </a:rPr>
              <a:t>利用模块化实现移动端整站（至少</a:t>
            </a:r>
            <a:r>
              <a:rPr lang="en-US" altLang="zh-CN" sz="2200">
                <a:latin typeface="+mj-ea"/>
                <a:ea typeface="+mj-ea"/>
                <a:cs typeface="+mj-ea"/>
              </a:rPr>
              <a:t>5</a:t>
            </a:r>
            <a:r>
              <a:rPr sz="2200">
                <a:latin typeface="+mj-ea"/>
                <a:ea typeface="+mj-ea"/>
                <a:cs typeface="+mj-ea"/>
              </a:rPr>
              <a:t>个页面</a:t>
            </a:r>
            <a:r>
              <a:rPr lang="zh-CN" altLang="en-US" sz="2200">
                <a:latin typeface="+mj-ea"/>
                <a:ea typeface="+mj-ea"/>
                <a:cs typeface="+mj-ea"/>
              </a:rPr>
              <a:t>）</a:t>
            </a:r>
            <a:endParaRPr lang="zh-CN" altLang="en-US" sz="220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sz="2200">
                <a:latin typeface="+mj-ea"/>
                <a:ea typeface="+mj-ea"/>
                <a:cs typeface="+mj-ea"/>
              </a:rPr>
              <a:t>移动端</a:t>
            </a:r>
            <a:r>
              <a:rPr lang="en-US" altLang="zh-CN" sz="2200">
                <a:latin typeface="+mj-ea"/>
                <a:ea typeface="+mj-ea"/>
                <a:cs typeface="+mj-ea"/>
              </a:rPr>
              <a:t>ui</a:t>
            </a:r>
            <a:r>
              <a:rPr sz="2200">
                <a:latin typeface="+mj-ea"/>
                <a:ea typeface="+mj-ea"/>
                <a:cs typeface="+mj-ea"/>
              </a:rPr>
              <a:t>库</a:t>
            </a:r>
            <a:r>
              <a:rPr lang="en-US" altLang="zh-CN" sz="2200">
                <a:latin typeface="+mj-ea"/>
                <a:ea typeface="+mj-ea"/>
                <a:cs typeface="+mj-ea"/>
              </a:rPr>
              <a:t>:</a:t>
            </a:r>
            <a:r>
              <a:rPr sz="2200">
                <a:latin typeface="+mj-ea"/>
                <a:ea typeface="+mj-ea"/>
                <a:cs typeface="+mj-ea"/>
              </a:rPr>
              <a:t>组件</a:t>
            </a:r>
            <a:endParaRPr sz="2200">
              <a:latin typeface="+mj-ea"/>
              <a:ea typeface="+mj-ea"/>
              <a:cs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4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使用方式：</a:t>
            </a:r>
            <a:endParaRPr lang="zh-CN" altLang="en-US" sz="2400" b="0" spc="15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31387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>
                <a:latin typeface="+mj-ea"/>
                <a:ea typeface="+mj-ea"/>
                <a:cs typeface="+mj-ea"/>
              </a:rPr>
              <a:t>第一步：引入</a:t>
            </a:r>
            <a:r>
              <a:rPr sz="2200">
                <a:latin typeface="+mj-ea"/>
                <a:ea typeface="+mj-ea"/>
                <a:cs typeface="+mj-ea"/>
              </a:rPr>
              <a:t>sea.js并指定入口文件</a:t>
            </a:r>
            <a:endParaRPr sz="2200"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952625"/>
            <a:ext cx="6402705" cy="1542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3936365"/>
            <a:ext cx="6402070" cy="22072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2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第二步：定义模块                                     第三步：使用模块</a:t>
            </a:r>
            <a:endParaRPr lang="en-US" altLang="zh-CN" sz="2200" b="0" spc="15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sz="2200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1313815"/>
            <a:ext cx="5431790" cy="3902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840" y="2205355"/>
            <a:ext cx="4744085" cy="21202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sz="22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AMD和CMD的区别</a:t>
            </a:r>
            <a:endParaRPr sz="2200" b="0" spc="15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313180"/>
            <a:ext cx="10968990" cy="4936490"/>
          </a:xfrm>
        </p:spPr>
        <p:txBody>
          <a:bodyPr/>
          <a:lstStyle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200">
                <a:latin typeface="+mj-ea"/>
                <a:ea typeface="+mj-ea"/>
                <a:cs typeface="+mj-ea"/>
              </a:rPr>
              <a:t>AMD是依赖关系前置,在定义模块的时候就要声明其依赖的模块;</a:t>
            </a:r>
            <a:endParaRPr lang="zh-CN" altLang="en-US" sz="2200">
              <a:latin typeface="+mj-ea"/>
              <a:ea typeface="+mj-ea"/>
              <a:cs typeface="+mj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200">
                <a:latin typeface="+mj-ea"/>
                <a:ea typeface="+mj-ea"/>
                <a:cs typeface="+mj-ea"/>
              </a:rPr>
              <a:t>CMD是按需加载依赖就近,只有在用到某个模块的时候再去require：</a:t>
            </a:r>
            <a:endParaRPr lang="zh-CN" altLang="en-US" sz="2200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45" y="2366645"/>
            <a:ext cx="5219065" cy="2592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15" y="2366645"/>
            <a:ext cx="5287010" cy="25533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sz="22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4、ES6实现模块化</a:t>
            </a:r>
            <a:endParaRPr sz="2200" b="0" spc="15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94105" y="1313180"/>
            <a:ext cx="10483215" cy="49364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>
                <a:latin typeface="+mj-ea"/>
                <a:ea typeface="+mj-ea"/>
                <a:cs typeface="+mj-ea"/>
              </a:rPr>
              <a:t>ES6 在语言标准的层面上，实现了模块功能，而且实现得相当简单，完全可以取代 CommonJS 和 AMD、</a:t>
            </a:r>
            <a:r>
              <a:rPr lang="en-US" altLang="zh-CN" sz="2200">
                <a:latin typeface="+mj-ea"/>
                <a:ea typeface="+mj-ea"/>
                <a:cs typeface="+mj-ea"/>
              </a:rPr>
              <a:t>CMD</a:t>
            </a:r>
            <a:r>
              <a:rPr lang="zh-CN" altLang="en-US" sz="2200">
                <a:latin typeface="+mj-ea"/>
                <a:ea typeface="+mj-ea"/>
                <a:cs typeface="+mj-ea"/>
              </a:rPr>
              <a:t> 规范，成为浏览器和服务器通用的模块解决方案。</a:t>
            </a:r>
            <a:endParaRPr lang="zh-CN" altLang="en-US" sz="220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en-US" altLang="zh-CN" sz="2200">
                <a:latin typeface="+mj-ea"/>
                <a:ea typeface="+mj-ea"/>
                <a:cs typeface="+mj-ea"/>
              </a:rPr>
              <a:t>ES6</a:t>
            </a:r>
            <a:r>
              <a:rPr sz="2200">
                <a:latin typeface="+mj-ea"/>
                <a:ea typeface="+mj-ea"/>
                <a:cs typeface="+mj-ea"/>
              </a:rPr>
              <a:t>规定：模块功能主要由两个命令构成：export和import</a:t>
            </a:r>
            <a:endParaRPr sz="220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sz="22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export命令</a:t>
            </a:r>
            <a:r>
              <a:rPr sz="2200">
                <a:latin typeface="+mj-ea"/>
                <a:ea typeface="+mj-ea"/>
                <a:cs typeface="+mj-ea"/>
              </a:rPr>
              <a:t>用于规定模块的对外接口</a:t>
            </a:r>
            <a:endParaRPr sz="220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sz="22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import命令</a:t>
            </a:r>
            <a:r>
              <a:rPr sz="2200">
                <a:latin typeface="+mj-ea"/>
                <a:ea typeface="+mj-ea"/>
                <a:cs typeface="+mj-ea"/>
              </a:rPr>
              <a:t>用于输入其他模块提供的功能</a:t>
            </a:r>
            <a:endParaRPr sz="2200">
              <a:latin typeface="+mj-ea"/>
              <a:ea typeface="+mj-ea"/>
              <a:cs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sz="2400" b="0" spc="15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(1)export命令</a:t>
            </a:r>
            <a:endParaRPr sz="2400" b="0" spc="150">
              <a:solidFill>
                <a:schemeClr val="tx1">
                  <a:lumMod val="65000"/>
                  <a:lumOff val="35000"/>
                </a:schemeClr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8100695" y="1468120"/>
            <a:ext cx="0" cy="42297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031240" y="1843405"/>
            <a:ext cx="2928620" cy="38207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或者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28700" y="1459230"/>
            <a:ext cx="2928620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export</a:t>
            </a:r>
            <a:r>
              <a:rPr lang="zh-CN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可以输出变量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>
          <a:xfrm>
            <a:off x="601980" y="1472565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834255" y="1444625"/>
            <a:ext cx="2928620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export</a:t>
            </a:r>
            <a:r>
              <a:rPr lang="zh-CN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可以输出函数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4407535" y="1472565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8640445" y="1447800"/>
            <a:ext cx="2928620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export</a:t>
            </a:r>
            <a:r>
              <a:rPr lang="zh-CN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可以输出类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19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9"/>
            </p:custDataLst>
          </p:nvPr>
        </p:nvSpPr>
        <p:spPr>
          <a:xfrm>
            <a:off x="8213725" y="1461135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10"/>
            </p:custDataLst>
          </p:nvPr>
        </p:nvCxnSpPr>
        <p:spPr>
          <a:xfrm>
            <a:off x="4284345" y="1468120"/>
            <a:ext cx="0" cy="42297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950" y="2118995"/>
            <a:ext cx="2960370" cy="7829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4880" y="3747770"/>
            <a:ext cx="3014980" cy="15811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7720" y="1988185"/>
            <a:ext cx="3362325" cy="1044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17720" y="3747770"/>
            <a:ext cx="3387725" cy="14497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56625" y="1988185"/>
            <a:ext cx="3022600" cy="30778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44880" y="5697855"/>
            <a:ext cx="35515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>
                <a:solidFill>
                  <a:srgbClr val="C00000"/>
                </a:solidFill>
              </a:rPr>
              <a:t>说明：</a:t>
            </a:r>
            <a:r>
              <a:rPr lang="en-US" altLang="zh-CN" sz="2200">
                <a:solidFill>
                  <a:srgbClr val="C00000"/>
                </a:solidFill>
              </a:rPr>
              <a:t>as</a:t>
            </a:r>
            <a:r>
              <a:rPr lang="zh-CN" altLang="en-US" sz="2200">
                <a:solidFill>
                  <a:srgbClr val="C00000"/>
                </a:solidFill>
              </a:rPr>
              <a:t>关键字可以重命名</a:t>
            </a:r>
            <a:endParaRPr lang="zh-CN" altLang="en-US" sz="2200">
              <a:solidFill>
                <a:srgbClr val="C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34255" y="3214370"/>
            <a:ext cx="7416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  <a:t>或者</a:t>
            </a:r>
            <a:endParaRPr lang="zh-CN" altLang="en-US" sz="2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/>
      <p:bldP spid="5" grpId="1" animBg="1"/>
      <p:bldP spid="4" grpId="1"/>
      <p:bldP spid="12" grpId="0"/>
      <p:bldP spid="18" grpId="0" bldLvl="0" animBg="1"/>
      <p:bldP spid="22" grpId="0"/>
      <p:bldP spid="20" grpId="0"/>
      <p:bldP spid="20" grpId="1"/>
      <p:bldP spid="7" grpId="0"/>
      <p:bldP spid="9" grpId="0" bldLvl="0" animBg="1"/>
      <p:bldP spid="7" grpId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sz="24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(2)import命令</a:t>
            </a:r>
            <a:endParaRPr sz="2400" b="0" spc="15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36035" y="131387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作用：加载模块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用法：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接受一对大括号，里面指定要从其他模块导入的变量名，大括号里面的变量名，必须与被导入模块对外接口的名称相同。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import后面的from指定模块文件的位置，可以是相对路径，也可以是绝对路径，.js后缀可以省略。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55" y="4885690"/>
            <a:ext cx="5800725" cy="9886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2140" y="612775"/>
            <a:ext cx="10968990" cy="53714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说明：</a:t>
            </a:r>
            <a:endParaRPr lang="zh-CN" altLang="en-US" sz="2200" dirty="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2200" dirty="0">
                <a:latin typeface="+mj-ea"/>
                <a:ea typeface="+mj-ea"/>
                <a:cs typeface="+mj-ea"/>
              </a:rPr>
              <a:t>（</a:t>
            </a:r>
            <a:r>
              <a:rPr lang="en-US" altLang="zh-CN" sz="2200" dirty="0">
                <a:latin typeface="+mj-ea"/>
                <a:ea typeface="+mj-ea"/>
                <a:cs typeface="+mj-ea"/>
              </a:rPr>
              <a:t>1</a:t>
            </a:r>
            <a:r>
              <a:rPr lang="zh-CN" altLang="en-US" sz="2200" dirty="0">
                <a:latin typeface="+mj-ea"/>
                <a:ea typeface="+mj-ea"/>
                <a:cs typeface="+mj-ea"/>
              </a:rPr>
              <a:t>）如果想为输入的变量重新取一个名字，import命令要使用as关键字，将输入的变量重命名。</a:t>
            </a:r>
            <a:endParaRPr lang="zh-CN" altLang="en-US" sz="22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lang="zh-CN" altLang="en-US" sz="22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2200" dirty="0">
                <a:latin typeface="+mj-ea"/>
                <a:ea typeface="+mj-ea"/>
                <a:cs typeface="+mj-ea"/>
              </a:rPr>
              <a:t>（</a:t>
            </a:r>
            <a:r>
              <a:rPr lang="en-US" altLang="zh-CN" sz="2200" dirty="0">
                <a:latin typeface="+mj-ea"/>
                <a:ea typeface="+mj-ea"/>
                <a:cs typeface="+mj-ea"/>
              </a:rPr>
              <a:t>2</a:t>
            </a:r>
            <a:r>
              <a:rPr lang="zh-CN" altLang="en-US" sz="2200" dirty="0">
                <a:latin typeface="+mj-ea"/>
                <a:ea typeface="+mj-ea"/>
                <a:cs typeface="+mj-ea"/>
              </a:rPr>
              <a:t>）import是静态执行，所以不能使用表达式和变量，因为在静态分析阶段，这些语法都是没法得到值的</a:t>
            </a:r>
            <a:endParaRPr lang="zh-CN" altLang="en-US" sz="2200" dirty="0"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95" y="1858645"/>
            <a:ext cx="6330315" cy="794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3793490"/>
            <a:ext cx="4591685" cy="791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80" y="4695825"/>
            <a:ext cx="3803650" cy="12884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810" y="3793490"/>
            <a:ext cx="5074920" cy="21901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2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（</a:t>
            </a:r>
            <a:r>
              <a:rPr sz="22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3</a:t>
            </a:r>
            <a:r>
              <a:rPr lang="zh-CN" altLang="en-US" sz="22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）模块的整体加载</a:t>
            </a:r>
            <a:endParaRPr lang="zh-CN" altLang="en-US" sz="2200" b="0" spc="15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200">
                <a:latin typeface="+mj-ea"/>
                <a:ea typeface="+mj-ea"/>
                <a:cs typeface="+mj-ea"/>
              </a:rPr>
              <a:t>用法：用</a:t>
            </a:r>
            <a:r>
              <a:rPr lang="zh-CN" altLang="en-US" sz="22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星号（*）</a:t>
            </a:r>
            <a:r>
              <a:rPr lang="zh-CN" altLang="en-US" sz="2200">
                <a:latin typeface="+mj-ea"/>
                <a:ea typeface="+mj-ea"/>
                <a:cs typeface="+mj-ea"/>
              </a:rPr>
              <a:t>指定一个对象，所有输出值都加载在这个对象上面。</a:t>
            </a:r>
            <a:endParaRPr lang="zh-CN" altLang="en-US" sz="2200"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199005"/>
            <a:ext cx="3891280" cy="3163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585" y="2937510"/>
            <a:ext cx="5679440" cy="9836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5000,&quot;width&quot;:6960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3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4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32*l_i*1_2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4"/>
  <p:tag name="KSO_WM_UNIT_TYPE" val="l_i"/>
  <p:tag name="KSO_WM_UNIT_INDEX" val="1_2"/>
  <p:tag name="KSO_WM_UNIT_USESOURCEFORMAT_APPLY" val="1"/>
  <p:tag name="KSO_WM_UNIT_LINE_FORE_SCHEMECOLOR_INDEX" val="14"/>
  <p:tag name="KSO_WM_UNIT_LINE_FILL_TYPE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32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130"/>
  <p:tag name="KSO_WM_DIAGRAM_GROUP_CODE" val="l1-4"/>
  <p:tag name="KSO_WM_UNIT_TYPE" val="l_h_f"/>
  <p:tag name="KSO_WM_UNIT_INDEX" val="1_1_1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32*l_h_a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4"/>
  <p:tag name="KSO_WM_UNIT_TYPE" val="l_h_a"/>
  <p:tag name="KSO_WM_UNIT_INDEX" val="1_1_1"/>
  <p:tag name="KSO_WM_UNIT_SHOW_EDIT_AREA_INDICATION" val="1"/>
  <p:tag name="KSO_WM_UNIT_ISNUMDGMTITLE" val="0"/>
  <p:tag name="KSO_WM_UNIT_USESOURCEFORMAT_APPLY" val="1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32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4"/>
  <p:tag name="KSO_WM_UNIT_TYPE" val="l_h_i"/>
  <p:tag name="KSO_WM_UNIT_INDEX" val="1_1_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32*l_h_a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4"/>
  <p:tag name="KSO_WM_UNIT_TYPE" val="l_h_a"/>
  <p:tag name="KSO_WM_UNIT_INDEX" val="1_2_1"/>
  <p:tag name="KSO_WM_UNIT_SHOW_EDIT_AREA_INDICATION" val="1"/>
  <p:tag name="KSO_WM_UNIT_ISNUMDGMTITLE" val="0"/>
  <p:tag name="KSO_WM_UNIT_USESOURCEFORMAT_APPLY" val="1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32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4"/>
  <p:tag name="KSO_WM_UNIT_TYPE" val="l_h_i"/>
  <p:tag name="KSO_WM_UNIT_INDEX" val="1_2_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32*l_h_a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4"/>
  <p:tag name="KSO_WM_UNIT_TYPE" val="l_h_a"/>
  <p:tag name="KSO_WM_UNIT_INDEX" val="1_3_1"/>
  <p:tag name="KSO_WM_UNIT_SHOW_EDIT_AREA_INDICATION" val="1"/>
  <p:tag name="KSO_WM_UNIT_ISNUMDGMTITLE" val="0"/>
  <p:tag name="KSO_WM_UNIT_USESOURCEFORMAT_APPLY" val="1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32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4"/>
  <p:tag name="KSO_WM_UNIT_TYPE" val="l_h_i"/>
  <p:tag name="KSO_WM_UNIT_INDEX" val="1_3_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32*l_i*1_1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4"/>
  <p:tag name="KSO_WM_UNIT_TYPE" val="l_i"/>
  <p:tag name="KSO_WM_UNIT_INDEX" val="1_1"/>
  <p:tag name="KSO_WM_UNIT_USESOURCEFORMAT_APPLY" val="1"/>
  <p:tag name="KSO_WM_UNIT_LINE_FORE_SCHEMECOLOR_INDEX" val="14"/>
  <p:tag name="KSO_WM_UNIT_LINE_FILL_TYPE" val="2"/>
</p:tagLst>
</file>

<file path=ppt/tags/tag88.xml><?xml version="1.0" encoding="utf-8"?>
<p:tagLst xmlns:p="http://schemas.openxmlformats.org/presentationml/2006/main">
  <p:tag name="KSO_WM_SLIDE_ID" val="custom20205176_33"/>
  <p:tag name="KSO_WM_TEMPLATE_SUBCATEGORY" val="19"/>
  <p:tag name="KSO_WM_TEMPLATE_MASTER_TYPE" val="0"/>
  <p:tag name="KSO_WM_TEMPLATE_COLOR_TYPE" val="1"/>
  <p:tag name="KSO_WM_SLIDE_ITEM_CNT" val="3"/>
  <p:tag name="KSO_WM_SLIDE_INDEX" val="33"/>
  <p:tag name="KSO_WM_TAG_VERSION" val="1.0"/>
  <p:tag name="KSO_WM_BEAUTIFY_FLAG" val="#wm#"/>
  <p:tag name="KSO_WM_TEMPLATE_CATEGORY" val="custom"/>
  <p:tag name="KSO_WM_TEMPLATE_INDEX" val="20205176"/>
  <p:tag name="KSO_WM_SLIDE_TYPE" val="text"/>
  <p:tag name="KSO_WM_SLIDE_SUBTYPE" val="diag"/>
  <p:tag name="KSO_WM_SLIDE_SIZE" val="863.821*331.194"/>
  <p:tag name="KSO_WM_SLIDE_POSITION" val="47.928*160.9"/>
  <p:tag name="KSO_WM_DIAGRAM_GROUP_CODE" val="l1-4"/>
  <p:tag name="KSO_WM_SLIDE_DIAGTYPE" val="l"/>
  <p:tag name="KSO_WM_SLIDE_LAYOUT" val="a_l"/>
  <p:tag name="KSO_WM_SLIDE_LAYOUT_CNT" val="1_1"/>
  <p:tag name="KSO_WM_UNIT_SHOW_EDIT_AREA_INDICATION" val="1"/>
</p:tagLst>
</file>

<file path=ppt/tags/tag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演示</Application>
  <PresentationFormat>宽屏</PresentationFormat>
  <Paragraphs>74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使用方式：</vt:lpstr>
      <vt:lpstr>第二步：定义模块                                     第三步：使用模块</vt:lpstr>
      <vt:lpstr>AMD和CMD的区别</vt:lpstr>
      <vt:lpstr>4、ES6实现模块化</vt:lpstr>
      <vt:lpstr>PowerPoint 演示文稿</vt:lpstr>
      <vt:lpstr>(2)import命令</vt:lpstr>
      <vt:lpstr>PowerPoint 演示文稿</vt:lpstr>
      <vt:lpstr>（3）模块的整体加载</vt:lpstr>
      <vt:lpstr>课后练习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2020-09-03T03:50:52Z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