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3" r:id="rId6"/>
    <p:sldId id="414" r:id="rId7"/>
    <p:sldId id="415" r:id="rId8"/>
    <p:sldId id="41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69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25805"/>
            <a:ext cx="10968990" cy="552386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sz="2000" b="1" dirty="0"/>
              <a:t>（</a:t>
            </a:r>
            <a:r>
              <a:rPr lang="en-US" altLang="zh-CN" sz="2000" b="1" dirty="0"/>
              <a:t>3</a:t>
            </a:r>
            <a:r>
              <a:rPr sz="2000" b="1" dirty="0"/>
              <a:t>）</a:t>
            </a:r>
            <a:r>
              <a:rPr lang="en-US" altLang="zh-CN" sz="2000" b="1" dirty="0"/>
              <a:t>ES6</a:t>
            </a:r>
            <a:r>
              <a:rPr sz="2000" b="1" dirty="0"/>
              <a:t>新增数据结构</a:t>
            </a:r>
            <a:r>
              <a:rPr lang="en-US" altLang="zh-CN" sz="2000" b="1" dirty="0"/>
              <a:t>Set</a:t>
            </a:r>
            <a:r>
              <a:rPr sz="2000" b="1" dirty="0"/>
              <a:t>与</a:t>
            </a:r>
            <a:r>
              <a:rPr lang="en-US" altLang="zh-CN" sz="2000" b="1" dirty="0"/>
              <a:t>Map</a:t>
            </a:r>
            <a:endParaRPr lang="en-US" altLang="zh-CN" sz="2000" b="1" dirty="0"/>
          </a:p>
          <a:p>
            <a:pPr marL="0" indent="0">
              <a:buNone/>
            </a:pPr>
            <a:r>
              <a:rPr sz="2000" dirty="0"/>
              <a:t>  ①</a:t>
            </a:r>
            <a:r>
              <a:rPr lang="en-US" altLang="zh-CN" sz="2000" dirty="0"/>
              <a:t>Set</a:t>
            </a:r>
            <a:r>
              <a:rPr sz="2000" dirty="0"/>
              <a:t>结构</a:t>
            </a:r>
            <a:endParaRPr sz="2000" dirty="0"/>
          </a:p>
          <a:p>
            <a:pPr marL="0" indent="0">
              <a:buNone/>
            </a:pPr>
            <a:r>
              <a:rPr sz="2000" dirty="0"/>
              <a:t>   定义：</a:t>
            </a:r>
            <a:r>
              <a:rPr sz="2000">
                <a:sym typeface="Calibri" panose="020F0502020204030204" charset="0"/>
              </a:rPr>
              <a:t>类似于数组，但是成员的值都是唯一的，没有重复的值（自带去重）</a:t>
            </a:r>
            <a:endParaRPr sz="2000">
              <a:sym typeface="Calibri" panose="020F0502020204030204" charset="0"/>
            </a:endParaRPr>
          </a:p>
          <a:p>
            <a:pPr marL="0" indent="0">
              <a:buNone/>
            </a:pPr>
            <a:r>
              <a:rPr sz="2000">
                <a:sym typeface="Calibri" panose="020F0502020204030204" charset="0"/>
              </a:rPr>
              <a:t>   创建方法：</a:t>
            </a:r>
            <a:endParaRPr sz="2000">
              <a:sym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000">
                <a:sym typeface="Calibri" panose="020F0502020204030204" charset="0"/>
              </a:rPr>
              <a:t>	</a:t>
            </a:r>
            <a:r>
              <a:rPr sz="2000">
                <a:sym typeface="Calibri" panose="020F0502020204030204" charset="0"/>
              </a:rPr>
              <a:t>const s = new Set(); </a:t>
            </a:r>
            <a:r>
              <a:rPr lang="en-US" altLang="zh-CN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</a:t>
            </a:r>
            <a:r>
              <a:rPr sz="2000">
                <a:sym typeface="Calibri" panose="020F0502020204030204" charset="0"/>
              </a:rPr>
              <a:t>s.add(1);  s.add(2);  </a:t>
            </a:r>
            <a:endParaRPr sz="2000">
              <a:sym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000">
                <a:sym typeface="Calibri" panose="020F0502020204030204" charset="0"/>
              </a:rPr>
              <a:t>	</a:t>
            </a:r>
            <a:r>
              <a:rPr sz="2000">
                <a:sym typeface="Calibri" panose="020F0502020204030204" charset="0"/>
              </a:rPr>
              <a:t>var arr =[1,2,3,4,5]; let list = new Set(arr);</a:t>
            </a:r>
            <a:endParaRPr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sz="2000" dirty="0"/>
              <a:t>属性：</a:t>
            </a:r>
            <a:r>
              <a:rPr lang="en-US" altLang="zh-CN" sz="2000" dirty="0"/>
              <a:t>size  </a:t>
            </a:r>
            <a:r>
              <a:rPr lang="en-US" altLang="zh-CN" sz="2000">
                <a:sym typeface="Calibri" panose="020F0502020204030204" charset="0"/>
              </a:rPr>
              <a:t>Set结构的成员数量</a:t>
            </a:r>
            <a:endParaRPr lang="en-US" altLang="zh-CN" sz="2000">
              <a:sym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000">
                <a:sym typeface="Calibri" panose="020F0502020204030204" charset="0"/>
              </a:rPr>
              <a:t>   </a:t>
            </a:r>
            <a:r>
              <a:rPr sz="2000">
                <a:sym typeface="Calibri" panose="020F0502020204030204" charset="0"/>
              </a:rPr>
              <a:t>方法：add()：添加元素</a:t>
            </a:r>
            <a:endParaRPr lang="zh-CN" altLang="en-US" sz="2000">
              <a:sym typeface="Calibri" panose="020F0502020204030204" charset="0"/>
            </a:endParaRPr>
          </a:p>
          <a:p>
            <a:pPr marL="0" indent="0">
              <a:buNone/>
            </a:pPr>
            <a:r>
              <a:rPr sz="2000">
                <a:sym typeface="Calibri" panose="020F0502020204030204" charset="0"/>
              </a:rPr>
              <a:t>	  delete() 删除某个值，返回一个布尔值，表示删除是否成功。</a:t>
            </a:r>
            <a:endParaRPr sz="2000">
              <a:sym typeface="Calibri" panose="020F0502020204030204" charset="0"/>
            </a:endParaRPr>
          </a:p>
          <a:p>
            <a:pPr marL="0" indent="0">
              <a:buNone/>
            </a:pPr>
            <a:r>
              <a:rPr sz="2000">
                <a:sym typeface="Calibri" panose="020F0502020204030204" charset="0"/>
              </a:rPr>
              <a:t>	  clear()清除所有成员，没有返回值</a:t>
            </a:r>
            <a:endParaRPr sz="2000">
              <a:sym typeface="Calibri" panose="020F0502020204030204" charset="0"/>
            </a:endParaRPr>
          </a:p>
          <a:p>
            <a:pPr marL="0" indent="0">
              <a:buNone/>
            </a:pPr>
            <a:r>
              <a:rPr sz="2000">
                <a:sym typeface="Calibri" panose="020F0502020204030204" charset="0"/>
              </a:rPr>
              <a:t>	  has() ：返回一个布尔值，表示该值是否为Set的成员</a:t>
            </a:r>
            <a:endParaRPr lang="en-US" altLang="zh-CN" sz="2000">
              <a:sym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sz="2000" dirty="0"/>
              <a:t>遍历：</a:t>
            </a:r>
            <a:r>
              <a:rPr lang="en-US" altLang="zh-CN" sz="2000" dirty="0"/>
              <a:t>keys() values() entries() forEach()</a:t>
            </a:r>
            <a:endParaRPr lang="en-US" altLang="zh-CN" sz="2000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25805"/>
            <a:ext cx="10968990" cy="552386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sz="2000" dirty="0"/>
              <a:t>  </a:t>
            </a:r>
            <a:r>
              <a:rPr sz="2220" dirty="0"/>
              <a:t>②</a:t>
            </a:r>
            <a:r>
              <a:rPr lang="en-US" altLang="zh-CN" sz="2220" dirty="0"/>
              <a:t>Map</a:t>
            </a:r>
            <a:r>
              <a:rPr sz="2220" dirty="0"/>
              <a:t>结构</a:t>
            </a:r>
            <a:endParaRPr sz="2220" dirty="0"/>
          </a:p>
          <a:p>
            <a:pPr marL="0" indent="0">
              <a:buNone/>
            </a:pPr>
            <a:r>
              <a:rPr sz="2220" dirty="0"/>
              <a:t>   定义：</a:t>
            </a:r>
            <a:r>
              <a:rPr sz="2220">
                <a:sym typeface="Calibri" panose="020F0502020204030204" charset="0"/>
              </a:rPr>
              <a:t>类似于对象，也是键值对的集合，但是“键”的范围不限于字符串，各种类型的值（包括对象）都可以当作键。</a:t>
            </a:r>
            <a:endParaRPr lang="zh-CN" altLang="en-US" sz="222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>
              <a:buNone/>
            </a:pPr>
            <a:r>
              <a:rPr sz="2220">
                <a:sym typeface="Calibri" panose="020F0502020204030204" charset="0"/>
              </a:rPr>
              <a:t>   创建方法：</a:t>
            </a:r>
            <a:endParaRPr sz="2220">
              <a:sym typeface="Calibri" panose="020F0502020204030204" charset="0"/>
            </a:endParaRPr>
          </a:p>
          <a:p>
            <a:pPr marL="0" indent="0">
              <a:buNone/>
            </a:pPr>
            <a:r>
              <a:rPr sz="2220">
                <a:sym typeface="Calibri" panose="020F0502020204030204" charset="0"/>
              </a:rPr>
              <a:t>    先创建实例，再通过</a:t>
            </a:r>
            <a:r>
              <a:rPr lang="en-US" altLang="zh-CN" sz="2220">
                <a:sym typeface="Calibri" panose="020F0502020204030204" charset="0"/>
              </a:rPr>
              <a:t>set</a:t>
            </a:r>
            <a:r>
              <a:rPr sz="2220">
                <a:sym typeface="Calibri" panose="020F0502020204030204" charset="0"/>
              </a:rPr>
              <a:t>方法添加成员</a:t>
            </a:r>
            <a:endParaRPr sz="2220">
              <a:sym typeface="Calibri" panose="020F0502020204030204" charset="0"/>
            </a:endParaRPr>
          </a:p>
          <a:p>
            <a:pPr marL="0" indent="0">
              <a:buNone/>
            </a:pPr>
            <a:endParaRPr lang="en-US" altLang="zh-CN" sz="2220">
              <a:sym typeface="Calibri" panose="020F0502020204030204" charset="0"/>
            </a:endParaRPr>
          </a:p>
          <a:p>
            <a:pPr marL="0" indent="0">
              <a:buNone/>
            </a:pPr>
            <a:endParaRPr lang="en-US" altLang="zh-CN" sz="2220">
              <a:sym typeface="Calibri" panose="020F0502020204030204" charset="0"/>
            </a:endParaRPr>
          </a:p>
          <a:p>
            <a:pPr marL="0" indent="0">
              <a:buNone/>
            </a:pPr>
            <a:endParaRPr lang="en-US" altLang="zh-CN" sz="2220">
              <a:sym typeface="Calibri" panose="020F0502020204030204" charset="0"/>
            </a:endParaRPr>
          </a:p>
          <a:p>
            <a:pPr marL="0" indent="0">
              <a:buNone/>
            </a:pPr>
            <a:endParaRPr lang="en-US" altLang="zh-CN" sz="2220">
              <a:sym typeface="Calibri" panose="020F0502020204030204" charset="0"/>
            </a:endParaRPr>
          </a:p>
          <a:p>
            <a:pPr marL="0" indent="0">
              <a:buNone/>
            </a:pPr>
            <a:r>
              <a:rPr sz="2220">
                <a:sym typeface="Calibri" panose="020F0502020204030204" charset="0"/>
              </a:rPr>
              <a:t>   属性：</a:t>
            </a:r>
            <a:r>
              <a:rPr lang="en-US" altLang="zh-CN" sz="2220">
                <a:sym typeface="Calibri" panose="020F0502020204030204" charset="0"/>
              </a:rPr>
              <a:t>size	</a:t>
            </a:r>
            <a:r>
              <a:rPr lang="en-US" altLang="zh-CN" sz="2220">
                <a:sym typeface="Calibri" panose="020F0502020204030204" charset="0"/>
              </a:rPr>
              <a:t>返回 Map 结构的成员总数</a:t>
            </a:r>
            <a:endParaRPr lang="en-US" altLang="zh-CN" sz="2220">
              <a:sym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222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</a:t>
            </a:r>
            <a:endParaRPr lang="en-US" altLang="zh-CN" sz="222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0325" y="3209290"/>
            <a:ext cx="2755900" cy="17075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9265" y="4258945"/>
            <a:ext cx="7468235" cy="657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48810" y="3517265"/>
            <a:ext cx="70091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也可以接收数组作为参数，数组成员为表示键值对的数组</a:t>
            </a:r>
            <a:endParaRPr lang="zh-CN" altLang="en-US" sz="20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25805"/>
            <a:ext cx="10968990" cy="552386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altLang="en-US" sz="2220">
                <a:sym typeface="Calibri" panose="020F0502020204030204" charset="0"/>
              </a:rPr>
              <a:t>方法： </a:t>
            </a:r>
            <a:endParaRPr lang="zh-CN" altLang="en-US" sz="2220">
              <a:sym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2220">
                <a:sym typeface="Calibri" panose="020F0502020204030204" charset="0"/>
              </a:rPr>
              <a:t>   </a:t>
            </a:r>
            <a:r>
              <a:rPr sz="2220">
                <a:sym typeface="Calibri" panose="020F0502020204030204" charset="0"/>
              </a:rPr>
              <a:t>set(key, value) ：设置键名key对应的键值为value，然后返回整个 Map 结构，因此可以链式操作</a:t>
            </a:r>
            <a:endParaRPr lang="zh-CN" altLang="en-US" sz="222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>
              <a:buNone/>
            </a:pPr>
            <a:endParaRPr lang="zh-CN" altLang="en-US" sz="222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>
              <a:buNone/>
            </a:pPr>
            <a:endParaRPr lang="zh-CN" altLang="en-US" sz="222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20">
                <a:sym typeface="Calibri" panose="020F0502020204030204" charset="0"/>
              </a:rPr>
              <a:t>   get(key) ：读取key对应的键值，如果找不到key，返回undefined。</a:t>
            </a:r>
            <a:endParaRPr lang="zh-CN" altLang="en-US" sz="2220"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20">
                <a:sym typeface="Calibri" panose="020F0502020204030204" charset="0"/>
              </a:rPr>
              <a:t>   has(key) ：判断某个键是否在当前 Map 对象之中，返回布尔值</a:t>
            </a:r>
            <a:endParaRPr lang="zh-CN" altLang="en-US" sz="2220"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20">
                <a:sym typeface="Calibri" panose="020F0502020204030204" charset="0"/>
              </a:rPr>
              <a:t>   delete(key) ：删除某个键，返回true。如果删除失败，返回false</a:t>
            </a:r>
            <a:endParaRPr lang="zh-CN" altLang="en-US" sz="2220"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20">
                <a:sym typeface="Calibri" panose="020F0502020204030204" charset="0"/>
              </a:rPr>
              <a:t>   clear() ：清除所有成员，没有返回值</a:t>
            </a:r>
            <a:endParaRPr sz="2220"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20">
                <a:sym typeface="+mn-ea"/>
              </a:rPr>
              <a:t>遍历：</a:t>
            </a:r>
            <a:r>
              <a:rPr lang="en-US" altLang="zh-CN" sz="2220">
                <a:sym typeface="+mn-ea"/>
              </a:rPr>
              <a:t>keys() values() entries() forEach()</a:t>
            </a:r>
            <a:endParaRPr lang="zh-CN" altLang="en-US" sz="2220">
              <a:sym typeface="Calibri" panose="020F0502020204030204" charset="0"/>
            </a:endParaRPr>
          </a:p>
          <a:p>
            <a:pPr marL="0" indent="0">
              <a:buNone/>
            </a:pPr>
            <a:endParaRPr lang="en-US" altLang="zh-CN" sz="222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7120" y="2341880"/>
            <a:ext cx="7468235" cy="6578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737870"/>
            <a:ext cx="10701020" cy="447040"/>
          </a:xfrm>
        </p:spPr>
        <p:txBody>
          <a:bodyPr>
            <a:normAutofit fontScale="90000"/>
          </a:bodyPr>
          <a:p>
            <a:r>
              <a:rPr lang="zh-CN" altLang="en-US" sz="222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对比</a:t>
            </a:r>
            <a:endParaRPr lang="zh-CN" altLang="en-US" sz="2220" b="0" spc="15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330" y="1185545"/>
            <a:ext cx="5176520" cy="5064125"/>
          </a:xfrm>
        </p:spPr>
        <p:txBody>
          <a:bodyPr/>
          <a:p>
            <a:pPr marL="0" indent="0">
              <a:buNone/>
            </a:pPr>
            <a:r>
              <a:rPr lang="en-US" altLang="zh-CN" sz="2000"/>
              <a:t>Set</a:t>
            </a:r>
            <a:r>
              <a:rPr sz="2000"/>
              <a:t>和</a:t>
            </a:r>
            <a:r>
              <a:rPr lang="en-US" altLang="zh-CN" sz="2000"/>
              <a:t>Array</a:t>
            </a:r>
            <a:r>
              <a:rPr sz="2000"/>
              <a:t>的对比</a:t>
            </a:r>
            <a:endParaRPr sz="2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595" y="1184910"/>
            <a:ext cx="5176520" cy="5064760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</a:rPr>
              <a:t>Map</a:t>
            </a: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</a:rPr>
              <a:t>Array</a:t>
            </a: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</a:rPr>
              <a:t>的对比</a:t>
            </a:r>
            <a:endParaRPr lang="zh-CN" altLang="en-US"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</a:rPr>
              <a:t>增</a:t>
            </a:r>
            <a:endParaRPr lang="zh-CN" altLang="en-US"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</a:rPr>
              <a:t>查</a:t>
            </a:r>
            <a:endParaRPr lang="zh-CN" altLang="en-US"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</a:rPr>
              <a:t>改</a:t>
            </a:r>
            <a:endParaRPr lang="zh-CN" altLang="en-US"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</a:rPr>
              <a:t>删</a:t>
            </a:r>
            <a:endParaRPr lang="zh-CN" altLang="en-US"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01040" y="1679575"/>
            <a:ext cx="4792345" cy="4570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1500" y="1871345"/>
            <a:ext cx="3923665" cy="990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1500" y="2994025"/>
            <a:ext cx="4772025" cy="869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21500" y="3994150"/>
            <a:ext cx="4852035" cy="8216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21500" y="5011420"/>
            <a:ext cx="4838065" cy="10998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695325"/>
            <a:ext cx="10968990" cy="55543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>
                <a:sym typeface="Calibri" panose="020F0502020204030204" charset="0"/>
              </a:rPr>
              <a:t>Map、Set和Object的对比</a:t>
            </a:r>
            <a:endParaRPr lang="en-US" altLang="zh-CN" sz="2000"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ym typeface="Calibri" panose="020F0502020204030204" charset="0"/>
              </a:rPr>
              <a:t>数据：let item = {a:1};  let map = new Map(); let set= new Set();let obj = {}</a:t>
            </a:r>
            <a:endParaRPr lang="en-US" altLang="zh-CN" sz="2000">
              <a:sym typeface="Calibri" panose="020F0502020204030204" charset="0"/>
            </a:endParaRPr>
          </a:p>
          <a:p>
            <a:pPr marL="0" indent="0">
              <a:buNone/>
            </a:pPr>
            <a:r>
              <a:rPr sz="2000"/>
              <a:t>增                                                           查</a:t>
            </a:r>
            <a:endParaRPr sz="2000"/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r>
              <a:rPr sz="2000"/>
              <a:t>改</a:t>
            </a:r>
            <a:endParaRPr sz="2000"/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r>
              <a:rPr sz="2000"/>
              <a:t>删</a:t>
            </a:r>
            <a:endParaRPr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0955" y="1948180"/>
            <a:ext cx="4399915" cy="1290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8295" y="1948180"/>
            <a:ext cx="4028440" cy="1290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2065" y="3415665"/>
            <a:ext cx="5396230" cy="1209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2065" y="4881880"/>
            <a:ext cx="5037455" cy="13677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20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转换</a:t>
            </a:r>
            <a:endParaRPr lang="en-US" altLang="zh-CN" sz="2000" b="0" spc="15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05585" y="461010"/>
            <a:ext cx="8943340" cy="5798820"/>
            <a:chOff x="1692" y="488"/>
            <a:chExt cx="14084" cy="9132"/>
          </a:xfrm>
        </p:grpSpPr>
        <p:sp>
          <p:nvSpPr>
            <p:cNvPr id="6" name="椭圆 5"/>
            <p:cNvSpPr/>
            <p:nvPr/>
          </p:nvSpPr>
          <p:spPr>
            <a:xfrm>
              <a:off x="1692" y="4607"/>
              <a:ext cx="2113" cy="205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数组</a:t>
              </a: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3664" y="488"/>
              <a:ext cx="2113" cy="20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Set</a:t>
              </a:r>
              <a:endParaRPr lang="en-US" altLang="zh-CN"/>
            </a:p>
            <a:p>
              <a:pPr algn="ctr"/>
              <a:r>
                <a:rPr lang="zh-CN" altLang="en-US"/>
                <a:t>结构</a:t>
              </a: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3664" y="7570"/>
              <a:ext cx="2113" cy="20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Map</a:t>
              </a:r>
              <a:endParaRPr lang="en-US" altLang="zh-CN"/>
            </a:p>
            <a:p>
              <a:pPr algn="ctr"/>
              <a:r>
                <a:rPr lang="zh-CN" altLang="en-US"/>
                <a:t>结构</a:t>
              </a:r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520000">
              <a:off x="8721" y="3226"/>
              <a:ext cx="4813" cy="160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000">
              <a:off x="4216" y="1498"/>
              <a:ext cx="6621" cy="122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00000">
              <a:off x="6063" y="8206"/>
              <a:ext cx="6691" cy="134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600000">
              <a:off x="4747" y="5462"/>
              <a:ext cx="8512" cy="1400"/>
            </a:xfrm>
            <a:prstGeom prst="rect">
              <a:avLst/>
            </a:prstGeom>
          </p:spPr>
        </p:pic>
        <p:sp>
          <p:nvSpPr>
            <p:cNvPr id="2" name="右箭头 1"/>
            <p:cNvSpPr/>
            <p:nvPr/>
          </p:nvSpPr>
          <p:spPr>
            <a:xfrm rot="20520000">
              <a:off x="3908" y="2645"/>
              <a:ext cx="9047" cy="561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左箭头 3"/>
            <p:cNvSpPr/>
            <p:nvPr/>
          </p:nvSpPr>
          <p:spPr>
            <a:xfrm rot="20520000">
              <a:off x="4060" y="3367"/>
              <a:ext cx="9054" cy="56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右箭头 4"/>
            <p:cNvSpPr/>
            <p:nvPr/>
          </p:nvSpPr>
          <p:spPr>
            <a:xfrm rot="600000">
              <a:off x="4289" y="6941"/>
              <a:ext cx="9047" cy="561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左箭头 6"/>
            <p:cNvSpPr/>
            <p:nvPr/>
          </p:nvSpPr>
          <p:spPr>
            <a:xfrm rot="600000">
              <a:off x="4023" y="7457"/>
              <a:ext cx="9054" cy="56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20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转换</a:t>
            </a:r>
            <a:endParaRPr lang="en-US" altLang="zh-CN" sz="2000" b="0" spc="15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37970" y="1563370"/>
            <a:ext cx="8587740" cy="3446145"/>
            <a:chOff x="2371" y="2411"/>
            <a:chExt cx="13524" cy="5427"/>
          </a:xfrm>
        </p:grpSpPr>
        <p:sp>
          <p:nvSpPr>
            <p:cNvPr id="7" name="椭圆 6"/>
            <p:cNvSpPr/>
            <p:nvPr/>
          </p:nvSpPr>
          <p:spPr>
            <a:xfrm>
              <a:off x="2371" y="4981"/>
              <a:ext cx="2113" cy="205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对象</a:t>
              </a: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3783" y="4981"/>
              <a:ext cx="2113" cy="20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Map</a:t>
              </a:r>
              <a:endParaRPr lang="en-US" altLang="zh-CN"/>
            </a:p>
            <a:p>
              <a:pPr algn="ctr"/>
              <a:r>
                <a:rPr lang="zh-CN" altLang="en-US"/>
                <a:t>结构</a:t>
              </a:r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4736" y="5307"/>
              <a:ext cx="9047" cy="561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左箭头 11"/>
            <p:cNvSpPr/>
            <p:nvPr/>
          </p:nvSpPr>
          <p:spPr>
            <a:xfrm>
              <a:off x="4591" y="6134"/>
              <a:ext cx="9054" cy="56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8" y="2411"/>
              <a:ext cx="8150" cy="257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6" y="7032"/>
              <a:ext cx="8914" cy="807"/>
            </a:xfrm>
            <a:prstGeom prst="rect">
              <a:avLst/>
            </a:prstGeom>
          </p:spPr>
        </p:pic>
      </p:grp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WPS 演示</Application>
  <PresentationFormat>宽屏</PresentationFormat>
  <Paragraphs>78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对比</vt:lpstr>
      <vt:lpstr>PowerPoint 演示文稿</vt:lpstr>
      <vt:lpstr>转换</vt:lpstr>
      <vt:lpstr>转换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流夕</cp:lastModifiedBy>
  <cp:revision>172</cp:revision>
  <dcterms:created xsi:type="dcterms:W3CDTF">2019-06-19T02:08:00Z</dcterms:created>
  <dcterms:modified xsi:type="dcterms:W3CDTF">2020-07-31T02:13:43Z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