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hyperlink" Target="http://www.jq22.com/chm/jquery/" TargetMode="Externa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07390" y="598805"/>
            <a:ext cx="10968990" cy="5969635"/>
          </a:xfrm>
        </p:spPr>
        <p:txBody>
          <a:bodyPr>
            <a:normAutofit lnSpcReduction="20000"/>
          </a:bodyPr>
          <a:lstStyle/>
          <a:p>
            <a:r>
              <a:rPr lang="en-US" altLang="zh-CN" sz="2400" dirty="0"/>
              <a:t>DOM</a:t>
            </a:r>
            <a:r>
              <a:rPr sz="2400" dirty="0"/>
              <a:t>（文档对象模型</a:t>
            </a:r>
            <a:r>
              <a:rPr sz="2400" dirty="0"/>
              <a:t>）</a:t>
            </a:r>
            <a:endParaRPr sz="24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1</a:t>
            </a:r>
            <a:r>
              <a:rPr sz="2000" dirty="0"/>
              <a:t>）获取页面元素的方法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2</a:t>
            </a:r>
            <a:r>
              <a:rPr sz="2000" dirty="0"/>
              <a:t>）节点树</a:t>
            </a:r>
            <a:endParaRPr sz="2000" dirty="0"/>
          </a:p>
          <a:p>
            <a:pPr marL="0" indent="0">
              <a:buNone/>
            </a:pPr>
            <a:r>
              <a:rPr sz="2000" dirty="0"/>
              <a:t>        </a:t>
            </a:r>
            <a:r>
              <a:rPr lang="en-US" altLang="zh-CN" sz="2000" dirty="0"/>
              <a:t>父节点(</a:t>
            </a:r>
            <a:r>
              <a:rPr lang="en-US" altLang="zh-CN" sz="2000">
                <a:sym typeface="+mn-ea"/>
              </a:rPr>
              <a:t>parentNode</a:t>
            </a:r>
            <a:r>
              <a:rPr lang="en-US" altLang="zh-CN" sz="2000" dirty="0"/>
              <a:t>)、子节点(</a:t>
            </a:r>
            <a:r>
              <a:rPr lang="en-US" altLang="zh-CN" sz="2000">
                <a:sym typeface="+mn-ea"/>
              </a:rPr>
              <a:t>children</a:t>
            </a:r>
            <a:r>
              <a:rPr lang="en-US" altLang="zh-CN" sz="2000" dirty="0"/>
              <a:t>)、第一个子元素(</a:t>
            </a:r>
            <a:r>
              <a:rPr lang="en-US" altLang="zh-CN" sz="2000">
                <a:sym typeface="+mn-ea"/>
              </a:rPr>
              <a:t>firstElementChild</a:t>
            </a:r>
            <a:r>
              <a:rPr lang="en-US" altLang="zh-CN" sz="2000" dirty="0"/>
              <a:t>)、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最后一个子元素(</a:t>
            </a:r>
            <a:r>
              <a:rPr lang="en-US" altLang="zh-CN" sz="2000">
                <a:sym typeface="+mn-ea"/>
              </a:rPr>
              <a:t>lastElementChild</a:t>
            </a:r>
            <a:r>
              <a:rPr lang="en-US" altLang="zh-CN" sz="2000" dirty="0"/>
              <a:t>)、前一个兄弟元素(</a:t>
            </a:r>
            <a:r>
              <a:rPr lang="en-US" altLang="zh-CN" sz="2000">
                <a:sym typeface="+mn-ea"/>
              </a:rPr>
              <a:t>previousElementSibling</a:t>
            </a:r>
            <a:r>
              <a:rPr lang="en-US" altLang="zh-CN" sz="2000" dirty="0"/>
              <a:t>)、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后一个兄弟元素(</a:t>
            </a:r>
            <a:r>
              <a:rPr lang="en-US" altLang="zh-CN" sz="2000">
                <a:sym typeface="+mn-ea"/>
              </a:rPr>
              <a:t>nextElementSibling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3</a:t>
            </a:r>
            <a:r>
              <a:rPr sz="2000" dirty="0"/>
              <a:t>）节点属性的操作</a:t>
            </a:r>
            <a:endParaRPr sz="2000" dirty="0"/>
          </a:p>
          <a:p>
            <a:pPr marL="0" algn="l">
              <a:buClrTx/>
              <a:buSzTx/>
              <a:buNone/>
            </a:pPr>
            <a:r>
              <a:rPr sz="2000" dirty="0"/>
              <a:t>        </a:t>
            </a:r>
            <a:r>
              <a:rPr lang="en-US" altLang="zh-CN" sz="2000" dirty="0"/>
              <a:t>设置元素属性:</a:t>
            </a:r>
            <a:r>
              <a:rPr lang="en-US" altLang="zh-CN" sz="2000">
                <a:sym typeface="+mn-ea"/>
              </a:rPr>
              <a:t>setAttribute()  获取元素属性:getAttribute()</a:t>
            </a:r>
            <a:endParaRPr lang="en-US" altLang="zh-CN" sz="2000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/>
              <a:t>        删除元素属性：</a:t>
            </a:r>
            <a:r>
              <a:rPr lang="en-US" altLang="zh-CN" sz="2000">
                <a:sym typeface="+mn-ea"/>
              </a:rPr>
              <a:t>removeAttribute()   获取所有属性:attributes</a:t>
            </a:r>
            <a:endParaRPr lang="en-US" altLang="zh-CN"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4</a:t>
            </a:r>
            <a:r>
              <a:rPr sz="2000" dirty="0"/>
              <a:t>）节点操作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sz="2000" dirty="0"/>
              <a:t>创建元素节点</a:t>
            </a:r>
            <a:r>
              <a:rPr lang="en-US" altLang="zh-CN" sz="2000" dirty="0"/>
              <a:t>:createElement()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sz="2000" dirty="0"/>
              <a:t>添加元素节点</a:t>
            </a:r>
            <a:r>
              <a:rPr lang="en-US" altLang="zh-CN" sz="2000" dirty="0"/>
              <a:t>:</a:t>
            </a:r>
            <a:r>
              <a:rPr lang="en-US" altLang="zh-CN" sz="2000">
                <a:sym typeface="+mn-ea"/>
              </a:rPr>
              <a:t>appendChild()   insertBefore()</a:t>
            </a:r>
            <a:r>
              <a:rPr lang="en-US" altLang="zh-CN" sz="2000" dirty="0"/>
              <a:t>  </a:t>
            </a:r>
            <a:endParaRPr lang="en-US" altLang="zh-CN" sz="2000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43585"/>
            <a:ext cx="10968990" cy="5857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  <a:cs typeface="+mj-ea"/>
              </a:rPr>
              <a:t>    </a:t>
            </a:r>
            <a:r>
              <a:rPr sz="2000" dirty="0">
                <a:latin typeface="+mj-ea"/>
                <a:ea typeface="+mj-ea"/>
                <a:cs typeface="+mj-ea"/>
              </a:rPr>
              <a:t> 替换元素节点: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repalceChild()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sz="2000" dirty="0">
                <a:latin typeface="+mj-ea"/>
                <a:ea typeface="+mj-ea"/>
                <a:cs typeface="+mj-ea"/>
              </a:rPr>
              <a:t>     克隆节点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:cloneNode()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  <a:cs typeface="+mj-ea"/>
              </a:rPr>
              <a:t>     </a:t>
            </a:r>
            <a:r>
              <a:rPr sz="2000" dirty="0">
                <a:latin typeface="+mj-ea"/>
                <a:ea typeface="+mj-ea"/>
                <a:cs typeface="+mj-ea"/>
              </a:rPr>
              <a:t>删除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节点: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removeChild()   remove()</a:t>
            </a:r>
            <a:endParaRPr lang="en-US" altLang="zh-CN"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（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5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）获取元素节点大小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 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  clientWidth 和clientHeight:获取元素可视区的大小，可以得到元素内容及内边距所占据的空间大小</a:t>
            </a:r>
            <a:endParaRPr lang="en-US" altLang="zh-CN" sz="2000"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    scrollWidth 和scrollHeight:获取获取滚动内容的元素大小。 </a:t>
            </a:r>
            <a:endParaRPr lang="en-US" altLang="zh-CN" sz="2000">
              <a:uFillTx/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buNone/>
            </a:pPr>
            <a:r>
              <a:rPr lang="en-US" altLang="zh-CN" sz="2000">
                <a:uFillTx/>
                <a:latin typeface="+mj-ea"/>
                <a:ea typeface="+mj-ea"/>
                <a:cs typeface="+mj-ea"/>
                <a:sym typeface="+mn-ea"/>
              </a:rPr>
              <a:t>   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offsetWidth 和offsetHeight:返回元素自己的实际大小，包含边框、内边距和滚动条</a:t>
            </a:r>
            <a:r>
              <a:rPr sz="2000" noProof="0">
                <a:ln>
                  <a:noFill/>
                </a:ln>
                <a:effectLst/>
                <a:uLnTx/>
                <a:latin typeface="+mj-ea"/>
                <a:ea typeface="+mj-ea"/>
                <a:cs typeface="+mj-ea"/>
                <a:sym typeface="+mn-ea"/>
              </a:rPr>
              <a:t>。</a:t>
            </a:r>
            <a:endParaRPr sz="2000" noProof="0">
              <a:ln>
                <a:noFill/>
              </a:ln>
              <a:effectLst/>
              <a:uLnTx/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buNone/>
            </a:pPr>
            <a:r>
              <a:rPr sz="2000">
                <a:uFillTx/>
                <a:latin typeface="+mj-ea"/>
                <a:ea typeface="+mj-ea"/>
                <a:cs typeface="+mj-ea"/>
                <a:sym typeface="+mn-ea"/>
              </a:rPr>
              <a:t>（6）获取元素周边大小</a:t>
            </a:r>
            <a:endParaRPr sz="2000">
              <a:uFillTx/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sz="20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j-ea"/>
                <a:ea typeface="+mj-ea"/>
                <a:cs typeface="+mj-ea"/>
                <a:sym typeface="+mn-ea"/>
              </a:rPr>
              <a:t>  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 offsetLeft 和offsetTop:返回上级中离它最近的带有定位的左边距和上边距，如果上级中没有定位的元素则以body为准。</a:t>
            </a:r>
            <a:endParaRPr lang="en-US" altLang="zh-CN" sz="2000"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    scrollTop 和scrollLeft:获取滚动条被隐藏的区域大小</a:t>
            </a:r>
            <a:endParaRPr lang="en-US" altLang="zh-CN" sz="2000">
              <a:uFillTx/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endParaRPr lang="zh-CN" altLang="en-US" sz="200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buNone/>
            </a:pPr>
            <a:endParaRPr lang="en-US" altLang="zh-CN" sz="2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  <a:sym typeface="+mn-ea"/>
            </a:endParaRPr>
          </a:p>
          <a:p>
            <a:pPr marL="0" lvl="2" indent="0">
              <a:buNone/>
            </a:pPr>
            <a:endParaRPr lang="en-US" altLang="zh-CN" sz="2000" noProof="0">
              <a:ln>
                <a:noFill/>
              </a:ln>
              <a:solidFill>
                <a:schemeClr val="tx1"/>
              </a:solidFill>
              <a:effectLst/>
              <a:uLnTx/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事件</a:t>
            </a:r>
            <a:r>
              <a:rPr lang="en-US" altLang="zh-CN"/>
              <a:t>&amp;</a:t>
            </a:r>
            <a:r>
              <a:t>拖拽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390650"/>
            <a:ext cx="10968990" cy="505904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事件</a:t>
            </a:r>
            <a:endParaRPr lang="zh-CN" altLang="en-US" sz="2400" dirty="0"/>
          </a:p>
          <a:p>
            <a:pPr marL="0" indent="0">
              <a:buNone/>
            </a:pPr>
            <a:r>
              <a:rPr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1</a:t>
            </a:r>
            <a:r>
              <a:rPr sz="2000">
                <a:sym typeface="+mn-ea"/>
              </a:rPr>
              <a:t>）定义：</a:t>
            </a:r>
            <a:r>
              <a:rPr lang="en-US" altLang="zh-CN" sz="2000">
                <a:sym typeface="+mn-ea"/>
              </a:rPr>
              <a:t>事情</a:t>
            </a:r>
            <a:r>
              <a:rPr lang="en-US" altLang="zh-CN" sz="2000">
                <a:sym typeface="+mn-ea"/>
              </a:rPr>
              <a:t>发生并得到处理的操作，叫做事件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）</a:t>
            </a:r>
            <a:r>
              <a:rPr sz="2000" dirty="0"/>
              <a:t>事件模型：</a:t>
            </a:r>
            <a:endParaRPr sz="2000" dirty="0"/>
          </a:p>
          <a:p>
            <a:pPr marL="0" lvl="2" indent="0">
              <a:buNone/>
            </a:pPr>
            <a:r>
              <a:rPr lang="en-US" altLang="zh-CN" sz="2000" dirty="0"/>
              <a:t>	</a:t>
            </a:r>
            <a:r>
              <a:rPr sz="2000" dirty="0"/>
              <a:t>①内联模型 </a:t>
            </a:r>
            <a:r>
              <a:rPr sz="2000">
                <a:sym typeface="+mn-ea"/>
              </a:rPr>
              <a:t>&lt;input type="button" value="按钮" onclick="alert(1);" /&gt;</a:t>
            </a:r>
            <a:endParaRPr sz="2000" dirty="0"/>
          </a:p>
          <a:p>
            <a:pPr marL="228600" lvl="3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sz="2000" dirty="0"/>
              <a:t>②脚本模型</a:t>
            </a:r>
            <a:r>
              <a:rPr sz="2000"/>
              <a:t> </a:t>
            </a:r>
            <a:r>
              <a:rPr sz="2000">
                <a:sym typeface="+mn-ea"/>
              </a:rPr>
              <a:t>oBtn.onclick = function () {alert(1);}</a:t>
            </a:r>
            <a:endParaRPr sz="2000" dirty="0"/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sz="2000" dirty="0"/>
              <a:t>③</a:t>
            </a:r>
            <a:r>
              <a:rPr lang="en-US" altLang="zh-CN" sz="2000" dirty="0"/>
              <a:t>DOM2</a:t>
            </a:r>
            <a:r>
              <a:rPr sz="2000" dirty="0"/>
              <a:t>模型  </a:t>
            </a:r>
            <a:r>
              <a:rPr sz="2000">
                <a:sym typeface="+mn-ea"/>
              </a:rPr>
              <a:t>window.addEventListener('load', function () {alert(1);}, false);</a:t>
            </a:r>
            <a:endParaRPr sz="200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3</a:t>
            </a:r>
            <a:r>
              <a:rPr sz="2000" dirty="0"/>
              <a:t>）事件类型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sz="2000" dirty="0"/>
              <a:t>①</a:t>
            </a:r>
            <a:r>
              <a:rPr lang="en-US" altLang="zh-CN" sz="2000" dirty="0"/>
              <a:t>HTML</a:t>
            </a:r>
            <a:r>
              <a:rPr sz="2000" dirty="0"/>
              <a:t>事件：</a:t>
            </a:r>
            <a:r>
              <a:rPr lang="en-US" altLang="zh-CN" sz="2000" dirty="0"/>
              <a:t>load</a:t>
            </a:r>
            <a:r>
              <a:rPr sz="2000" dirty="0"/>
              <a:t>、</a:t>
            </a:r>
            <a:r>
              <a:rPr lang="en-US" altLang="zh-CN" sz="2000" dirty="0"/>
              <a:t>resize</a:t>
            </a:r>
            <a:r>
              <a:rPr sz="2000" dirty="0"/>
              <a:t>、</a:t>
            </a:r>
            <a:r>
              <a:rPr lang="en-US" altLang="zh-CN" sz="2000" dirty="0"/>
              <a:t>scroll...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sz="2000" dirty="0"/>
              <a:t>②表单事件：</a:t>
            </a:r>
            <a:r>
              <a:rPr lang="en-US" altLang="zh-CN" sz="2000" dirty="0"/>
              <a:t>focus</a:t>
            </a:r>
            <a:r>
              <a:rPr sz="2000" dirty="0"/>
              <a:t>、</a:t>
            </a:r>
            <a:r>
              <a:rPr lang="en-US" altLang="zh-CN" sz="2000" dirty="0"/>
              <a:t>blur</a:t>
            </a:r>
            <a:r>
              <a:rPr sz="2000" dirty="0"/>
              <a:t>、</a:t>
            </a:r>
            <a:r>
              <a:rPr lang="en-US" altLang="zh-CN" sz="2000" dirty="0"/>
              <a:t>change、</a:t>
            </a:r>
            <a:r>
              <a:rPr lang="en-US" altLang="zh-CN" sz="2000">
                <a:sym typeface="+mn-ea"/>
              </a:rPr>
              <a:t>select、submit、reset...</a:t>
            </a:r>
            <a:endParaRPr lang="en-US" altLang="zh-CN" sz="20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94385"/>
            <a:ext cx="11257280" cy="558673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  <a:cs typeface="+mj-ea"/>
              </a:rPr>
              <a:t>	</a:t>
            </a:r>
            <a:r>
              <a:rPr sz="2000" dirty="0">
                <a:latin typeface="+mj-ea"/>
                <a:ea typeface="+mj-ea"/>
                <a:cs typeface="+mj-ea"/>
              </a:rPr>
              <a:t>③鼠标事件：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click</a:t>
            </a:r>
            <a:r>
              <a:rPr sz="2000" dirty="0">
                <a:latin typeface="+mj-ea"/>
                <a:ea typeface="+mj-ea"/>
                <a:cs typeface="+mj-ea"/>
              </a:rPr>
              <a:t>、</a:t>
            </a:r>
            <a:r>
              <a:rPr lang="en-US" altLang="zh-CN"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dblclick</a:t>
            </a:r>
            <a:r>
              <a:rPr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、</a:t>
            </a:r>
            <a:r>
              <a:rPr lang="en-US" altLang="zh-CN"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mouseover</a:t>
            </a:r>
            <a:r>
              <a:rPr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、</a:t>
            </a:r>
            <a:r>
              <a:rPr lang="en-US" altLang="zh-CN"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mouseout</a:t>
            </a:r>
            <a:r>
              <a:rPr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、</a:t>
            </a:r>
            <a:r>
              <a:rPr lang="en-US" altLang="zh-CN"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mousedown</a:t>
            </a:r>
            <a:r>
              <a:rPr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、</a:t>
            </a:r>
            <a:r>
              <a:rPr lang="en-US" altLang="zh-CN"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mouseup、mousemove、mouseenter、mouseleave、contextmenu...</a:t>
            </a:r>
            <a:endParaRPr lang="en-US" altLang="zh-CN" sz="2000" noProof="0">
              <a:ln>
                <a:noFill/>
              </a:ln>
              <a:effectLst/>
              <a:uLnTx/>
              <a:latin typeface="+mn-lt"/>
              <a:ea typeface="新宋体" panose="02010609030101010101" charset="-122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 noProof="0">
                <a:ln>
                  <a:noFill/>
                </a:ln>
                <a:effectLst/>
                <a:uLnTx/>
                <a:latin typeface="+mn-lt"/>
                <a:ea typeface="新宋体" panose="02010609030101010101" charset="-122"/>
                <a:cs typeface="+mn-ea"/>
                <a:sym typeface="+mn-ea"/>
              </a:rPr>
              <a:t>	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④键盘事件：keydown、keyup、keypress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（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4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）事件对象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①事件对象的验证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②事件对象的兼容性处理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③事件对象的相关属性和方法：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   -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鼠标坐标：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ev.clientX(Y) ev.pageX(Y)</a:t>
            </a:r>
            <a:endParaRPr lang="en-US" altLang="zh-CN"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   -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阻止浏览器的默认行为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   -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阻止事件冒泡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   -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键盘的键码以及特殊按键：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ev.keyCode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ev.shiftKey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ev.ctrlKey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ev.altKey</a:t>
            </a:r>
            <a:endParaRPr lang="en-US" altLang="zh-CN" sz="2000">
              <a:latin typeface="+mj-ea"/>
              <a:ea typeface="+mj-ea"/>
              <a:cs typeface="+mj-ea"/>
              <a:sym typeface="+mn-ea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JQ</a:t>
            </a:r>
            <a:r>
              <a:t>中的</a:t>
            </a:r>
            <a:r>
              <a:rPr lang="en-US" altLang="zh-CN"/>
              <a:t>DOM</a:t>
            </a:r>
            <a:r>
              <a:t>和事件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hlinkClick r:id="rId3"/>
              </a:rPr>
              <a:t>http://www.jq22.com/chm/jquery/</a:t>
            </a:r>
            <a:endParaRPr lang="zh-CN" altLang="en-US" sz="2400" dirty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课堂练习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完成吸顶效果</a:t>
            </a:r>
            <a:endParaRPr lang="zh-CN" altLang="en-US" dirty="0"/>
          </a:p>
          <a:p>
            <a:r>
              <a:rPr lang="zh-CN" altLang="en-US" dirty="0"/>
              <a:t>完成星星评分效果</a:t>
            </a:r>
            <a:endParaRPr lang="zh-CN" altLang="en-US" dirty="0"/>
          </a:p>
          <a:p>
            <a:r>
              <a:rPr lang="zh-CN" altLang="en-US" dirty="0"/>
              <a:t>完成鼠标跟随效果</a:t>
            </a:r>
            <a:endParaRPr lang="zh-CN" altLang="en-US" dirty="0"/>
          </a:p>
          <a:p>
            <a:r>
              <a:rPr lang="zh-CN" altLang="en-US" dirty="0"/>
              <a:t>完成键盘控制块的移动效果</a:t>
            </a:r>
            <a:endParaRPr lang="zh-CN" altLang="en-US" dirty="0"/>
          </a:p>
          <a:p>
            <a:r>
              <a:rPr lang="zh-CN" altLang="en-US" dirty="0"/>
              <a:t>完成限制拖拽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63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新宋体</vt:lpstr>
      <vt:lpstr>Office 主题​​</vt:lpstr>
      <vt:lpstr>PowerPoint 演示文稿</vt:lpstr>
      <vt:lpstr>PowerPoint 演示文稿</vt:lpstr>
      <vt:lpstr>事件&amp;拖拽</vt:lpstr>
      <vt:lpstr>PowerPoint 演示文稿</vt:lpstr>
      <vt:lpstr>JQ中的DOM和事件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2020-08-04T07:25:18Z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