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image" Target="../media/image3.png"/><Relationship Id="rId1" Type="http://schemas.openxmlformats.org/officeDocument/2006/relationships/tags" Target="../tags/tag8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91.xml"/><Relationship Id="rId7" Type="http://schemas.openxmlformats.org/officeDocument/2006/relationships/image" Target="../media/image6.png"/><Relationship Id="rId6" Type="http://schemas.openxmlformats.org/officeDocument/2006/relationships/tags" Target="../tags/tag90.xml"/><Relationship Id="rId5" Type="http://schemas.openxmlformats.org/officeDocument/2006/relationships/image" Target="../media/image5.png"/><Relationship Id="rId4" Type="http://schemas.openxmlformats.org/officeDocument/2006/relationships/tags" Target="../tags/tag89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tags" Target="../tags/tag8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image" Target="../media/image7.png"/><Relationship Id="rId1" Type="http://schemas.openxmlformats.org/officeDocument/2006/relationships/tags" Target="../tags/tag9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9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image" Target="../media/image1.png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（三）操作符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11575" y="1313870"/>
            <a:ext cx="10969200" cy="4759200"/>
          </a:xfrm>
        </p:spPr>
        <p:txBody>
          <a:bodyPr/>
          <a:lstStyle/>
          <a:p>
            <a:r>
              <a:rPr lang="zh-CN" altLang="en-US" sz="2000" dirty="0"/>
              <a:t>一元操作符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自增（</a:t>
            </a:r>
            <a:r>
              <a:rPr lang="en-US" altLang="zh-CN" sz="2000" dirty="0"/>
              <a:t>++</a:t>
            </a:r>
            <a:r>
              <a:rPr lang="zh-CN" altLang="en-US" sz="2000" dirty="0"/>
              <a:t>）、自减（</a:t>
            </a:r>
            <a:r>
              <a:rPr lang="en-US" altLang="zh-CN" sz="2000" dirty="0"/>
              <a:t>--</a:t>
            </a:r>
            <a:r>
              <a:rPr lang="zh-CN" altLang="en-US" sz="2000" dirty="0"/>
              <a:t>）、</a:t>
            </a:r>
            <a:r>
              <a:rPr lang="en-US" altLang="zh-CN" sz="2000" dirty="0"/>
              <a:t>typeof  delete</a:t>
            </a:r>
            <a:endParaRPr lang="zh-CN" altLang="en-US" sz="2000" dirty="0"/>
          </a:p>
          <a:p>
            <a:r>
              <a:rPr lang="zh-CN" altLang="en-US" sz="2000" dirty="0"/>
              <a:t>算术操作符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加（</a:t>
            </a:r>
            <a:r>
              <a:rPr lang="en-US" altLang="zh-CN" sz="2000" dirty="0"/>
              <a:t>+</a:t>
            </a:r>
            <a:r>
              <a:rPr lang="zh-CN" altLang="en-US" sz="2000" dirty="0"/>
              <a:t>）、减（</a:t>
            </a:r>
            <a:r>
              <a:rPr lang="en-US" altLang="zh-CN" sz="2000" dirty="0"/>
              <a:t>-</a:t>
            </a:r>
            <a:r>
              <a:rPr lang="zh-CN" altLang="en-US" sz="2000" dirty="0"/>
              <a:t>）、乘（</a:t>
            </a:r>
            <a:r>
              <a:rPr lang="en-US" altLang="zh-CN" sz="2000" dirty="0"/>
              <a:t>*</a:t>
            </a:r>
            <a:r>
              <a:rPr lang="zh-CN" altLang="en-US" sz="2000" dirty="0"/>
              <a:t>）、除（</a:t>
            </a:r>
            <a:r>
              <a:rPr lang="en-US" altLang="zh-CN" sz="2000" dirty="0"/>
              <a:t>/</a:t>
            </a:r>
            <a:r>
              <a:rPr lang="zh-CN" altLang="en-US" sz="2000" dirty="0"/>
              <a:t>）、求模（</a:t>
            </a:r>
            <a:r>
              <a:rPr lang="en-US" altLang="zh-CN" sz="2000" dirty="0"/>
              <a:t>%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r>
              <a:rPr sz="2000" dirty="0"/>
              <a:t>关系</a:t>
            </a:r>
            <a:r>
              <a:rPr sz="2000" dirty="0"/>
              <a:t>操作符</a:t>
            </a:r>
            <a:endParaRPr sz="2000" dirty="0"/>
          </a:p>
          <a:p>
            <a:pPr marL="0" indent="0">
              <a:buNone/>
            </a:pPr>
            <a:r>
              <a:rPr sz="2000" dirty="0"/>
              <a:t>    大于（</a:t>
            </a:r>
            <a:r>
              <a:rPr lang="en-US" altLang="zh-CN" sz="2000" dirty="0"/>
              <a:t>&gt;</a:t>
            </a:r>
            <a:r>
              <a:rPr sz="2000" dirty="0"/>
              <a:t>）、小于（</a:t>
            </a:r>
            <a:r>
              <a:rPr lang="en-US" altLang="zh-CN" sz="2000" dirty="0"/>
              <a:t>&lt;</a:t>
            </a:r>
            <a:r>
              <a:rPr sz="2000" dirty="0"/>
              <a:t>）、大于等于（</a:t>
            </a:r>
            <a:r>
              <a:rPr lang="en-US" altLang="zh-CN" sz="2000" dirty="0"/>
              <a:t>&gt;=</a:t>
            </a:r>
            <a:r>
              <a:rPr sz="2000" dirty="0"/>
              <a:t>）、小于等于（</a:t>
            </a:r>
            <a:r>
              <a:rPr lang="en-US" altLang="zh-CN" sz="2000" dirty="0"/>
              <a:t>&lt;=</a:t>
            </a:r>
            <a:r>
              <a:rPr sz="2000" dirty="0"/>
              <a:t>）、相等（</a:t>
            </a:r>
            <a:r>
              <a:rPr lang="en-US" altLang="zh-CN" sz="2000" dirty="0"/>
              <a:t>==</a:t>
            </a:r>
            <a:r>
              <a:rPr sz="2000" dirty="0"/>
              <a:t>）、</a:t>
            </a:r>
            <a:endParaRPr sz="2000" dirty="0"/>
          </a:p>
          <a:p>
            <a:pPr marL="0" indent="0">
              <a:buNone/>
            </a:pPr>
            <a:r>
              <a:rPr sz="2000" dirty="0"/>
              <a:t>    不相等（！</a:t>
            </a:r>
            <a:r>
              <a:rPr lang="en-US" altLang="zh-CN" sz="2000" dirty="0"/>
              <a:t>=</a:t>
            </a:r>
            <a:r>
              <a:rPr sz="2000" dirty="0"/>
              <a:t>）、全等（</a:t>
            </a:r>
            <a:r>
              <a:rPr lang="en-US" altLang="zh-CN" sz="2000" dirty="0"/>
              <a:t>===</a:t>
            </a:r>
            <a:r>
              <a:rPr sz="2000" dirty="0"/>
              <a:t>）、全不等（！</a:t>
            </a:r>
            <a:r>
              <a:rPr lang="en-US" altLang="zh-CN" sz="2000" dirty="0"/>
              <a:t>==</a:t>
            </a:r>
            <a:r>
              <a:rPr sz="2000" dirty="0"/>
              <a:t>）</a:t>
            </a:r>
            <a:endParaRPr sz="2000" dirty="0"/>
          </a:p>
          <a:p>
            <a:r>
              <a:rPr sz="2000" dirty="0"/>
              <a:t>逻辑操作符</a:t>
            </a:r>
            <a:endParaRPr sz="2000" dirty="0"/>
          </a:p>
          <a:p>
            <a:pPr marL="0" indent="0">
              <a:buNone/>
            </a:pPr>
            <a:r>
              <a:rPr sz="2000" dirty="0"/>
              <a:t>    与（</a:t>
            </a:r>
            <a:r>
              <a:rPr lang="en-US" altLang="zh-CN" sz="2000" dirty="0"/>
              <a:t>&amp;&amp;</a:t>
            </a:r>
            <a:r>
              <a:rPr sz="2000" dirty="0"/>
              <a:t>）、或（</a:t>
            </a:r>
            <a:r>
              <a:rPr lang="en-US" altLang="zh-CN" sz="2000" dirty="0"/>
              <a:t>||</a:t>
            </a:r>
            <a:r>
              <a:rPr sz="2000" dirty="0"/>
              <a:t>）、非（</a:t>
            </a:r>
            <a:r>
              <a:rPr lang="en-US" altLang="zh-CN" sz="2000" dirty="0"/>
              <a:t>!</a:t>
            </a:r>
            <a:r>
              <a:rPr sz="2000" dirty="0"/>
              <a:t>）</a:t>
            </a:r>
            <a:endParaRPr sz="2000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833120"/>
            <a:ext cx="10968990" cy="5416550"/>
          </a:xfrm>
        </p:spPr>
        <p:txBody>
          <a:bodyPr/>
          <a:lstStyle/>
          <a:p>
            <a:r>
              <a:rPr lang="zh-CN" altLang="en-US" sz="2000" dirty="0"/>
              <a:t>函数的返回值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return </a:t>
            </a:r>
            <a:r>
              <a:rPr sz="2000" dirty="0"/>
              <a:t>返回的值；</a:t>
            </a:r>
            <a:endParaRPr sz="2000" dirty="0"/>
          </a:p>
          <a:p>
            <a:pPr marL="0" indent="0">
              <a:buNone/>
            </a:pPr>
            <a:r>
              <a:rPr sz="2000" dirty="0">
                <a:solidFill>
                  <a:srgbClr val="C00000"/>
                </a:solidFill>
              </a:rPr>
              <a:t>说明：</a:t>
            </a:r>
            <a:r>
              <a:rPr lang="en-US" altLang="zh-CN" sz="2000" dirty="0">
                <a:solidFill>
                  <a:srgbClr val="C00000"/>
                </a:solidFill>
              </a:rPr>
              <a:t>return </a:t>
            </a:r>
            <a:r>
              <a:rPr sz="2000" dirty="0">
                <a:solidFill>
                  <a:srgbClr val="C00000"/>
                </a:solidFill>
              </a:rPr>
              <a:t>后面的返回值不能换行，一个函数的返回值只有一个，</a:t>
            </a:r>
            <a:r>
              <a:rPr lang="en-US" altLang="zh-CN" sz="2000" dirty="0">
                <a:solidFill>
                  <a:srgbClr val="C00000"/>
                </a:solidFill>
              </a:rPr>
              <a:t>return</a:t>
            </a:r>
            <a:r>
              <a:rPr sz="2000" dirty="0">
                <a:solidFill>
                  <a:srgbClr val="C00000"/>
                </a:solidFill>
              </a:rPr>
              <a:t>后面的代码将不执行</a:t>
            </a:r>
            <a:endParaRPr sz="2000" dirty="0">
              <a:solidFill>
                <a:srgbClr val="C00000"/>
              </a:solidFill>
            </a:endParaRPr>
          </a:p>
          <a:p>
            <a:pPr>
              <a:buSzPct val="80000"/>
              <a:buFont typeface="Wingdings" panose="05000000000000000000" charset="0"/>
              <a:buChar char="l"/>
            </a:pPr>
            <a:r>
              <a:rPr lang="en-US" altLang="zh-CN" sz="2000" dirty="0"/>
              <a:t>ES6</a:t>
            </a:r>
            <a:r>
              <a:rPr sz="2000" dirty="0"/>
              <a:t>新增</a:t>
            </a:r>
            <a:endParaRPr sz="2000" dirty="0"/>
          </a:p>
          <a:p>
            <a:pPr marL="0" indent="0">
              <a:buSzPct val="80000"/>
              <a:buFont typeface="Wingdings" panose="05000000000000000000" charset="0"/>
              <a:buNone/>
            </a:pPr>
            <a:r>
              <a:rPr lang="en-US" altLang="zh-CN" sz="2000">
                <a:sym typeface="Calibri" panose="020F0502020204030204" charset="0"/>
              </a:rPr>
              <a:t>（1）ES6 允许为函数的参数设置默认值，即直接写在参数定义的后面。</a:t>
            </a:r>
            <a:endParaRPr lang="en-US" altLang="zh-CN" sz="2000" dirty="0">
              <a:sym typeface="Calibri" panose="020F0502020204030204" charset="0"/>
            </a:endParaRPr>
          </a:p>
          <a:p>
            <a:pPr marL="0" indent="0">
              <a:buSzPct val="80000"/>
              <a:buFont typeface="Wingdings" panose="05000000000000000000" charset="0"/>
              <a:buNone/>
            </a:pPr>
            <a:endParaRPr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6050" y="3913505"/>
            <a:ext cx="5527675" cy="2037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0405" y="755015"/>
            <a:ext cx="5673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问题与思考？</a:t>
            </a:r>
            <a:endParaRPr lang="zh-CN" altLang="en-US" sz="2800"/>
          </a:p>
        </p:txBody>
      </p:sp>
      <p:grpSp>
        <p:nvGrpSpPr>
          <p:cNvPr id="6" name="组合 5"/>
          <p:cNvGrpSpPr/>
          <p:nvPr/>
        </p:nvGrpSpPr>
        <p:grpSpPr>
          <a:xfrm>
            <a:off x="419735" y="1555115"/>
            <a:ext cx="3713480" cy="2706370"/>
            <a:chOff x="1103" y="3350"/>
            <a:chExt cx="8056" cy="5602"/>
          </a:xfrm>
        </p:grpSpPr>
        <p:pic>
          <p:nvPicPr>
            <p:cNvPr id="21" name="图片 20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" y="3350"/>
              <a:ext cx="8056" cy="560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8" y="3549"/>
              <a:ext cx="7725" cy="4310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4237990" y="2145030"/>
            <a:ext cx="3649980" cy="2715895"/>
            <a:chOff x="10334" y="2857"/>
            <a:chExt cx="8056" cy="5602"/>
          </a:xfrm>
        </p:grpSpPr>
        <p:pic>
          <p:nvPicPr>
            <p:cNvPr id="9" name="图片 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4" y="2857"/>
              <a:ext cx="8056" cy="5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81" y="3056"/>
              <a:ext cx="7908" cy="4344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7967980" y="3096260"/>
            <a:ext cx="3649980" cy="2715260"/>
            <a:chOff x="12548" y="4876"/>
            <a:chExt cx="5748" cy="4276"/>
          </a:xfrm>
        </p:grpSpPr>
        <p:pic>
          <p:nvPicPr>
            <p:cNvPr id="15" name="图片 14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8" y="4876"/>
              <a:ext cx="5748" cy="4277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687" y="5012"/>
              <a:ext cx="5507" cy="3319"/>
            </a:xfrm>
            <a:prstGeom prst="rect">
              <a:avLst/>
            </a:prstGeom>
          </p:spPr>
        </p:pic>
      </p:grpSp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843915"/>
            <a:ext cx="10968990" cy="57772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  <a:cs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2</a:t>
            </a:r>
            <a:r>
              <a:rPr lang="zh-CN" altLang="en-US" sz="2000" dirty="0">
                <a:latin typeface="+mj-ea"/>
                <a:ea typeface="+mj-ea"/>
                <a:cs typeface="+mj-ea"/>
              </a:rPr>
              <a:t>）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reset</a:t>
            </a:r>
            <a:r>
              <a:rPr sz="2000" dirty="0">
                <a:latin typeface="+mj-ea"/>
                <a:ea typeface="+mj-ea"/>
                <a:cs typeface="+mj-ea"/>
              </a:rPr>
              <a:t>参数（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...</a:t>
            </a:r>
            <a:r>
              <a:rPr sz="2000" dirty="0">
                <a:latin typeface="+mj-ea"/>
                <a:ea typeface="+mj-ea"/>
                <a:cs typeface="+mj-ea"/>
              </a:rPr>
              <a:t>变量名</a:t>
            </a:r>
            <a:r>
              <a:rPr sz="2000" dirty="0">
                <a:latin typeface="+mj-ea"/>
                <a:ea typeface="+mj-ea"/>
                <a:cs typeface="+mj-ea"/>
              </a:rPr>
              <a:t>）</a:t>
            </a:r>
            <a:endParaRPr sz="20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   作用：用于获取函数的多余参数，该变量将多余的参数放入数组中。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>
              <a:buNone/>
            </a:pPr>
            <a:endParaRPr lang="zh-CN" altLang="en-US" sz="2000" dirty="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>
              <a:buNone/>
            </a:pPr>
            <a:endParaRPr lang="zh-CN" altLang="en-US" sz="2000" dirty="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>
              <a:buNone/>
            </a:pPr>
            <a:endParaRPr lang="zh-CN" altLang="en-US" sz="2000" dirty="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>
              <a:buNone/>
            </a:pPr>
            <a:endParaRPr lang="zh-CN" altLang="en-US" sz="2000" dirty="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>
              <a:buNone/>
            </a:pPr>
            <a:r>
              <a:rPr sz="2000">
                <a:solidFill>
                  <a:srgbClr val="C00000"/>
                </a:solidFill>
                <a:latin typeface="+mj-ea"/>
                <a:ea typeface="+mj-ea"/>
                <a:cs typeface="+mj-ea"/>
                <a:sym typeface="Calibri" panose="020F0502020204030204" charset="0"/>
              </a:rPr>
              <a:t>注意：rest 参数之后不能再有其他参数（即只能是最后一个参数），否则会报错。</a:t>
            </a:r>
            <a:endParaRPr lang="zh-CN" altLang="en-US" sz="2000">
              <a:solidFill>
                <a:srgbClr val="C00000"/>
              </a:solidFill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  <a:cs typeface="+mj-ea"/>
                <a:sym typeface="Calibri" panose="020F0502020204030204" charset="0"/>
              </a:rPr>
              <a:t>（</a:t>
            </a:r>
            <a:r>
              <a:rPr sz="2000" dirty="0">
                <a:latin typeface="+mj-ea"/>
                <a:ea typeface="+mj-ea"/>
                <a:cs typeface="+mj-ea"/>
                <a:sym typeface="Calibri" panose="020F0502020204030204" charset="0"/>
              </a:rPr>
              <a:t>3</a:t>
            </a:r>
            <a:r>
              <a:rPr lang="zh-CN" altLang="en-US" sz="2000" dirty="0">
                <a:latin typeface="+mj-ea"/>
                <a:ea typeface="+mj-ea"/>
                <a:cs typeface="+mj-ea"/>
                <a:sym typeface="Calibri" panose="020F0502020204030204" charset="0"/>
              </a:rPr>
              <a:t>）箭头函数</a:t>
            </a:r>
            <a:endParaRPr lang="zh-CN" altLang="en-US" sz="2000" dirty="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  <a:cs typeface="+mj-ea"/>
                <a:sym typeface="Calibri" panose="020F0502020204030204" charset="0"/>
              </a:rPr>
              <a:t>        定义：</a:t>
            </a: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ES6 允许使用“箭头”（=&gt;）定义函数。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   let fn = v =&gt;v+1;              let fn = function(v){return v+1}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>
              <a:buNone/>
            </a:pPr>
            <a:r>
              <a:rPr sz="2000">
                <a:solidFill>
                  <a:srgbClr val="C00000"/>
                </a:solidFill>
                <a:latin typeface="+mj-ea"/>
                <a:ea typeface="+mj-ea"/>
                <a:cs typeface="+mj-ea"/>
                <a:sym typeface="Calibri" panose="020F0502020204030204" charset="0"/>
              </a:rPr>
              <a:t>说明：如果箭头函数不需要参数或需要多个参数，就使用一个圆括号代表参数部分。</a:t>
            </a:r>
            <a:endParaRPr lang="zh-CN" altLang="en-US" sz="2000">
              <a:solidFill>
                <a:srgbClr val="C00000"/>
              </a:solidFill>
              <a:latin typeface="+mj-ea"/>
              <a:ea typeface="+mj-ea"/>
              <a:cs typeface="+mj-ea"/>
              <a:sym typeface="Calibri" panose="020F0502020204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5735" y="1905635"/>
            <a:ext cx="4633595" cy="1859915"/>
          </a:xfrm>
          <a:prstGeom prst="rect">
            <a:avLst/>
          </a:prstGeom>
        </p:spPr>
      </p:pic>
      <p:sp>
        <p:nvSpPr>
          <p:cNvPr id="6" name="左右箭头 5"/>
          <p:cNvSpPr/>
          <p:nvPr/>
        </p:nvSpPr>
        <p:spPr>
          <a:xfrm>
            <a:off x="4182110" y="5454650"/>
            <a:ext cx="711200" cy="161925"/>
          </a:xfrm>
          <a:prstGeom prst="left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725170"/>
            <a:ext cx="10968990" cy="55892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箭头函数的特点：</a:t>
            </a:r>
            <a:endParaRPr lang="zh-CN" altLang="en-US" sz="2400" dirty="0"/>
          </a:p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Font typeface="+mj-ea"/>
              <a:buAutoNum type="circleNumDbPlain"/>
            </a:pPr>
            <a:r>
              <a:rPr sz="2000">
                <a:sym typeface="Calibri" panose="020F0502020204030204" charset="0"/>
              </a:rPr>
              <a:t>函数体内的this对象，就是定义时所在的对象，而不是使用时所在的对象。</a:t>
            </a:r>
            <a:endParaRPr lang="zh-CN" altLang="en-US" sz="2000" dirty="0">
              <a:sym typeface="Calibri" panose="020F0502020204030204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Font typeface="+mj-ea"/>
              <a:buAutoNum type="circleNumDbPlain"/>
            </a:pPr>
            <a:r>
              <a:rPr sz="2000">
                <a:sym typeface="Calibri" panose="020F0502020204030204" charset="0"/>
              </a:rPr>
              <a:t>不可以当作构造函数，也就是说，不可以使用new命令，否则会抛出一个错误。</a:t>
            </a:r>
            <a:endParaRPr lang="zh-CN" altLang="en-US" sz="2000" dirty="0">
              <a:sym typeface="Calibri" panose="020F0502020204030204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Font typeface="+mj-ea"/>
              <a:buAutoNum type="circleNumDbPlain"/>
            </a:pPr>
            <a:r>
              <a:rPr sz="2000">
                <a:sym typeface="Calibri" panose="020F0502020204030204" charset="0"/>
              </a:rPr>
              <a:t>不可以使用arguments对象，该对象在函数体内不存在。如果要用，可以用 rest 参数代替。</a:t>
            </a:r>
            <a:endParaRPr lang="zh-CN" altLang="en-US" sz="2000" dirty="0">
              <a:sym typeface="Calibri" panose="020F0502020204030204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Font typeface="+mj-ea"/>
              <a:buAutoNum type="circleNumDbPlain"/>
            </a:pPr>
            <a:r>
              <a:rPr sz="2000">
                <a:sym typeface="Calibri" panose="020F0502020204030204" charset="0"/>
              </a:rPr>
              <a:t>不可以使用yield命令，因此箭头函数不能用作 Generator 函数。</a:t>
            </a:r>
            <a:endParaRPr sz="2000">
              <a:sym typeface="Calibri" panose="020F0502020204030204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Clr>
                <a:srgbClr val="404040"/>
              </a:buClr>
              <a:buFont typeface="+mj-ea"/>
              <a:buAutoNum type="circleNumDbPlain"/>
            </a:pPr>
            <a:endParaRPr lang="zh-CN" altLang="en-US" sz="2000" dirty="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746760"/>
            <a:ext cx="10968990" cy="58959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+mj-ea"/>
                <a:ea typeface="+mj-ea"/>
              </a:rPr>
              <a:t>(4)Generator</a:t>
            </a:r>
            <a:r>
              <a:rPr sz="2000" dirty="0">
                <a:latin typeface="+mj-ea"/>
                <a:ea typeface="+mj-ea"/>
              </a:rPr>
              <a:t>函数</a:t>
            </a:r>
            <a:endParaRPr sz="2000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+mj-ea"/>
                <a:ea typeface="+mj-ea"/>
              </a:rPr>
              <a:t>    定义</a:t>
            </a:r>
            <a:r>
              <a:rPr lang="en-US" altLang="zh-CN" sz="2000" dirty="0">
                <a:latin typeface="+mj-ea"/>
                <a:ea typeface="+mj-ea"/>
              </a:rPr>
              <a:t>：</a:t>
            </a:r>
            <a:r>
              <a:rPr lang="en-US" altLang="zh-CN" sz="2000">
                <a:latin typeface="+mj-ea"/>
                <a:ea typeface="+mj-ea"/>
                <a:sym typeface="Calibri" panose="020F0502020204030204" charset="0"/>
              </a:rPr>
              <a:t>Generator 函数是一个普通函数，但是有两个特征。一是，function关键字与函数名之间有一个星号；二是，函数体内部使用yield表达式，定义不同的内部状态</a:t>
            </a:r>
            <a:r>
              <a:rPr sz="2000">
                <a:latin typeface="+mj-ea"/>
                <a:ea typeface="+mj-ea"/>
                <a:sym typeface="Calibri" panose="020F0502020204030204" charset="0"/>
              </a:rPr>
              <a:t>。</a:t>
            </a:r>
            <a:endParaRPr sz="2000">
              <a:latin typeface="+mj-ea"/>
              <a:ea typeface="+mj-ea"/>
              <a:sym typeface="Calibri" panose="020F0502020204030204" charset="0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	</a:t>
            </a:r>
            <a:r>
              <a:rPr lang="en-US" altLang="zh-CN" sz="2000">
                <a:latin typeface="+mj-ea"/>
                <a:ea typeface="+mj-ea"/>
                <a:sym typeface="Calibri" panose="020F0502020204030204" charset="0"/>
              </a:rPr>
              <a:t>function* fn(){ yield </a:t>
            </a:r>
            <a:r>
              <a:rPr sz="2000">
                <a:latin typeface="+mj-ea"/>
                <a:ea typeface="+mj-ea"/>
                <a:sym typeface="Calibri" panose="020F0502020204030204" charset="0"/>
              </a:rPr>
              <a:t>执行结果</a:t>
            </a:r>
            <a:r>
              <a:rPr lang="en-US" altLang="zh-CN" sz="2000">
                <a:latin typeface="+mj-ea"/>
                <a:ea typeface="+mj-ea"/>
                <a:sym typeface="Calibri" panose="020F0502020204030204" charset="0"/>
              </a:rPr>
              <a:t>;yield </a:t>
            </a:r>
            <a:r>
              <a:rPr sz="2000">
                <a:latin typeface="+mj-ea"/>
                <a:ea typeface="+mj-ea"/>
                <a:sym typeface="Calibri" panose="020F0502020204030204" charset="0"/>
              </a:rPr>
              <a:t>执行结果</a:t>
            </a:r>
            <a:r>
              <a:rPr lang="en-US" altLang="zh-CN" sz="2000">
                <a:latin typeface="+mj-ea"/>
                <a:ea typeface="+mj-ea"/>
                <a:sym typeface="Calibri" panose="020F0502020204030204" charset="0"/>
              </a:rPr>
              <a:t>;return </a:t>
            </a:r>
            <a:r>
              <a:rPr sz="2000">
                <a:latin typeface="+mj-ea"/>
                <a:ea typeface="+mj-ea"/>
                <a:sym typeface="Calibri" panose="020F0502020204030204" charset="0"/>
              </a:rPr>
              <a:t>返回值</a:t>
            </a:r>
            <a:r>
              <a:rPr lang="en-US" altLang="zh-CN" sz="2000">
                <a:latin typeface="+mj-ea"/>
                <a:ea typeface="+mj-ea"/>
                <a:sym typeface="Calibri" panose="020F0502020204030204" charset="0"/>
              </a:rPr>
              <a:t>;</a:t>
            </a:r>
            <a:r>
              <a:rPr lang="en-US" altLang="zh-CN" sz="2000">
                <a:latin typeface="+mj-ea"/>
                <a:ea typeface="+mj-ea"/>
                <a:sym typeface="Calibri" panose="020F0502020204030204" charset="0"/>
              </a:rPr>
              <a:t>}</a:t>
            </a:r>
            <a:endParaRPr lang="en-US" altLang="zh-CN" sz="2000">
              <a:latin typeface="+mj-ea"/>
              <a:ea typeface="+mj-ea"/>
              <a:sym typeface="Calibri" panose="020F0502020204030204" charset="0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altLang="zh-CN" sz="2000">
                <a:latin typeface="+mj-ea"/>
                <a:ea typeface="+mj-ea"/>
                <a:sym typeface="Calibri" panose="020F0502020204030204" charset="0"/>
              </a:rPr>
              <a:t>    </a:t>
            </a:r>
            <a:r>
              <a:rPr sz="2000">
                <a:latin typeface="+mj-ea"/>
                <a:ea typeface="+mj-ea"/>
                <a:sym typeface="Calibri" panose="020F0502020204030204" charset="0"/>
              </a:rPr>
              <a:t>或：</a:t>
            </a:r>
            <a:r>
              <a:rPr lang="en-US" altLang="zh-CN" sz="2000">
                <a:latin typeface="+mj-ea"/>
                <a:ea typeface="+mj-ea"/>
                <a:sym typeface="Calibri" panose="020F0502020204030204" charset="0"/>
              </a:rPr>
              <a:t>let fn = function* (){yield </a:t>
            </a:r>
            <a:r>
              <a:rPr sz="2000">
                <a:latin typeface="+mj-ea"/>
                <a:ea typeface="+mj-ea"/>
                <a:sym typeface="Calibri" panose="020F0502020204030204" charset="0"/>
              </a:rPr>
              <a:t>执行结果</a:t>
            </a:r>
            <a:r>
              <a:rPr lang="en-US" altLang="zh-CN" sz="2000">
                <a:latin typeface="+mj-ea"/>
                <a:ea typeface="+mj-ea"/>
                <a:sym typeface="Calibri" panose="020F0502020204030204" charset="0"/>
              </a:rPr>
              <a:t>;</a:t>
            </a:r>
            <a:r>
              <a:rPr lang="en-US" altLang="zh-CN" sz="2000">
                <a:latin typeface="+mj-ea"/>
                <a:ea typeface="+mj-ea"/>
                <a:sym typeface="Calibri" panose="020F0502020204030204" charset="0"/>
              </a:rPr>
              <a:t>}</a:t>
            </a:r>
            <a:endParaRPr lang="en-US" altLang="zh-CN" sz="2000">
              <a:latin typeface="+mj-ea"/>
              <a:ea typeface="+mj-ea"/>
              <a:sym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+mj-ea"/>
                <a:ea typeface="+mj-ea"/>
              </a:rPr>
              <a:t>    调用：</a:t>
            </a:r>
            <a:r>
              <a:rPr lang="en-US" altLang="zh-CN" sz="2000">
                <a:latin typeface="+mj-ea"/>
                <a:ea typeface="+mj-ea"/>
                <a:sym typeface="Calibri" panose="020F0502020204030204" charset="0"/>
              </a:rPr>
              <a:t>函数名()调用</a:t>
            </a:r>
            <a:endParaRPr lang="en-US" altLang="zh-CN" sz="2000">
              <a:latin typeface="+mj-ea"/>
              <a:ea typeface="+mj-ea"/>
              <a:sym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000">
                <a:solidFill>
                  <a:srgbClr val="C00000"/>
                </a:solidFill>
                <a:latin typeface="+mj-ea"/>
                <a:ea typeface="+mj-ea"/>
                <a:sym typeface="Calibri" panose="020F0502020204030204" charset="0"/>
              </a:rPr>
              <a:t> 说明：执行 Generator 函数会返回一个内部指针（遍历器对象）</a:t>
            </a:r>
            <a:endParaRPr sz="2000">
              <a:solidFill>
                <a:srgbClr val="C00000"/>
              </a:solidFill>
              <a:latin typeface="+mj-ea"/>
              <a:ea typeface="+mj-ea"/>
              <a:sym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latin typeface="+mj-ea"/>
                <a:ea typeface="+mj-ea"/>
                <a:sym typeface="Calibri" panose="020F0502020204030204" charset="0"/>
              </a:rPr>
              <a:t>    与普通函数的区别：调用 Generator 函数后，该函数并不执行，，返回的也不是函数运行结果，而是一个指向内部状态的指针对象，必须调用遍历器对象的next方法，使得指针移向下一个状态</a:t>
            </a:r>
            <a:endParaRPr lang="en-US" altLang="zh-CN" sz="2000"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919480"/>
            <a:ext cx="10968990" cy="53301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>
                <a:solidFill>
                  <a:srgbClr val="C00000"/>
                </a:solidFill>
                <a:latin typeface="+mj-ea"/>
                <a:ea typeface="+mj-ea"/>
                <a:sym typeface="Calibri" panose="020F0502020204030204" charset="0"/>
              </a:rPr>
              <a:t>说明：每次调用next方法，内部指针就从函数头部或上一次停下来的地方开始执行，直到遇到下一个yield表达式（或return语句）为止。</a:t>
            </a:r>
            <a:endParaRPr lang="en-US" altLang="zh-CN" sz="2000">
              <a:solidFill>
                <a:srgbClr val="C00000"/>
              </a:solidFill>
              <a:latin typeface="+mj-ea"/>
              <a:ea typeface="+mj-ea"/>
              <a:sym typeface="Calibri" panose="020F0502020204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" y="2034540"/>
            <a:ext cx="4863465" cy="3811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90" y="2566035"/>
            <a:ext cx="4810760" cy="20377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2400"/>
              <a:t>课堂练习</a:t>
            </a:r>
            <a:endParaRPr lang="zh-CN" altLang="en-US" sz="2400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414780"/>
            <a:ext cx="10968990" cy="48348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+mj-ea"/>
                <a:ea typeface="+mj-ea"/>
                <a:cs typeface="+mj-ea"/>
              </a:rPr>
              <a:t>利用</a:t>
            </a:r>
            <a:r>
              <a:rPr lang="en-US" altLang="zh-CN" sz="2400" dirty="0">
                <a:latin typeface="+mj-ea"/>
                <a:ea typeface="+mj-ea"/>
                <a:cs typeface="+mj-ea"/>
              </a:rPr>
              <a:t>G</a:t>
            </a:r>
            <a:r>
              <a:rPr sz="2400" dirty="0">
                <a:latin typeface="+mj-ea"/>
                <a:ea typeface="+mj-ea"/>
                <a:cs typeface="+mj-ea"/>
              </a:rPr>
              <a:t>函数实现对抽奖次数的限制</a:t>
            </a:r>
            <a:endParaRPr sz="24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ea"/>
                <a:ea typeface="+mj-ea"/>
                <a:cs typeface="+mj-ea"/>
              </a:rPr>
              <a:t>    </a:t>
            </a:r>
            <a:r>
              <a:rPr sz="2000" dirty="0">
                <a:latin typeface="+mj-ea"/>
                <a:ea typeface="+mj-ea"/>
                <a:cs typeface="+mj-ea"/>
              </a:rPr>
              <a:t>要求：页面写一个简单按钮，每点一次次数少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1</a:t>
            </a:r>
            <a:r>
              <a:rPr sz="2000" dirty="0">
                <a:latin typeface="+mj-ea"/>
                <a:ea typeface="+mj-ea"/>
                <a:cs typeface="+mj-ea"/>
              </a:rPr>
              <a:t>，总共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5</a:t>
            </a:r>
            <a:r>
              <a:rPr sz="2000" dirty="0">
                <a:latin typeface="+mj-ea"/>
                <a:ea typeface="+mj-ea"/>
                <a:cs typeface="+mj-ea"/>
              </a:rPr>
              <a:t>次抽奖机会</a:t>
            </a:r>
            <a:endParaRPr sz="2000" dirty="0">
              <a:latin typeface="+mj-ea"/>
              <a:ea typeface="+mj-ea"/>
              <a:cs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5" y="1544320"/>
            <a:ext cx="5421630" cy="37699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7055" y="88328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问题与思考？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70" y="1569085"/>
            <a:ext cx="5421630" cy="37699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06880" y="2095500"/>
            <a:ext cx="314198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var a = true;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var result = a &amp;&amp; b;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alert(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result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);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7600315" y="2204720"/>
            <a:ext cx="30816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var a = false;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var result = a &amp;&amp; b;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alert(result);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5" y="1544320"/>
            <a:ext cx="5421630" cy="37699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7055" y="88328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问题与思考？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70" y="1569085"/>
            <a:ext cx="5421630" cy="37699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06880" y="2095500"/>
            <a:ext cx="31419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var a = true;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var result = a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||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b;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alert(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result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);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7600315" y="2204720"/>
            <a:ext cx="3081655" cy="1583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var a =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false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;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var result = a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||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b;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0">
              <a:lnSpc>
                <a:spcPts val="3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alert(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result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);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83895" y="586105"/>
            <a:ext cx="10968990" cy="5894070"/>
          </a:xfrm>
        </p:spPr>
        <p:txBody>
          <a:bodyPr>
            <a:normAutofit/>
          </a:bodyPr>
          <a:lstStyle/>
          <a:p>
            <a:r>
              <a:rPr sz="2000" dirty="0">
                <a:latin typeface="+mj-ea"/>
                <a:ea typeface="+mj-ea"/>
              </a:rPr>
              <a:t>赋值操作符</a:t>
            </a:r>
            <a:endParaRPr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ea"/>
                <a:ea typeface="+mj-ea"/>
              </a:rPr>
              <a:t>   </a:t>
            </a:r>
            <a:r>
              <a:rPr sz="2000" dirty="0">
                <a:latin typeface="+mj-ea"/>
                <a:ea typeface="+mj-ea"/>
              </a:rPr>
              <a:t>简单的赋值操作符：</a:t>
            </a:r>
            <a:r>
              <a:rPr lang="en-US" altLang="zh-CN" sz="2000" dirty="0">
                <a:latin typeface="+mj-ea"/>
                <a:ea typeface="+mj-ea"/>
              </a:rPr>
              <a:t>=</a:t>
            </a:r>
            <a:endParaRPr lang="en-US" altLang="zh-CN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ea"/>
                <a:ea typeface="+mj-ea"/>
              </a:rPr>
              <a:t>   </a:t>
            </a:r>
            <a:r>
              <a:rPr sz="2000" dirty="0">
                <a:latin typeface="+mj-ea"/>
                <a:ea typeface="+mj-ea"/>
              </a:rPr>
              <a:t>复合赋值操作符：</a:t>
            </a:r>
            <a:r>
              <a:rPr lang="en-US" altLang="zh-CN" sz="2000" dirty="0">
                <a:latin typeface="+mj-ea"/>
                <a:ea typeface="+mj-ea"/>
              </a:rPr>
              <a:t>+=</a:t>
            </a:r>
            <a:r>
              <a:rPr sz="2000" dirty="0">
                <a:latin typeface="+mj-ea"/>
                <a:ea typeface="+mj-ea"/>
              </a:rPr>
              <a:t>、</a:t>
            </a:r>
            <a:r>
              <a:rPr lang="en-US" altLang="zh-CN" sz="2000" dirty="0">
                <a:latin typeface="+mj-ea"/>
                <a:ea typeface="+mj-ea"/>
              </a:rPr>
              <a:t>-=</a:t>
            </a:r>
            <a:r>
              <a:rPr sz="2000" dirty="0">
                <a:latin typeface="+mj-ea"/>
                <a:ea typeface="+mj-ea"/>
              </a:rPr>
              <a:t>、</a:t>
            </a:r>
            <a:r>
              <a:rPr lang="en-US" altLang="zh-CN" sz="2000" dirty="0">
                <a:latin typeface="+mj-ea"/>
                <a:ea typeface="+mj-ea"/>
              </a:rPr>
              <a:t>*=</a:t>
            </a:r>
            <a:r>
              <a:rPr sz="2000" dirty="0">
                <a:latin typeface="+mj-ea"/>
                <a:ea typeface="+mj-ea"/>
              </a:rPr>
              <a:t>、</a:t>
            </a:r>
            <a:r>
              <a:rPr lang="en-US" altLang="zh-CN" sz="2000" dirty="0">
                <a:latin typeface="+mj-ea"/>
                <a:ea typeface="+mj-ea"/>
              </a:rPr>
              <a:t>/=</a:t>
            </a:r>
            <a:r>
              <a:rPr sz="2000" dirty="0">
                <a:latin typeface="+mj-ea"/>
                <a:ea typeface="+mj-ea"/>
              </a:rPr>
              <a:t>、</a:t>
            </a:r>
            <a:r>
              <a:rPr lang="en-US" altLang="zh-CN" sz="2000" dirty="0">
                <a:latin typeface="+mj-ea"/>
                <a:ea typeface="+mj-ea"/>
              </a:rPr>
              <a:t>%=</a:t>
            </a:r>
            <a:endParaRPr lang="en-US" altLang="zh-CN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ea"/>
                <a:ea typeface="+mj-ea"/>
              </a:rPr>
              <a:t>   </a:t>
            </a:r>
            <a:r>
              <a:rPr sz="2000" dirty="0">
                <a:latin typeface="+mj-ea"/>
                <a:ea typeface="+mj-ea"/>
              </a:rPr>
              <a:t>解构赋值</a:t>
            </a:r>
            <a:endParaRPr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sz="2000">
                <a:latin typeface="+mj-ea"/>
                <a:ea typeface="+mj-ea"/>
                <a:sym typeface="Calibri" panose="020F0502020204030204" charset="0"/>
              </a:rPr>
              <a:t>        本质就是赋值，解构简单的理解就是左边一种结构，右边一种结构，左右一一对应。</a:t>
            </a:r>
            <a:endParaRPr lang="zh-CN" altLang="en-US" sz="2000" dirty="0">
              <a:latin typeface="+mj-ea"/>
              <a:ea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 dirty="0">
                <a:latin typeface="+mj-ea"/>
                <a:ea typeface="+mj-ea"/>
              </a:rPr>
              <a:t>  </a:t>
            </a:r>
            <a:r>
              <a:rPr sz="2000" dirty="0">
                <a:solidFill>
                  <a:srgbClr val="C00000"/>
                </a:solidFill>
                <a:latin typeface="+mj-ea"/>
                <a:ea typeface="+mj-ea"/>
              </a:rPr>
              <a:t> 数组的解构赋值：</a:t>
            </a:r>
            <a:r>
              <a:rPr sz="2000">
                <a:latin typeface="+mj-ea"/>
                <a:ea typeface="+mj-ea"/>
                <a:sym typeface="Calibri" panose="020F0502020204030204" charset="0"/>
              </a:rPr>
              <a:t>从数组中提取值，按照对应位置，对变量赋值，本质上来说属于“模式匹配”，只要等号两边的模式相同，左边的变量就会被赋予对应的值</a:t>
            </a:r>
            <a:endParaRPr sz="2000" dirty="0">
              <a:latin typeface="+mj-ea"/>
              <a:ea typeface="+mj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ES5</a:t>
            </a:r>
            <a:r>
              <a:rPr lang="en-US" altLang="zh-CN" sz="240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:let a = 1;                  </a:t>
            </a:r>
            <a:r>
              <a:rPr lang="en-US" altLang="zh-CN" sz="240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ES6</a:t>
            </a:r>
            <a:r>
              <a:rPr lang="en-US" altLang="zh-CN" sz="240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:let [a,b,c] = [1,2,3]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   let b = 2;</a:t>
            </a:r>
            <a:endParaRPr sz="2000">
              <a:latin typeface="+mj-ea"/>
              <a:ea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   let c = 3;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indent="0">
              <a:buNone/>
            </a:pPr>
            <a:endParaRPr sz="2400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36085" y="5099685"/>
            <a:ext cx="7233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使用场景：两个数的交换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741045"/>
            <a:ext cx="10968990" cy="563181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C00000"/>
                </a:solidFill>
                <a:latin typeface="+mj-ea"/>
                <a:ea typeface="+mj-ea"/>
              </a:rPr>
              <a:t>对象的结构赋值：</a:t>
            </a:r>
            <a:r>
              <a:rPr sz="2000">
                <a:latin typeface="+mj-ea"/>
                <a:ea typeface="+mj-ea"/>
                <a:sym typeface="Calibri" panose="020F0502020204030204" charset="0"/>
              </a:rPr>
              <a:t>对象的解构与数组有一个重要的不同。数组的元素是按次序排列的，变量的取值由它的位置决定；而对象的属性没有次序，变量必须与属性同名，才能取到正确的值。</a:t>
            </a:r>
            <a:endParaRPr sz="2000">
              <a:latin typeface="+mj-ea"/>
              <a:ea typeface="+mj-ea"/>
              <a:sym typeface="Calibri" panose="020F050202020403020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	   </a:t>
            </a:r>
            <a:r>
              <a:rPr sz="2000">
                <a:latin typeface="微软雅黑" panose="020B0503020204020204" pitchFamily="34" charset="-122"/>
                <a:sym typeface="Calibri" panose="020F0502020204030204" charset="0"/>
              </a:rPr>
              <a:t>let { bar, foo } = { foo: "aaa", bar: "bbb" };</a:t>
            </a:r>
            <a:endParaRPr lang="zh-CN" altLang="en-US" sz="2000" dirty="0">
              <a:latin typeface="微软雅黑" panose="020B0503020204020204" pitchFamily="34" charset="-122"/>
              <a:sym typeface="Calibri" panose="020F050202020403020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微软雅黑" panose="020B0503020204020204" pitchFamily="34" charset="-122"/>
                <a:sym typeface="Calibri" panose="020F0502020204030204" charset="0"/>
              </a:rPr>
              <a:t>            </a:t>
            </a:r>
            <a:r>
              <a:rPr lang="en-US" altLang="zh-CN" sz="2000">
                <a:latin typeface="微软雅黑" panose="020B0503020204020204" pitchFamily="34" charset="-122"/>
                <a:sym typeface="Calibri" panose="020F0502020204030204" charset="0"/>
              </a:rPr>
              <a:t>console.log(</a:t>
            </a:r>
            <a:r>
              <a:rPr sz="2000">
                <a:latin typeface="微软雅黑" panose="020B0503020204020204" pitchFamily="34" charset="-122"/>
                <a:sym typeface="Calibri" panose="020F0502020204030204" charset="0"/>
              </a:rPr>
              <a:t>foo</a:t>
            </a:r>
            <a:r>
              <a:rPr lang="en-US" altLang="zh-CN" sz="2000">
                <a:latin typeface="微软雅黑" panose="020B0503020204020204" pitchFamily="34" charset="-122"/>
                <a:sym typeface="Calibri" panose="020F0502020204030204" charset="0"/>
              </a:rPr>
              <a:t>) </a:t>
            </a:r>
            <a:r>
              <a:rPr sz="2000">
                <a:latin typeface="微软雅黑" panose="020B0503020204020204" pitchFamily="34" charset="-122"/>
                <a:sym typeface="Calibri" panose="020F0502020204030204" charset="0"/>
              </a:rPr>
              <a:t> // "aaa"</a:t>
            </a:r>
            <a:endParaRPr lang="zh-CN" altLang="en-US" sz="2000" dirty="0">
              <a:latin typeface="微软雅黑" panose="020B0503020204020204" pitchFamily="34" charset="-122"/>
              <a:sym typeface="Calibri" panose="020F050202020403020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微软雅黑" panose="020B0503020204020204" pitchFamily="34" charset="-122"/>
                <a:sym typeface="Calibri" panose="020F0502020204030204" charset="0"/>
              </a:rPr>
              <a:t>            </a:t>
            </a:r>
            <a:r>
              <a:rPr lang="en-US" altLang="zh-CN" sz="2000">
                <a:latin typeface="微软雅黑" panose="020B0503020204020204" pitchFamily="34" charset="-122"/>
                <a:sym typeface="Calibri" panose="020F0502020204030204" charset="0"/>
              </a:rPr>
              <a:t>console.log(</a:t>
            </a:r>
            <a:r>
              <a:rPr sz="2000">
                <a:latin typeface="微软雅黑" panose="020B0503020204020204" pitchFamily="34" charset="-122"/>
                <a:sym typeface="Calibri" panose="020F0502020204030204" charset="0"/>
              </a:rPr>
              <a:t>bar</a:t>
            </a:r>
            <a:r>
              <a:rPr lang="en-US" altLang="zh-CN" sz="2000">
                <a:latin typeface="微软雅黑" panose="020B0503020204020204" pitchFamily="34" charset="-122"/>
                <a:sym typeface="Calibri" panose="020F0502020204030204" charset="0"/>
              </a:rPr>
              <a:t>)  </a:t>
            </a:r>
            <a:r>
              <a:rPr sz="2000">
                <a:latin typeface="微软雅黑" panose="020B0503020204020204" pitchFamily="34" charset="-122"/>
                <a:sym typeface="Calibri" panose="020F0502020204030204" charset="0"/>
              </a:rPr>
              <a:t>// "bbb"</a:t>
            </a:r>
            <a:endParaRPr sz="2000">
              <a:latin typeface="微软雅黑" panose="020B0503020204020204" pitchFamily="34" charset="-122"/>
              <a:sym typeface="Calibri" panose="020F050202020403020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sym typeface="Calibri" panose="020F0502020204030204" charset="0"/>
              </a:rPr>
              <a:t>如果变量名和属性名不一致时，需要在匹配模式下指定变量名</a:t>
            </a:r>
            <a:endParaRPr lang="zh-CN" altLang="en-US" sz="2000">
              <a:latin typeface="+mj-ea"/>
              <a:ea typeface="+mj-ea"/>
              <a:sym typeface="Calibri" panose="020F050202020403020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	 </a:t>
            </a:r>
            <a:r>
              <a:rPr lang="en-US" altLang="zh-CN" sz="2000">
                <a:latin typeface="+mn-ea"/>
                <a:ea typeface="+mn-ea"/>
                <a:sym typeface="Calibri" panose="020F0502020204030204" charset="0"/>
              </a:rPr>
              <a:t>  </a:t>
            </a:r>
            <a:r>
              <a:rPr sz="2000">
                <a:latin typeface="+mn-ea"/>
                <a:ea typeface="+mn-ea"/>
                <a:sym typeface="Calibri" panose="020F0502020204030204" charset="0"/>
              </a:rPr>
              <a:t>let { foo: baz } = { foo: 'aaa', bar: 'bbb' };</a:t>
            </a:r>
            <a:endParaRPr lang="zh-CN" altLang="en-US" sz="2000" dirty="0">
              <a:latin typeface="+mn-ea"/>
              <a:ea typeface="+mn-ea"/>
              <a:sym typeface="Calibri" panose="020F050202020403020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n-ea"/>
                <a:ea typeface="+mn-ea"/>
                <a:sym typeface="Calibri" panose="020F0502020204030204" charset="0"/>
              </a:rPr>
              <a:t>             </a:t>
            </a:r>
            <a:r>
              <a:rPr lang="en-US" altLang="zh-CN" sz="2000">
                <a:latin typeface="+mn-ea"/>
                <a:ea typeface="+mn-ea"/>
                <a:sym typeface="Calibri" panose="020F0502020204030204" charset="0"/>
              </a:rPr>
              <a:t>console.log(baz) // </a:t>
            </a:r>
            <a:r>
              <a:rPr sz="2000">
                <a:latin typeface="+mn-ea"/>
                <a:ea typeface="+mn-ea"/>
                <a:sym typeface="Calibri" panose="020F0502020204030204" charset="0"/>
              </a:rPr>
              <a:t>'aaa'</a:t>
            </a:r>
            <a:endParaRPr lang="zh-CN" altLang="en-US" sz="2000" dirty="0">
              <a:latin typeface="+mn-ea"/>
              <a:ea typeface="+mn-ea"/>
              <a:sym typeface="Calibri" panose="020F050202020403020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C00000"/>
                </a:solidFill>
                <a:latin typeface="+mj-ea"/>
                <a:ea typeface="+mj-ea"/>
                <a:cs typeface="+mj-ea"/>
                <a:sym typeface="Calibri" panose="020F0502020204030204" charset="0"/>
              </a:rPr>
              <a:t>注解：</a:t>
            </a:r>
            <a:r>
              <a:rPr lang="en-US" altLang="zh-CN" sz="2000" dirty="0">
                <a:solidFill>
                  <a:srgbClr val="C00000"/>
                </a:solidFill>
                <a:latin typeface="+mj-ea"/>
                <a:ea typeface="+mj-ea"/>
                <a:cs typeface="+mj-ea"/>
                <a:sym typeface="Calibri" panose="020F0502020204030204" charset="0"/>
              </a:rPr>
              <a:t>foo</a:t>
            </a:r>
            <a:r>
              <a:rPr sz="2000" dirty="0">
                <a:solidFill>
                  <a:srgbClr val="C00000"/>
                </a:solidFill>
                <a:latin typeface="+mj-ea"/>
                <a:ea typeface="+mj-ea"/>
                <a:cs typeface="+mj-ea"/>
                <a:sym typeface="Calibri" panose="020F0502020204030204" charset="0"/>
              </a:rPr>
              <a:t>是匹配模式，其后面的值才是变量，</a:t>
            </a:r>
            <a:r>
              <a:rPr sz="2000">
                <a:solidFill>
                  <a:srgbClr val="C00000"/>
                </a:solidFill>
                <a:latin typeface="+mj-ea"/>
                <a:ea typeface="+mj-ea"/>
                <a:cs typeface="+mj-ea"/>
                <a:sym typeface="Calibri" panose="020F0502020204030204" charset="0"/>
              </a:rPr>
              <a:t>对象的解构赋值的内部机制，是先找到同名属性，然后再赋给对应的变量。真正被赋值的是后者，而不是前者</a:t>
            </a:r>
            <a:endParaRPr lang="zh-CN" altLang="en-US" sz="2000" dirty="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>
              <a:buNone/>
            </a:pPr>
            <a:endParaRPr lang="zh-CN" altLang="en-US" sz="2000">
              <a:latin typeface="+mj-ea"/>
              <a:ea typeface="+mj-ea"/>
              <a:cs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865" y="972820"/>
            <a:ext cx="7470775" cy="51949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77770" y="1294130"/>
            <a:ext cx="7093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问题与思考？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090" y="1800225"/>
            <a:ext cx="3943350" cy="23037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77770" y="4286250"/>
            <a:ext cx="695896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+mj-ea"/>
                <a:ea typeface="+mj-ea"/>
                <a:cs typeface="+mj-ea"/>
                <a:sym typeface="Calibri" panose="020F0502020204030204" charset="0"/>
              </a:rPr>
              <a:t>利用解构赋值定义变量</a:t>
            </a:r>
            <a:r>
              <a:rPr lang="en-US" altLang="zh-CN" sz="2000" dirty="0">
                <a:latin typeface="+mj-ea"/>
                <a:ea typeface="+mj-ea"/>
                <a:cs typeface="+mj-ea"/>
                <a:sym typeface="Calibri" panose="020F0502020204030204" charset="0"/>
              </a:rPr>
              <a:t>a,b</a:t>
            </a:r>
            <a:r>
              <a:rPr lang="zh-CN" altLang="en-US" sz="2000" dirty="0">
                <a:latin typeface="+mj-ea"/>
                <a:ea typeface="+mj-ea"/>
                <a:cs typeface="+mj-ea"/>
                <a:sym typeface="Calibri" panose="020F0502020204030204" charset="0"/>
              </a:rPr>
              <a:t>分别保存</a:t>
            </a:r>
            <a:r>
              <a:rPr lang="en-US" altLang="zh-CN" sz="2000" dirty="0">
                <a:latin typeface="+mj-ea"/>
                <a:ea typeface="+mj-ea"/>
                <a:cs typeface="+mj-ea"/>
                <a:sym typeface="Calibri" panose="020F0502020204030204" charset="0"/>
              </a:rPr>
              <a:t>hello</a:t>
            </a:r>
            <a:r>
              <a:rPr lang="zh-CN" altLang="en-US" sz="2000" dirty="0">
                <a:latin typeface="+mj-ea"/>
                <a:ea typeface="+mj-ea"/>
                <a:cs typeface="+mj-ea"/>
                <a:sym typeface="Calibri" panose="020F0502020204030204" charset="0"/>
              </a:rPr>
              <a:t>和</a:t>
            </a:r>
            <a:r>
              <a:rPr lang="en-US" altLang="zh-CN" sz="2000" dirty="0">
                <a:latin typeface="+mj-ea"/>
                <a:ea typeface="+mj-ea"/>
                <a:cs typeface="+mj-ea"/>
                <a:sym typeface="Calibri" panose="020F0502020204030204" charset="0"/>
              </a:rPr>
              <a:t>world</a:t>
            </a:r>
            <a:endParaRPr lang="zh-CN" altLang="en-US" sz="2000">
              <a:latin typeface="+mj-ea"/>
              <a:ea typeface="+mj-ea"/>
              <a:cs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（四）流程控制语句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2000" dirty="0"/>
              <a:t>顺序结构</a:t>
            </a:r>
            <a:endParaRPr lang="zh-CN" altLang="en-US" sz="2000" dirty="0"/>
          </a:p>
          <a:p>
            <a:r>
              <a:rPr lang="zh-CN" altLang="en-US" sz="2000" dirty="0"/>
              <a:t>条件</a:t>
            </a:r>
            <a:r>
              <a:rPr lang="zh-CN" altLang="en-US" sz="2000" dirty="0"/>
              <a:t>结构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单分支：</a:t>
            </a:r>
            <a:r>
              <a:rPr lang="en-US" altLang="zh-CN" sz="2000" dirty="0"/>
              <a:t>if(</a:t>
            </a:r>
            <a:r>
              <a:rPr sz="2000" dirty="0"/>
              <a:t>条件</a:t>
            </a:r>
            <a:r>
              <a:rPr lang="en-US" altLang="zh-CN" sz="2000" dirty="0"/>
              <a:t>){</a:t>
            </a:r>
            <a:r>
              <a:rPr sz="2000" dirty="0"/>
              <a:t>代码块</a:t>
            </a:r>
            <a:r>
              <a:rPr lang="en-US" altLang="zh-CN" sz="2000" dirty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sz="2000" dirty="0"/>
              <a:t>双分支：</a:t>
            </a:r>
            <a:r>
              <a:rPr lang="en-US" altLang="zh-CN" sz="2000" dirty="0"/>
              <a:t>if(</a:t>
            </a:r>
            <a:r>
              <a:rPr sz="2000" dirty="0"/>
              <a:t>条件</a:t>
            </a:r>
            <a:r>
              <a:rPr lang="en-US" altLang="zh-CN" sz="2000" dirty="0"/>
              <a:t>){</a:t>
            </a:r>
            <a:r>
              <a:rPr sz="2000" dirty="0"/>
              <a:t>代码块</a:t>
            </a:r>
            <a:r>
              <a:rPr lang="en-US" altLang="zh-CN" sz="2000" dirty="0"/>
              <a:t>}else{</a:t>
            </a:r>
            <a:r>
              <a:rPr sz="2000" dirty="0"/>
              <a:t>代码块</a:t>
            </a:r>
            <a:r>
              <a:rPr lang="en-US" altLang="zh-CN" sz="2000" dirty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sz="2000" dirty="0"/>
              <a:t>多分支：</a:t>
            </a:r>
            <a:r>
              <a:rPr lang="en-US" altLang="zh-CN" sz="2000" dirty="0"/>
              <a:t>if(</a:t>
            </a:r>
            <a:r>
              <a:rPr sz="2000" dirty="0"/>
              <a:t>条件</a:t>
            </a:r>
            <a:r>
              <a:rPr lang="en-US" altLang="zh-CN" sz="2000" dirty="0"/>
              <a:t>){</a:t>
            </a:r>
            <a:r>
              <a:rPr sz="2000" dirty="0"/>
              <a:t>代码块</a:t>
            </a:r>
            <a:r>
              <a:rPr lang="en-US" altLang="zh-CN" sz="2000" dirty="0"/>
              <a:t>}else if(</a:t>
            </a:r>
            <a:r>
              <a:rPr sz="2000" dirty="0"/>
              <a:t>条件</a:t>
            </a:r>
            <a:r>
              <a:rPr lang="en-US" altLang="zh-CN" sz="2000" dirty="0"/>
              <a:t>){</a:t>
            </a:r>
            <a:r>
              <a:rPr sz="2000" dirty="0"/>
              <a:t>代码块</a:t>
            </a:r>
            <a:r>
              <a:rPr lang="en-US" altLang="zh-CN" sz="2000" dirty="0"/>
              <a:t>}...else{</a:t>
            </a:r>
            <a:r>
              <a:rPr sz="2000" dirty="0"/>
              <a:t>代码块</a:t>
            </a:r>
            <a:r>
              <a:rPr lang="en-US" altLang="zh-CN" sz="2000" dirty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     switch(</a:t>
            </a:r>
            <a:r>
              <a:rPr sz="2000" dirty="0"/>
              <a:t>表达式</a:t>
            </a:r>
            <a:r>
              <a:rPr lang="en-US" altLang="zh-CN" sz="2000" dirty="0"/>
              <a:t>){ case </a:t>
            </a:r>
            <a:r>
              <a:rPr sz="2000" dirty="0"/>
              <a:t>情况</a:t>
            </a:r>
            <a:r>
              <a:rPr lang="en-US" altLang="zh-CN" sz="2000" dirty="0"/>
              <a:t>1:</a:t>
            </a:r>
            <a:r>
              <a:rPr sz="2000" dirty="0"/>
              <a:t>代码块</a:t>
            </a:r>
            <a:r>
              <a:rPr lang="en-US" altLang="zh-CN" sz="2000" dirty="0"/>
              <a:t>;break;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	       case </a:t>
            </a:r>
            <a:r>
              <a:rPr sz="2000" dirty="0"/>
              <a:t>情况</a:t>
            </a:r>
            <a:r>
              <a:rPr lang="en-US" altLang="zh-CN" sz="2000" dirty="0"/>
              <a:t>2:</a:t>
            </a:r>
            <a:r>
              <a:rPr sz="2000" dirty="0"/>
              <a:t>代码块</a:t>
            </a:r>
            <a:r>
              <a:rPr lang="en-US" altLang="zh-CN" sz="2000" dirty="0"/>
              <a:t>;break;...;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			       default:</a:t>
            </a:r>
            <a:r>
              <a:rPr sz="2000" dirty="0"/>
              <a:t>代码块</a:t>
            </a:r>
            <a:r>
              <a:rPr lang="en-US" altLang="zh-CN" sz="2000" dirty="0"/>
              <a:t>;break;</a:t>
            </a:r>
            <a:r>
              <a:rPr lang="en-US" altLang="zh-CN" sz="2000" dirty="0"/>
              <a:t>}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嵌套分支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844550"/>
            <a:ext cx="10968990" cy="5405120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循环结构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while</a:t>
            </a:r>
            <a:r>
              <a:rPr sz="2000" dirty="0"/>
              <a:t>循环</a:t>
            </a:r>
            <a:endParaRPr sz="2000" dirty="0"/>
          </a:p>
          <a:p>
            <a:pPr marL="0" indent="0">
              <a:buNone/>
            </a:pPr>
            <a:r>
              <a:rPr sz="2000" dirty="0"/>
              <a:t>   </a:t>
            </a:r>
            <a:r>
              <a:rPr lang="en-US" altLang="zh-CN" sz="2000" dirty="0"/>
              <a:t>do...while</a:t>
            </a:r>
            <a:r>
              <a:rPr sz="2000" dirty="0"/>
              <a:t>循环</a:t>
            </a:r>
            <a:endParaRPr sz="2000" dirty="0"/>
          </a:p>
          <a:p>
            <a:pPr marL="0" indent="0">
              <a:buNone/>
            </a:pPr>
            <a:r>
              <a:rPr sz="2000" dirty="0"/>
              <a:t>   </a:t>
            </a:r>
            <a:r>
              <a:rPr lang="en-US" altLang="zh-CN" sz="2000" dirty="0"/>
              <a:t>for</a:t>
            </a:r>
            <a:r>
              <a:rPr sz="2000" dirty="0"/>
              <a:t>循环</a:t>
            </a:r>
            <a:endParaRPr sz="2000"/>
          </a:p>
          <a:p>
            <a:pPr marL="0" marR="0" lvl="0" indent="0" algn="l" defTabSz="91440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新宋体" panose="02010609030101010101" charset="-122"/>
                <a:ea typeface="新宋体" panose="02010609030101010101" charset="-122"/>
                <a:sym typeface="+mn-ea"/>
              </a:rPr>
              <a:t>	</a:t>
            </a:r>
            <a:r>
              <a:rPr sz="2000">
                <a:sym typeface="+mn-ea"/>
              </a:rPr>
              <a:t>for( 表达式1 ; 表达式2 ; 表达式3 ){</a:t>
            </a:r>
            <a:endParaRPr kumimoji="0" sz="2000" i="0" u="none" strike="noStrike" kern="1200" cap="none" normalizeH="0" baseline="0" dirty="0">
              <a:uFillTx/>
              <a:cs typeface="+mn-cs"/>
              <a:sym typeface="+mn-ea"/>
            </a:endParaRPr>
          </a:p>
          <a:p>
            <a:pPr marL="914400" marR="0" lvl="2" indent="0" algn="l" defTabSz="91440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sz="2000">
                <a:sym typeface="+mn-ea"/>
              </a:rPr>
              <a:t>     循环体;</a:t>
            </a:r>
            <a:endParaRPr kumimoji="0" sz="2000" i="0" u="none" strike="noStrike" kern="1200" cap="none" normalizeH="0" baseline="0" dirty="0">
              <a:uFillTx/>
              <a:cs typeface="+mn-cs"/>
              <a:sym typeface="+mn-ea"/>
            </a:endParaRPr>
          </a:p>
          <a:p>
            <a:pPr marL="914400" marR="0" lvl="2" indent="0" algn="l" defTabSz="91440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sz="2000">
                <a:sym typeface="+mn-ea"/>
              </a:rPr>
              <a:t>} </a:t>
            </a:r>
            <a:endParaRPr sz="2000">
              <a:sym typeface="+mn-ea"/>
            </a:endParaRPr>
          </a:p>
          <a:p>
            <a:pPr marL="914400" marR="0" lvl="2" indent="0" algn="l" defTabSz="91440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sz="2000">
                <a:sym typeface="+mn-ea"/>
              </a:rPr>
              <a:t>表达式1 ： 循环变量赋初始值</a:t>
            </a:r>
            <a:endParaRPr kumimoji="0" sz="2000" i="0" u="none" strike="noStrike" kern="1200" cap="none" normalizeH="0" baseline="0">
              <a:uFillTx/>
              <a:cs typeface="+mn-cs"/>
              <a:sym typeface="+mn-ea"/>
            </a:endParaRPr>
          </a:p>
          <a:p>
            <a:pPr marL="914400" marR="0" lvl="2" indent="0" algn="l" defTabSz="91440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sz="2000">
                <a:sym typeface="+mn-ea"/>
              </a:rPr>
              <a:t>表达式2 ： 循环条件 （动作要执行的次数）</a:t>
            </a:r>
            <a:endParaRPr kumimoji="0" sz="2000" i="0" u="none" strike="noStrike" kern="1200" cap="none" normalizeH="0" baseline="0">
              <a:uFillTx/>
              <a:cs typeface="+mn-cs"/>
              <a:sym typeface="+mn-ea"/>
            </a:endParaRPr>
          </a:p>
          <a:p>
            <a:pPr marL="914400" marR="0" lvl="2" indent="0" algn="l" defTabSz="91440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sz="2000">
                <a:sym typeface="+mn-ea"/>
              </a:rPr>
              <a:t>表达式3 ： 循环变量增值</a:t>
            </a:r>
            <a:endParaRPr sz="2000">
              <a:sym typeface="+mn-ea"/>
            </a:endParaRPr>
          </a:p>
          <a:p>
            <a:pPr marL="457200" marR="0" lvl="1" indent="0" algn="l" defTabSz="91440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循环嵌套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6590" y="3342005"/>
            <a:ext cx="42144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break</a:t>
            </a:r>
            <a:r>
              <a:rPr lang="zh-CN" altLang="en-US" sz="200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语句</a:t>
            </a:r>
            <a:endParaRPr lang="zh-CN" altLang="en-US" sz="2000">
              <a:solidFill>
                <a:srgbClr val="C00000"/>
              </a:solidFill>
              <a:latin typeface="+mj-ea"/>
              <a:ea typeface="+mj-ea"/>
              <a:cs typeface="+mj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ea"/>
                <a:sym typeface="宋体" panose="02010600030101010101" pitchFamily="2" charset="-122"/>
              </a:rPr>
              <a:t>continue</a:t>
            </a:r>
            <a:r>
              <a:rPr lang="zh-CN" altLang="en-US" sz="2000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ea"/>
                <a:sym typeface="宋体" panose="02010600030101010101" pitchFamily="2" charset="-122"/>
              </a:rPr>
              <a:t>语句</a:t>
            </a:r>
            <a:endParaRPr lang="zh-CN" altLang="en-US" sz="2000" kern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cs typeface="+mj-ea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二、函数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2000" dirty="0"/>
              <a:t>函数的概念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</a:t>
            </a:r>
            <a:r>
              <a:rPr sz="2000">
                <a:sym typeface="+mn-ea"/>
              </a:rPr>
              <a:t>函数就是把完成特定功能的一段代码抽象出来，使之成为程序中的一个独立实体，起个名字（函数名）。可以在同一个程序或其他程序中多次重复使用（通过函数名调用）。</a:t>
            </a:r>
            <a:endParaRPr sz="2000">
              <a:sym typeface="+mn-ea"/>
            </a:endParaRPr>
          </a:p>
          <a:p>
            <a:pPr>
              <a:buSzPct val="80000"/>
              <a:buFont typeface="Wingdings" panose="05000000000000000000" charset="0"/>
              <a:buChar char="l"/>
            </a:pPr>
            <a:r>
              <a:rPr sz="2000">
                <a:sym typeface="+mn-ea"/>
              </a:rPr>
              <a:t>函数的定义</a:t>
            </a:r>
            <a:endParaRPr lang="zh-CN" altLang="en-US" sz="2000" dirty="0"/>
          </a:p>
          <a:p>
            <a:pPr>
              <a:buNone/>
            </a:pPr>
            <a:r>
              <a:rPr sz="2000" dirty="0"/>
              <a:t>   </a:t>
            </a:r>
            <a:r>
              <a:rPr lang="en-US" altLang="zh-CN" sz="2000" dirty="0"/>
              <a:t>function name(){</a:t>
            </a:r>
            <a:r>
              <a:rPr sz="2000" dirty="0"/>
              <a:t>功能代码块</a:t>
            </a:r>
            <a:r>
              <a:rPr lang="en-US" altLang="zh-CN" sz="2000" dirty="0"/>
              <a:t>}   </a:t>
            </a:r>
            <a:endParaRPr lang="en-US" altLang="zh-CN" sz="2000" dirty="0"/>
          </a:p>
          <a:p>
            <a:pPr>
              <a:buSzPct val="80000"/>
              <a:buFont typeface="Wingdings" panose="05000000000000000000" charset="0"/>
              <a:buChar char="l"/>
            </a:pPr>
            <a:r>
              <a:rPr sz="2000" dirty="0"/>
              <a:t>函数的调用</a:t>
            </a:r>
            <a:endParaRPr sz="2000" dirty="0"/>
          </a:p>
          <a:p>
            <a:pPr>
              <a:buNone/>
            </a:pPr>
            <a:r>
              <a:rPr sz="2000" dirty="0"/>
              <a:t>   </a:t>
            </a:r>
            <a:r>
              <a:rPr lang="en-US" altLang="zh-CN" sz="2000" dirty="0"/>
              <a:t>name();</a:t>
            </a:r>
            <a:endParaRPr sz="2000" dirty="0"/>
          </a:p>
          <a:p>
            <a:pPr>
              <a:buSzPct val="80000"/>
              <a:buFont typeface="Wingdings" panose="05000000000000000000" charset="0"/>
              <a:buChar char="l"/>
            </a:pPr>
            <a:r>
              <a:rPr sz="2000" dirty="0"/>
              <a:t>函数的参数</a:t>
            </a:r>
            <a:endParaRPr sz="2000" dirty="0"/>
          </a:p>
          <a:p>
            <a:pPr>
              <a:buNone/>
            </a:pPr>
            <a:r>
              <a:rPr sz="2000" dirty="0"/>
              <a:t>   实参、形参、不定参数（</a:t>
            </a:r>
            <a:r>
              <a:rPr lang="en-US" altLang="zh-CN" sz="2000" dirty="0"/>
              <a:t>arguments</a:t>
            </a:r>
            <a:r>
              <a:rPr sz="2000" dirty="0"/>
              <a:t>）</a:t>
            </a:r>
            <a:endParaRPr lang="en-US" altLang="zh-CN" sz="2000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0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7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7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8.xml><?xml version="1.0" encoding="utf-8"?>
<p:tagLst xmlns:p="http://schemas.openxmlformats.org/presentationml/2006/main">
  <p:tag name="KSO_WM_SLIDE_ID" val="custom20205176_17"/>
  <p:tag name="KSO_WM_TEMPLATE_SUBCATEGORY" val="19"/>
  <p:tag name="KSO_WM_TEMPLATE_MASTER_TYPE" val="0"/>
  <p:tag name="KSO_WM_TEMPLATE_COLOR_TYPE" val="1"/>
  <p:tag name="KSO_WM_SLIDE_ITEM_CNT" val="0"/>
  <p:tag name="KSO_WM_SLIDE_INDEX" val="17"/>
  <p:tag name="KSO_WM_TAG_VERSION" val="1.0"/>
  <p:tag name="KSO_WM_BEAUTIFY_FLAG" val="#wm#"/>
  <p:tag name="KSO_WM_TEMPLATE_CATEGORY" val="custom"/>
  <p:tag name="KSO_WM_TEMPLATE_INDEX" val="20205176"/>
  <p:tag name="KSO_WM_SLIDE_LAYOUT" val="a_d_f"/>
  <p:tag name="KSO_WM_SLIDE_LAYOUT_CNT" val="1_1_1"/>
  <p:tag name="KSO_WM_SLIDE_TYPE" val="text"/>
  <p:tag name="KSO_WM_SLIDE_SUBTYPE" val="picTxt"/>
  <p:tag name="KSO_WM_SLIDE_SIZE" val="864*430"/>
  <p:tag name="KSO_WM_SLIDE_POSITION" val="48*61"/>
  <p:tag name="KSO_WM_UNIT_SHOW_EDIT_AREA_INDICATION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7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7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SLIDE_ID" val="custom20205176_17"/>
  <p:tag name="KSO_WM_TEMPLATE_SUBCATEGORY" val="19"/>
  <p:tag name="KSO_WM_TEMPLATE_MASTER_TYPE" val="0"/>
  <p:tag name="KSO_WM_TEMPLATE_COLOR_TYPE" val="1"/>
  <p:tag name="KSO_WM_SLIDE_ITEM_CNT" val="0"/>
  <p:tag name="KSO_WM_SLIDE_INDEX" val="17"/>
  <p:tag name="KSO_WM_TAG_VERSION" val="1.0"/>
  <p:tag name="KSO_WM_BEAUTIFY_FLAG" val="#wm#"/>
  <p:tag name="KSO_WM_TEMPLATE_CATEGORY" val="custom"/>
  <p:tag name="KSO_WM_TEMPLATE_INDEX" val="20205176"/>
  <p:tag name="KSO_WM_SLIDE_LAYOUT" val="a_d_f"/>
  <p:tag name="KSO_WM_SLIDE_LAYOUT_CNT" val="1_1_1"/>
  <p:tag name="KSO_WM_SLIDE_TYPE" val="text"/>
  <p:tag name="KSO_WM_SLIDE_SUBTYPE" val="picTxt"/>
  <p:tag name="KSO_WM_SLIDE_SIZE" val="864*430"/>
  <p:tag name="KSO_WM_SLIDE_POSITION" val="48*61"/>
  <p:tag name="KSO_WM_UNIT_SHOW_EDIT_AREA_INDICATION" val="1"/>
</p:tagLst>
</file>

<file path=ppt/tags/tag7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7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7.xml><?xml version="1.0" encoding="utf-8"?>
<p:tagLst xmlns:p="http://schemas.openxmlformats.org/presentationml/2006/main">
  <p:tag name="KSO_WM_SLIDE_ID" val="custom20205176_17"/>
  <p:tag name="KSO_WM_TEMPLATE_SUBCATEGORY" val="19"/>
  <p:tag name="KSO_WM_TEMPLATE_MASTER_TYPE" val="0"/>
  <p:tag name="KSO_WM_TEMPLATE_COLOR_TYPE" val="1"/>
  <p:tag name="KSO_WM_SLIDE_ITEM_CNT" val="0"/>
  <p:tag name="KSO_WM_SLIDE_INDEX" val="17"/>
  <p:tag name="KSO_WM_TAG_VERSION" val="1.0"/>
  <p:tag name="KSO_WM_BEAUTIFY_FLAG" val="#wm#"/>
  <p:tag name="KSO_WM_TEMPLATE_CATEGORY" val="custom"/>
  <p:tag name="KSO_WM_TEMPLATE_INDEX" val="20205176"/>
  <p:tag name="KSO_WM_SLIDE_LAYOUT" val="a_d_f"/>
  <p:tag name="KSO_WM_SLIDE_LAYOUT_CNT" val="1_1_1"/>
  <p:tag name="KSO_WM_SLIDE_TYPE" val="text"/>
  <p:tag name="KSO_WM_SLIDE_SUBTYPE" val="picTxt"/>
  <p:tag name="KSO_WM_SLIDE_SIZE" val="864*430"/>
  <p:tag name="KSO_WM_SLIDE_POSITION" val="48*61"/>
  <p:tag name="KSO_WM_UNIT_SHOW_EDIT_AREA_INDICATION" val="1"/>
</p:tagLst>
</file>

<file path=ppt/tags/tag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7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7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7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1.xml><?xml version="1.0" encoding="utf-8"?>
<p:tagLst xmlns:p="http://schemas.openxmlformats.org/presentationml/2006/main">
  <p:tag name="KSO_WM_SLIDE_ID" val="custom20205176_17"/>
  <p:tag name="KSO_WM_TEMPLATE_SUBCATEGORY" val="19"/>
  <p:tag name="KSO_WM_TEMPLATE_MASTER_TYPE" val="0"/>
  <p:tag name="KSO_WM_TEMPLATE_COLOR_TYPE" val="1"/>
  <p:tag name="KSO_WM_SLIDE_ITEM_CNT" val="0"/>
  <p:tag name="KSO_WM_SLIDE_INDEX" val="17"/>
  <p:tag name="KSO_WM_TAG_VERSION" val="1.0"/>
  <p:tag name="KSO_WM_BEAUTIFY_FLAG" val="#wm#"/>
  <p:tag name="KSO_WM_TEMPLATE_CATEGORY" val="custom"/>
  <p:tag name="KSO_WM_TEMPLATE_INDEX" val="20205176"/>
  <p:tag name="KSO_WM_SLIDE_LAYOUT" val="a_d_f"/>
  <p:tag name="KSO_WM_SLIDE_LAYOUT_CNT" val="1_1_1"/>
  <p:tag name="KSO_WM_SLIDE_TYPE" val="text"/>
  <p:tag name="KSO_WM_SLIDE_SUBTYPE" val="picTxt"/>
  <p:tag name="KSO_WM_SLIDE_SIZE" val="864*430"/>
  <p:tag name="KSO_WM_SLIDE_POSITION" val="48*61"/>
  <p:tag name="KSO_WM_UNIT_SHOW_EDIT_AREA_INDICATION" val="1"/>
</p:tagLst>
</file>

<file path=ppt/tags/tag9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2594</Words>
  <Application>WPS 演示</Application>
  <PresentationFormat>宽屏</PresentationFormat>
  <Paragraphs>141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新宋体</vt:lpstr>
      <vt:lpstr>Office 主题​​</vt:lpstr>
      <vt:lpstr>（三）操作符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（四）流程控制语句</vt:lpstr>
      <vt:lpstr>PowerPoint 演示文稿</vt:lpstr>
      <vt:lpstr>二、函数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流夕</cp:lastModifiedBy>
  <cp:revision>172</cp:revision>
  <dcterms:created xsi:type="dcterms:W3CDTF">2019-06-19T02:08:00Z</dcterms:created>
  <dcterms:modified xsi:type="dcterms:W3CDTF">2020-07-31T07:41:08Z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