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</a:t>
            </a:r>
            <a:r>
              <a:rPr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4</a:t>
            </a:r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）面向对象的继承</a:t>
            </a:r>
            <a:endParaRPr lang="zh-CN" altLang="en-US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251585"/>
            <a:ext cx="11116945" cy="47593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①什么是继承？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它可以使用现有类的所有功能，并在无需重新编写原来的类的情况下对这些功能进行扩展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通过继承创建的新类称为“子类”或“派生类”。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被继承的类称为“基类”、“父类”或“超类”。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②继承的目标</a:t>
            </a:r>
            <a:endParaRPr lang="zh-CN" altLang="en-US" sz="2000" dirty="0"/>
          </a:p>
          <a:p>
            <a:pPr marL="0" lvl="2" indent="0" algn="l" latinLnBrk="0">
              <a:lnSpc>
                <a:spcPct val="150000"/>
              </a:lnSpc>
              <a:buNone/>
            </a:pPr>
            <a:r>
              <a:rPr sz="2000" smtClean="0">
                <a:sym typeface="+mn-ea"/>
              </a:rPr>
              <a:t>    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子类</a:t>
            </a:r>
            <a:r>
              <a:rPr sz="2000" smtClean="0">
                <a:sym typeface="+mn-ea"/>
              </a:rPr>
              <a:t>要拥有</a:t>
            </a:r>
            <a:r>
              <a:rPr sz="2000" smtClean="0">
                <a:solidFill>
                  <a:srgbClr val="C00000"/>
                </a:solidFill>
                <a:sym typeface="+mn-ea"/>
              </a:rPr>
              <a:t>父类</a:t>
            </a:r>
            <a:r>
              <a:rPr sz="2000" smtClean="0">
                <a:sym typeface="+mn-ea"/>
              </a:rPr>
              <a:t>的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属性和方法</a:t>
            </a:r>
            <a:r>
              <a:rPr sz="2000" smtClean="0">
                <a:sym typeface="+mn-ea"/>
              </a:rPr>
              <a:t>（包括本地和原型的属性和方法）</a:t>
            </a:r>
            <a:endParaRPr lang="en-US" altLang="zh-CN" sz="2000" dirty="0" smtClean="0"/>
          </a:p>
          <a:p>
            <a:pPr marL="0" lvl="2" indent="0" algn="l" latinLnBrk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子类</a:t>
            </a:r>
            <a:r>
              <a:rPr sz="2000" smtClean="0">
                <a:sym typeface="+mn-ea"/>
              </a:rPr>
              <a:t>继承父类属性后，可以自己灵活</a:t>
            </a:r>
            <a:r>
              <a:rPr sz="2000" smtClean="0">
                <a:solidFill>
                  <a:srgbClr val="C00000"/>
                </a:solidFill>
                <a:sym typeface="+mn-ea"/>
              </a:rPr>
              <a:t>扩展</a:t>
            </a:r>
            <a:endParaRPr lang="en-US" altLang="zh-CN" sz="2000" dirty="0" smtClean="0"/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</a:t>
            </a:r>
            <a:r>
              <a:rPr sz="2000" smtClean="0">
                <a:sym typeface="+mn-ea"/>
              </a:rPr>
              <a:t>如果</a:t>
            </a:r>
            <a:r>
              <a:rPr sz="2000" smtClean="0">
                <a:solidFill>
                  <a:srgbClr val="C00000"/>
                </a:solidFill>
                <a:sym typeface="+mn-ea"/>
              </a:rPr>
              <a:t>父类</a:t>
            </a:r>
            <a:r>
              <a:rPr sz="2000" smtClean="0">
                <a:sym typeface="+mn-ea"/>
              </a:rPr>
              <a:t>的方法和属性</a:t>
            </a:r>
            <a:r>
              <a:rPr sz="2000" smtClean="0">
                <a:solidFill>
                  <a:srgbClr val="C00000"/>
                </a:solidFill>
                <a:sym typeface="+mn-ea"/>
              </a:rPr>
              <a:t>改变</a:t>
            </a:r>
            <a:r>
              <a:rPr sz="2000" smtClean="0">
                <a:sym typeface="+mn-ea"/>
              </a:rPr>
              <a:t>后，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子类</a:t>
            </a:r>
            <a:r>
              <a:rPr sz="2000" smtClean="0">
                <a:sym typeface="+mn-ea"/>
              </a:rPr>
              <a:t>的方法和属性</a:t>
            </a:r>
            <a:r>
              <a:rPr sz="2000" smtClean="0">
                <a:solidFill>
                  <a:srgbClr val="C00000"/>
                </a:solidFill>
                <a:sym typeface="+mn-ea"/>
              </a:rPr>
              <a:t>也会改变</a:t>
            </a:r>
            <a:endParaRPr lang="zh-CN" altLang="en-US" sz="2000" dirty="0" smtClean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子类</a:t>
            </a:r>
            <a:r>
              <a:rPr sz="2000" smtClean="0">
                <a:sym typeface="+mn-ea"/>
              </a:rPr>
              <a:t>的方法和属性发生</a:t>
            </a:r>
            <a:r>
              <a:rPr sz="2000" smtClean="0">
                <a:solidFill>
                  <a:srgbClr val="C00000"/>
                </a:solidFill>
                <a:sym typeface="+mn-ea"/>
              </a:rPr>
              <a:t>改变</a:t>
            </a:r>
            <a:r>
              <a:rPr sz="2000" smtClean="0">
                <a:sym typeface="+mn-ea"/>
              </a:rPr>
              <a:t>后，</a:t>
            </a:r>
            <a:r>
              <a:rPr sz="2000" smtClean="0">
                <a:solidFill>
                  <a:srgbClr val="C00000"/>
                </a:solidFill>
                <a:sym typeface="+mn-ea"/>
              </a:rPr>
              <a:t>不</a:t>
            </a:r>
            <a:r>
              <a:rPr sz="2000" smtClean="0">
                <a:sym typeface="+mn-ea"/>
              </a:rPr>
              <a:t>会</a:t>
            </a:r>
            <a:r>
              <a:rPr sz="2000" smtClean="0">
                <a:solidFill>
                  <a:srgbClr val="C00000"/>
                </a:solidFill>
                <a:sym typeface="+mn-ea"/>
              </a:rPr>
              <a:t>影响</a:t>
            </a:r>
            <a:r>
              <a:rPr sz="2000" smtClean="0">
                <a:sym typeface="+mn-ea"/>
              </a:rPr>
              <a:t>到</a:t>
            </a:r>
            <a:r>
              <a:rPr sz="2000" smtClean="0">
                <a:solidFill>
                  <a:srgbClr val="C00000"/>
                </a:solidFill>
                <a:sym typeface="+mn-ea"/>
              </a:rPr>
              <a:t>父类</a:t>
            </a:r>
            <a:r>
              <a:rPr sz="2000" smtClean="0">
                <a:sym typeface="+mn-ea"/>
              </a:rPr>
              <a:t>的属性</a:t>
            </a:r>
            <a:endParaRPr lang="zh-CN" altLang="en-US" sz="2000"/>
          </a:p>
          <a:p>
            <a:pPr marL="0" indent="0">
              <a:buNone/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③继承的实现方式</a:t>
            </a:r>
            <a:endParaRPr lang="zh-CN" altLang="en-US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31387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第一种：构造函数继承（利用</a:t>
            </a:r>
            <a:r>
              <a:rPr lang="en-US" altLang="zh-CN" sz="2000" dirty="0"/>
              <a:t>call</a:t>
            </a:r>
            <a:r>
              <a:rPr sz="2000" dirty="0"/>
              <a:t>或者</a:t>
            </a:r>
            <a:r>
              <a:rPr lang="en-US" altLang="zh-CN" sz="2000" dirty="0"/>
              <a:t>apply</a:t>
            </a:r>
            <a:r>
              <a:rPr sz="2000" dirty="0"/>
              <a:t>更改</a:t>
            </a:r>
            <a:r>
              <a:rPr lang="en-US" altLang="zh-CN" sz="2000" dirty="0"/>
              <a:t>this</a:t>
            </a:r>
            <a:r>
              <a:rPr sz="2000" dirty="0"/>
              <a:t>指向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030" y="1994535"/>
            <a:ext cx="5788025" cy="3834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5335" y="3594100"/>
            <a:ext cx="3896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</a:rPr>
              <a:t>缺点：</a:t>
            </a: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只能继承实例属性和方法，没办法继承原型属性和方法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1162050"/>
            <a:ext cx="10968990" cy="5376545"/>
          </a:xfrm>
        </p:spPr>
        <p:txBody>
          <a:bodyPr/>
          <a:p>
            <a:pPr marL="0" lvl="2" indent="0">
              <a:buNone/>
            </a:pPr>
            <a:r>
              <a:rPr lang="zh-CN" altLang="en-US" sz="2000" dirty="0"/>
              <a:t>第二种：原型继承</a:t>
            </a:r>
            <a:r>
              <a:rPr lang="en-US" altLang="zh-CN" sz="2000" dirty="0"/>
              <a:t>-</a:t>
            </a:r>
            <a:r>
              <a:rPr sz="2000">
                <a:sym typeface="+mn-ea"/>
              </a:rPr>
              <a:t>让子类的原型等于父类的原型</a:t>
            </a: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508115" y="3053715"/>
            <a:ext cx="3896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</a:rPr>
              <a:t>缺点：</a:t>
            </a:r>
            <a:r>
              <a:rPr lang="zh-CN" altLang="en-US" sz="2000" dirty="0" smtClean="0">
                <a:solidFill>
                  <a:srgbClr val="C00000"/>
                </a:solidFill>
                <a:sym typeface="+mn-ea"/>
              </a:rPr>
              <a:t>子类和父类的原型一模一样，一个改变都会发生改变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570" y="1892935"/>
            <a:ext cx="4485640" cy="3914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1162050"/>
            <a:ext cx="10968990" cy="5376545"/>
          </a:xfrm>
        </p:spPr>
        <p:txBody>
          <a:bodyPr/>
          <a:p>
            <a:pPr marL="0" lvl="2" indent="0">
              <a:buNone/>
            </a:pPr>
            <a:r>
              <a:rPr lang="zh-CN" altLang="en-US" sz="2000" dirty="0"/>
              <a:t>第三种：原型继承</a:t>
            </a:r>
            <a:r>
              <a:rPr lang="en-US" altLang="zh-CN" sz="2000" dirty="0"/>
              <a:t>-</a:t>
            </a:r>
            <a:r>
              <a:rPr sz="2000" smtClean="0">
                <a:sym typeface="+mn-ea"/>
              </a:rPr>
              <a:t>让子类的原型的属性，等于父类的原型属性</a:t>
            </a:r>
            <a:endParaRPr lang="zh-CN" altLang="en-US" sz="2000" dirty="0" smtClean="0">
              <a:sym typeface="+mn-ea"/>
            </a:endParaRPr>
          </a:p>
          <a:p>
            <a:pPr marL="0" lvl="2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274560" y="3043555"/>
            <a:ext cx="3896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 indent="0" algn="l" latinLnBrk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</a:rPr>
              <a:t>缺点：</a:t>
            </a:r>
            <a:r>
              <a:rPr lang="zh-CN" altLang="en-US" sz="2000" dirty="0" smtClean="0">
                <a:solidFill>
                  <a:srgbClr val="C00000"/>
                </a:solidFill>
                <a:sym typeface="+mn-ea"/>
              </a:rPr>
              <a:t>子类和父类的原型不一样，父类发生改变子类不会发生改变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565" y="1931035"/>
            <a:ext cx="6072505" cy="3838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1162050"/>
            <a:ext cx="10968990" cy="5376545"/>
          </a:xfrm>
        </p:spPr>
        <p:txBody>
          <a:bodyPr/>
          <a:p>
            <a:pPr marL="0" lvl="2" indent="0">
              <a:buNone/>
            </a:pPr>
            <a:r>
              <a:rPr lang="zh-CN" altLang="en-US" sz="2000" dirty="0"/>
              <a:t>第四种：原型链继承</a:t>
            </a:r>
            <a:r>
              <a:rPr lang="en-US" altLang="zh-CN" sz="2000" dirty="0"/>
              <a:t>-</a:t>
            </a:r>
            <a:r>
              <a:rPr sz="2000">
                <a:sym typeface="+mn-ea"/>
              </a:rPr>
              <a:t>实例化父类对象赋值给子类的</a:t>
            </a:r>
            <a:r>
              <a:rPr lang="en-US" altLang="zh-CN" sz="2000">
                <a:sym typeface="+mn-ea"/>
              </a:rPr>
              <a:t>prototype</a:t>
            </a:r>
            <a:r>
              <a:rPr sz="2000">
                <a:sym typeface="+mn-ea"/>
              </a:rPr>
              <a:t>，继承原型方法</a:t>
            </a:r>
            <a:endParaRPr lang="zh-CN" altLang="en-US" sz="2000" b="1" dirty="0" smtClean="0">
              <a:sym typeface="+mn-ea"/>
            </a:endParaRPr>
          </a:p>
          <a:p>
            <a:pPr marL="0" lvl="2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955790" y="3043555"/>
            <a:ext cx="4215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 indent="0" algn="l" latinLnBrk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缺点：子</a:t>
            </a:r>
            <a:r>
              <a:rPr lang="zh-CN" altLang="en-US" sz="2000" dirty="0" smtClean="0">
                <a:solidFill>
                  <a:srgbClr val="C00000"/>
                </a:solidFill>
                <a:sym typeface="+mn-ea"/>
              </a:rPr>
              <a:t>类的原型会变成一个 父类的实列对象；会把父类的本地属性添加在子类的原型上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945" y="1800225"/>
            <a:ext cx="5638165" cy="3702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36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（4）面向对象的继承</vt:lpstr>
      <vt:lpstr>③继承的实现方式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173</cp:revision>
  <dcterms:created xsi:type="dcterms:W3CDTF">2019-06-19T02:08:00Z</dcterms:created>
  <dcterms:modified xsi:type="dcterms:W3CDTF">2020-08-14T04:01:44Z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