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7.xml"/><Relationship Id="rId6" Type="http://schemas.openxmlformats.org/officeDocument/2006/relationships/image" Target="../media/image1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7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（3）async&amp;await</a:t>
            </a:r>
            <a:r>
              <a:rPr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（异步的终极解决方案）</a:t>
            </a:r>
            <a:endParaRPr sz="24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sz="2000" dirty="0">
                <a:latin typeface="+mj-ea"/>
                <a:ea typeface="+mj-ea"/>
                <a:cs typeface="+mj-ea"/>
              </a:rPr>
              <a:t>概念：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ES2017标准引入了async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函数，它其实就是Generator函数的语法糖，使得异步操作的流程更加清晰</a:t>
            </a:r>
            <a:endParaRPr sz="2000">
              <a:latin typeface="+mj-ea"/>
              <a:ea typeface="+mj-ea"/>
              <a:cs typeface="+mj-ea"/>
              <a:sym typeface="+mn-ea"/>
            </a:endParaRPr>
          </a:p>
          <a:p>
            <a:r>
              <a:rPr sz="2000">
                <a:latin typeface="+mj-ea"/>
                <a:ea typeface="+mj-ea"/>
                <a:cs typeface="+mj-ea"/>
                <a:sym typeface="+mn-ea"/>
              </a:rPr>
              <a:t>对比分析：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①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对于</a:t>
            </a: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G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函数实现先打印</a:t>
            </a: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hello</a:t>
            </a:r>
            <a:r>
              <a:rPr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，再打印</a:t>
            </a: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hello world</a:t>
            </a:r>
            <a:endParaRPr lang="en-US" altLang="zh-CN" sz="2000">
              <a:solidFill>
                <a:srgbClr val="C0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sz="2000">
                <a:latin typeface="+mj-ea"/>
                <a:ea typeface="+mj-ea"/>
                <a:cs typeface="+mj-ea"/>
                <a:sym typeface="+mn-ea"/>
              </a:rPr>
              <a:t>第一步：利用延时器模拟异步函数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		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第二步：编写</a:t>
            </a:r>
            <a:r>
              <a:rPr lang="en-US" altLang="zh-CN" sz="2000">
                <a:latin typeface="+mj-ea"/>
                <a:ea typeface="+mj-ea"/>
                <a:cs typeface="+mj-ea"/>
                <a:sym typeface="+mn-ea"/>
              </a:rPr>
              <a:t>G</a:t>
            </a:r>
            <a:r>
              <a:rPr sz="2000">
                <a:latin typeface="+mj-ea"/>
                <a:ea typeface="+mj-ea"/>
                <a:cs typeface="+mj-ea"/>
                <a:sym typeface="+mn-ea"/>
              </a:rPr>
              <a:t>函数</a:t>
            </a:r>
            <a:endParaRPr lang="en-US" altLang="zh-CN" sz="2000"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endParaRPr sz="2000"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522980"/>
            <a:ext cx="4817745" cy="1809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90" y="3427730"/>
            <a:ext cx="5535930" cy="20008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86130"/>
            <a:ext cx="10968990" cy="54756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第三步：</a:t>
            </a:r>
            <a:r>
              <a:rPr lang="en-US" altLang="zh-CN" sz="2000" dirty="0"/>
              <a:t>G</a:t>
            </a:r>
            <a:r>
              <a:rPr sz="2000" dirty="0"/>
              <a:t>函数的执行</a:t>
            </a:r>
            <a:r>
              <a:rPr lang="en-US" altLang="zh-CN" sz="2000" dirty="0"/>
              <a:t>	</a:t>
            </a: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sz="2000" dirty="0">
                <a:solidFill>
                  <a:srgbClr val="C00000"/>
                </a:solidFill>
              </a:rPr>
              <a:t>②利用</a:t>
            </a:r>
            <a:r>
              <a:rPr lang="en-US" altLang="zh-CN" sz="2000" dirty="0">
                <a:solidFill>
                  <a:srgbClr val="C00000"/>
                </a:solidFill>
              </a:rPr>
              <a:t>async</a:t>
            </a:r>
            <a:r>
              <a:rPr sz="2000" dirty="0">
                <a:solidFill>
                  <a:srgbClr val="C00000"/>
                </a:solidFill>
              </a:rPr>
              <a:t>函数实现</a:t>
            </a:r>
            <a:r>
              <a:rPr lang="en-US" altLang="zh-CN" sz="2000" dirty="0">
                <a:solidFill>
                  <a:srgbClr val="C00000"/>
                </a:solidFill>
              </a:rPr>
              <a:t>				</a:t>
            </a:r>
            <a:r>
              <a:rPr sz="2000">
                <a:sym typeface="+mn-ea"/>
              </a:rPr>
              <a:t>第二步：编写</a:t>
            </a:r>
            <a:r>
              <a:rPr lang="en-US" altLang="zh-CN" sz="2000">
                <a:sym typeface="+mn-ea"/>
              </a:rPr>
              <a:t>async</a:t>
            </a:r>
            <a:r>
              <a:rPr sz="2000">
                <a:sym typeface="+mn-ea"/>
              </a:rPr>
              <a:t>函数返回执行结果</a:t>
            </a:r>
            <a:endParaRPr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sz="2000" dirty="0"/>
              <a:t>第一步：利用延时器模拟异步函数</a:t>
            </a:r>
            <a:r>
              <a:rPr lang="en-US" altLang="zh-CN" sz="2000" dirty="0"/>
              <a:t>		</a:t>
            </a:r>
            <a:endParaRPr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4438015"/>
            <a:ext cx="4638675" cy="1742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5" y="1336675"/>
            <a:ext cx="4253865" cy="208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915" y="3976370"/>
            <a:ext cx="5207635" cy="2204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0715" y="786130"/>
            <a:ext cx="6045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pc="150">
                <a:solidFill>
                  <a:srgbClr val="C00000"/>
                </a:solidFill>
                <a:sym typeface="+mn-ea"/>
              </a:rPr>
              <a:t>说明：async函数就是将 Generator 函数的星号（*）替换成async，将yield替换成await</a:t>
            </a:r>
            <a:endParaRPr lang="zh-CN" altLang="en-US" spc="150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pc="150">
                <a:solidFill>
                  <a:srgbClr val="C00000"/>
                </a:solidFill>
                <a:sym typeface="+mn-ea"/>
              </a:rPr>
              <a:t>async 函数的实现原理，就是将 Generator 函数和自动执行器，包装在一个函数里。</a:t>
            </a:r>
            <a:endParaRPr lang="zh-CN" altLang="en-US" spc="15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7" name="图片 6" descr="2154540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7215" y="2539365"/>
            <a:ext cx="914400" cy="914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16255" y="591185"/>
            <a:ext cx="11222990" cy="615124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函数对</a:t>
            </a: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Generator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函数的</a:t>
            </a:r>
            <a:r>
              <a: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改进要点：</a:t>
            </a:r>
            <a:endParaRPr lang="zh-CN" altLang="en-US" sz="1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900">
                <a:solidFill>
                  <a:srgbClr val="C00000"/>
                </a:solidFill>
              </a:rPr>
              <a:t>   ①内置执行器</a:t>
            </a:r>
            <a:endParaRPr lang="zh-CN" altLang="en-US" sz="1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900">
                <a:solidFill>
                  <a:srgbClr val="C00000"/>
                </a:solidFill>
              </a:rPr>
              <a:t>说明：</a:t>
            </a: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Generator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函数的执行必须靠执行器（调用</a:t>
            </a: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方法），而</a:t>
            </a: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函数自带执行器，</a:t>
            </a: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函数和普通的函数调用方式相同：函数名</a:t>
            </a: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US" altLang="zh-CN" sz="1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900">
                <a:solidFill>
                  <a:srgbClr val="C00000"/>
                </a:solidFill>
              </a:rPr>
              <a:t> </a:t>
            </a:r>
            <a:r>
              <a:rPr sz="1900">
                <a:solidFill>
                  <a:srgbClr val="C00000"/>
                </a:solidFill>
              </a:rPr>
              <a:t>②有更好的语义化</a:t>
            </a:r>
            <a:endParaRPr sz="1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1900">
                <a:solidFill>
                  <a:srgbClr val="C00000"/>
                </a:solidFill>
              </a:rPr>
              <a:t>说明：</a:t>
            </a:r>
            <a:r>
              <a:rPr sz="1900">
                <a:solidFill>
                  <a:schemeClr val="tx1">
                    <a:lumMod val="65000"/>
                    <a:lumOff val="35000"/>
                  </a:schemeClr>
                </a:solidFill>
              </a:rPr>
              <a:t>熟悉C++的程序员，看到*星号容易想到函数指针，换成关键字async不容易有歧义，</a:t>
            </a:r>
            <a:r>
              <a:rPr sz="1900">
                <a:solidFill>
                  <a:srgbClr val="C00000"/>
                </a:solidFill>
              </a:rPr>
              <a:t>async表示函数里有异步操作</a:t>
            </a:r>
            <a:endParaRPr sz="190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>
                <a:sym typeface="+mn-ea"/>
              </a:rPr>
              <a:t>    </a:t>
            </a:r>
            <a:r>
              <a:rPr lang="en-US" altLang="zh-CN" sz="1900">
                <a:solidFill>
                  <a:srgbClr val="C00000"/>
                </a:solidFill>
                <a:sym typeface="+mn-ea"/>
              </a:rPr>
              <a:t>async的意义：在函数的前面添加async，这个函数的任何返回值都会被包装成一个Promise</a:t>
            </a:r>
            <a:endParaRPr sz="190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C00000"/>
                </a:solidFill>
              </a:rPr>
              <a:t>        </a:t>
            </a:r>
            <a:r>
              <a:rPr sz="1900"/>
              <a:t>熟悉Java的程序员，看到yield容易想到暂停线程，</a:t>
            </a:r>
            <a:r>
              <a:rPr sz="1900">
                <a:solidFill>
                  <a:srgbClr val="C00000"/>
                </a:solidFill>
              </a:rPr>
              <a:t>await表示紧跟在后面的表达式需要等待结果</a:t>
            </a:r>
            <a:endParaRPr sz="19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sz="1900">
                <a:solidFill>
                  <a:srgbClr val="C00000"/>
                </a:solidFill>
              </a:rPr>
              <a:t>    </a:t>
            </a:r>
            <a:r>
              <a:rPr lang="en-US" altLang="zh-CN" sz="1900">
                <a:solidFill>
                  <a:srgbClr val="C00000"/>
                </a:solidFill>
                <a:sym typeface="+mn-ea"/>
              </a:rPr>
              <a:t>await的意义：求值运算,它是回阻塞线程的 ，会对返回的promise执行成功时候的数据</a:t>
            </a:r>
            <a:endParaRPr lang="en-US" altLang="zh-CN" sz="1900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600710"/>
            <a:ext cx="10968990" cy="5348605"/>
          </a:xfrm>
        </p:spPr>
        <p:txBody>
          <a:bodyPr/>
          <a:lstStyle/>
          <a:p>
            <a:pPr marL="0" indent="0">
              <a:buNone/>
            </a:pP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③更广的适用性</a:t>
            </a:r>
            <a:endParaRPr sz="2000" dirty="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 dirty="0">
                <a:latin typeface="+mj-ea"/>
                <a:ea typeface="+mj-ea"/>
                <a:cs typeface="+mj-ea"/>
              </a:rPr>
              <a:t>        说明：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yeild</a:t>
            </a:r>
            <a:r>
              <a:rPr sz="2000" dirty="0">
                <a:latin typeface="+mj-ea"/>
                <a:ea typeface="+mj-ea"/>
                <a:cs typeface="+mj-ea"/>
              </a:rPr>
              <a:t>命令后面只能是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Thunk函数或 Promise 对象，而async函数的await命令后面，可以是 Promise 对象和原始类型的值（数值、字符串和布尔值，但这时会自动将其转成Promise对象并立即将状态设成Resolved，效果等于同步操作）。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C0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latin typeface="+mj-ea"/>
                <a:ea typeface="+mj-ea"/>
                <a:cs typeface="+mj-ea"/>
                <a:sym typeface="+mn-ea"/>
              </a:rPr>
              <a:t>async函数完全可以看作多个异步操作，包装成的一个Promise对象，而await命令就是内部then命令的语法糖</a:t>
            </a:r>
            <a:r>
              <a:rPr sz="2000">
                <a:solidFill>
                  <a:srgbClr val="C00000"/>
                </a:solidFill>
                <a:sym typeface="+mn-ea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5" y="2540635"/>
            <a:ext cx="4492625" cy="1777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54380"/>
            <a:ext cx="10968990" cy="5807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④返回值是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Promise</a:t>
            </a:r>
            <a:endParaRPr lang="en-US" altLang="zh-CN" sz="2000" dirty="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        </a:t>
            </a:r>
            <a:r>
              <a:rPr sz="2000" dirty="0">
                <a:latin typeface="+mj-ea"/>
                <a:ea typeface="+mj-ea"/>
                <a:cs typeface="+mj-ea"/>
              </a:rPr>
              <a:t>说明：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async函数的返回值是 Promise 对象</a:t>
            </a:r>
            <a:r>
              <a:rPr sz="2000" dirty="0">
                <a:latin typeface="+mj-ea"/>
                <a:ea typeface="+mj-ea"/>
                <a:cs typeface="+mj-ea"/>
              </a:rPr>
              <a:t>，可以用then方法指定下一步的操作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sz="2000" dirty="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C00000"/>
                </a:solidFill>
                <a:latin typeface="+mj-ea"/>
                <a:ea typeface="+mj-ea"/>
                <a:cs typeface="+mj-ea"/>
              </a:rPr>
              <a:t>注意：</a:t>
            </a:r>
            <a:r>
              <a:rPr sz="2000" dirty="0">
                <a:latin typeface="+mj-ea"/>
                <a:ea typeface="+mj-ea"/>
                <a:cs typeface="+mj-ea"/>
              </a:rPr>
              <a:t>①</a:t>
            </a:r>
            <a:r>
              <a:rPr lang="en-US" altLang="zh-CN" sz="2000">
                <a:sym typeface="+mn-ea"/>
              </a:rPr>
              <a:t>await必须搭配async在一起使用</a:t>
            </a:r>
            <a:r>
              <a:rPr sz="2000">
                <a:sym typeface="+mn-ea"/>
              </a:rPr>
              <a:t>，否则报错</a:t>
            </a:r>
            <a:endParaRPr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     ②正常情况下，await命令后面是一个 Promise 对象，返回该对象的结果。如果不是 Promise 对象，就直接返回对应的值。</a:t>
            </a:r>
            <a:endParaRPr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>
                <a:sym typeface="+mn-ea"/>
              </a:rPr>
              <a:t>         ③async函数返回的Promise对象，必须等到内部所有await命令的Promise对象执行完才会发生状态改变除非遇到return语句或者抛出错误。即</a:t>
            </a:r>
            <a:r>
              <a:rPr sz="2000">
                <a:solidFill>
                  <a:srgbClr val="C00000"/>
                </a:solidFill>
                <a:sym typeface="+mn-ea"/>
              </a:rPr>
              <a:t>只有async函数内部的异步操作执行完，才会执行返回值的then方法。</a:t>
            </a:r>
            <a:endParaRPr sz="2000" dirty="0">
              <a:solidFill>
                <a:srgbClr val="C00000"/>
              </a:solidFill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sz="2000">
              <a:sym typeface="+mn-ea"/>
            </a:endParaRPr>
          </a:p>
          <a:p>
            <a:pPr marL="0" indent="0">
              <a:buNone/>
            </a:pPr>
            <a:endParaRPr sz="2000" dirty="0">
              <a:latin typeface="+mj-ea"/>
              <a:ea typeface="+mj-ea"/>
              <a:cs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965960"/>
            <a:ext cx="4693920" cy="1176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06755"/>
            <a:ext cx="10968990" cy="5838190"/>
          </a:xfrm>
        </p:spPr>
        <p:txBody>
          <a:bodyPr/>
          <a:lstStyle/>
          <a:p>
            <a:r>
              <a:rPr lang="zh-CN" altLang="en-US" sz="2000" dirty="0"/>
              <a:t>错误处理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只要一个await语句后面的Promise变为Rejected状态，那么整个async函数都会中断执行，如果不想一个异步操作出错导致整个async函数中断的解决办法：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方法一：将await包在try…catch里</a:t>
            </a:r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rgbClr val="C00000"/>
                </a:solidFill>
              </a:rPr>
              <a:t> 方法二：await后面的Promise对象再跟一个    </a:t>
            </a:r>
            <a:r>
              <a:rPr lang="en-US" altLang="zh-CN" sz="2000" dirty="0">
                <a:solidFill>
                  <a:srgbClr val="C00000"/>
                </a:solidFill>
              </a:rPr>
              <a:t>	                                                          </a:t>
            </a:r>
            <a:r>
              <a:rPr lang="zh-CN" altLang="en-US" sz="2000" dirty="0">
                <a:solidFill>
                  <a:srgbClr val="C00000"/>
                </a:solidFill>
              </a:rPr>
              <a:t>catch来处理可能出现的异常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" y="2741295"/>
            <a:ext cx="4403090" cy="2868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094355"/>
            <a:ext cx="5393055" cy="21628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rPr>
              <a:t>课堂练习</a:t>
            </a:r>
            <a:endParaRPr lang="en-US" altLang="zh-CN" sz="2400" b="0" spc="15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sz="2000" dirty="0"/>
              <a:t>、</a:t>
            </a:r>
            <a:r>
              <a:rPr lang="zh-CN" altLang="en-US" sz="2000" dirty="0"/>
              <a:t>利用</a:t>
            </a:r>
            <a:r>
              <a:rPr lang="en-US" altLang="zh-CN" sz="2000" dirty="0"/>
              <a:t>async</a:t>
            </a:r>
            <a:r>
              <a:rPr sz="2000" dirty="0"/>
              <a:t>实现先打印</a:t>
            </a:r>
            <a:r>
              <a:rPr lang="en-US" altLang="zh-CN" sz="2000" dirty="0"/>
              <a:t>a</a:t>
            </a:r>
            <a:r>
              <a:rPr sz="2000" dirty="0"/>
              <a:t>，再打印</a:t>
            </a:r>
            <a:r>
              <a:rPr lang="en-US" altLang="zh-CN" sz="2000" dirty="0"/>
              <a:t>b,</a:t>
            </a:r>
            <a:r>
              <a:rPr sz="2000">
                <a:sym typeface="+mn-ea"/>
              </a:rPr>
              <a:t>再打印</a:t>
            </a:r>
            <a:r>
              <a:rPr lang="en-US" altLang="zh-CN" sz="2000">
                <a:sym typeface="+mn-ea"/>
              </a:rPr>
              <a:t>c,</a:t>
            </a:r>
            <a:r>
              <a:rPr sz="2000">
                <a:sym typeface="+mn-ea"/>
              </a:rPr>
              <a:t>最后打印</a:t>
            </a:r>
            <a:r>
              <a:rPr lang="en-US" altLang="zh-CN" sz="2000">
                <a:sym typeface="+mn-ea"/>
              </a:rPr>
              <a:t>d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、分别用</a:t>
            </a:r>
            <a:r>
              <a:rPr lang="en-US" altLang="zh-CN" sz="2000">
                <a:sym typeface="+mn-ea"/>
              </a:rPr>
              <a:t>Promise</a:t>
            </a:r>
            <a:r>
              <a:rPr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Genertor</a:t>
            </a:r>
            <a:r>
              <a:rPr sz="2000">
                <a:sym typeface="+mn-ea"/>
              </a:rPr>
              <a:t>函数和</a:t>
            </a:r>
            <a:r>
              <a:rPr lang="en-US" altLang="zh-CN" sz="2000">
                <a:sym typeface="+mn-ea"/>
              </a:rPr>
              <a:t>saync</a:t>
            </a:r>
            <a:r>
              <a:rPr sz="2000">
                <a:sym typeface="+mn-ea"/>
              </a:rPr>
              <a:t>编写程序实现：假定某个 DOM 元素上面，部署了一系列的动画，前一个动画结束，才能开始后一个。如果当中有一个动画出错，就不再往下执行，返回上一个成功执行的动画的返回值。</a:t>
            </a:r>
            <a:endParaRPr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56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（3）async&amp;await（异步的终极解决方案）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2020-08-10T02:23:40Z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