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3" Type="http://schemas.openxmlformats.org/officeDocument/2006/relationships/image" Target="../media/image2.png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Relationship Id="rId3" Type="http://schemas.openxmlformats.org/officeDocument/2006/relationships/image" Target="../media/image3.png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Relationship Id="rId3" Type="http://schemas.openxmlformats.org/officeDocument/2006/relationships/image" Target="../media/image4.png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一、面向对象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sz="2000" dirty="0">
                <a:latin typeface="+mj-ea"/>
                <a:ea typeface="+mj-ea"/>
              </a:rPr>
              <a:t>第一部分：面向对象的实现过程</a:t>
            </a:r>
            <a:endParaRPr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1</a:t>
            </a:r>
            <a:r>
              <a:rPr sz="2000" dirty="0">
                <a:latin typeface="+mj-ea"/>
                <a:ea typeface="+mj-ea"/>
              </a:rPr>
              <a:t>）什么是对象？</a:t>
            </a:r>
            <a:endParaRPr sz="2000" dirty="0">
              <a:latin typeface="+mj-ea"/>
              <a:ea typeface="+mj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  </a:t>
            </a: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对象是一个整体，对外提供一些操作，一切具有本质特征和行为的物质（一切具有属性和方法的事物）</a:t>
            </a:r>
            <a:endParaRPr lang="zh-CN" altLang="en-US" sz="2000" dirty="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   对象两个特性：属性和行为(方法)</a:t>
            </a:r>
            <a:endParaRPr lang="zh-CN" altLang="en-US" sz="2000" dirty="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   本质特征： 描述物体 静态的信息</a:t>
            </a:r>
            <a:endParaRPr lang="zh-CN" altLang="en-US" sz="2000" dirty="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   行为：    描述物体 动态的特征</a:t>
            </a:r>
            <a:endParaRPr lang="zh-CN" altLang="en-US" sz="2000" dirty="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>
              <a:buNone/>
            </a:pPr>
            <a:endParaRPr lang="en-US" altLang="zh-CN" sz="2000" dirty="0">
              <a:latin typeface="+mj-ea"/>
              <a:ea typeface="+mj-ea"/>
              <a:cs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35725" y="3792220"/>
            <a:ext cx="51415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例如汽车对象：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Calibri" panose="020F0502020204030204" charset="0"/>
              </a:rPr>
              <a:t>汽车的本质特征：  颜色、出产厂家 、价格   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Calibri" panose="020F0502020204030204" charset="0"/>
              </a:rPr>
              <a:t>汽车的行为： 启动  停止  在高速路上行走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Calibri" panose="020F050202020403020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2400" b="0" spc="15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课堂练习</a:t>
            </a:r>
            <a:endParaRPr lang="zh-CN" altLang="en-US" sz="2400" b="0" spc="150">
              <a:solidFill>
                <a:schemeClr val="tx1">
                  <a:lumMod val="65000"/>
                  <a:lumOff val="35000"/>
                </a:schemeClr>
              </a:solidFill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  <a:cs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1</a:t>
            </a:r>
            <a:r>
              <a:rPr lang="zh-CN" altLang="en-US" sz="2000" dirty="0">
                <a:latin typeface="+mj-ea"/>
                <a:ea typeface="+mj-ea"/>
                <a:cs typeface="+mj-ea"/>
              </a:rPr>
              <a:t>）利用面向对象编写选项卡</a:t>
            </a:r>
            <a:endParaRPr lang="zh-CN" altLang="en-US" sz="20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  <a:cs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2</a:t>
            </a:r>
            <a:r>
              <a:rPr lang="zh-CN" altLang="en-US" sz="2000" dirty="0">
                <a:latin typeface="+mj-ea"/>
                <a:ea typeface="+mj-ea"/>
                <a:cs typeface="+mj-ea"/>
              </a:rPr>
              <a:t>）利用面向对象编写放大镜</a:t>
            </a:r>
            <a:endParaRPr lang="zh-CN" altLang="en-US" sz="2000" dirty="0">
              <a:latin typeface="+mj-ea"/>
              <a:ea typeface="+mj-ea"/>
              <a:cs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544830"/>
            <a:ext cx="10968990" cy="6024245"/>
          </a:xfrm>
        </p:spPr>
        <p:txBody>
          <a:bodyPr/>
          <a:p>
            <a:pPr marL="0" indent="0">
              <a:buNone/>
            </a:pPr>
            <a:r>
              <a:rPr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2</a:t>
            </a:r>
            <a:r>
              <a:rPr sz="2000" dirty="0">
                <a:latin typeface="+mj-ea"/>
                <a:ea typeface="+mj-ea"/>
              </a:rPr>
              <a:t>）什么是面向对象？</a:t>
            </a:r>
            <a:endParaRPr sz="2000" dirty="0">
              <a:latin typeface="+mj-ea"/>
              <a:ea typeface="+mj-ea"/>
            </a:endParaRPr>
          </a:p>
          <a:p>
            <a:pPr marL="0" algn="l" eaLnBrk="1" hangingPunct="1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sz="200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  </a:t>
            </a: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</a:t>
            </a:r>
            <a:r>
              <a:rPr sz="2000">
                <a:latin typeface="+mj-ea"/>
                <a:ea typeface="+mj-ea"/>
                <a:sym typeface="Calibri" panose="020F0502020204030204" charset="0"/>
              </a:rPr>
              <a:t>面向对象（Object Oriented Programming简称OOP）</a:t>
            </a:r>
            <a:endParaRPr lang="zh-CN" altLang="en-US" sz="2000" dirty="0">
              <a:latin typeface="+mj-ea"/>
              <a:ea typeface="+mj-ea"/>
              <a:sym typeface="Calibri" panose="020F0502020204030204" charset="0"/>
            </a:endParaRPr>
          </a:p>
          <a:p>
            <a:pPr marL="0" algn="l" eaLnBrk="1" hangingPunct="1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sz="2000">
                <a:latin typeface="+mj-ea"/>
                <a:ea typeface="+mj-ea"/>
                <a:sym typeface="Calibri" panose="020F0502020204030204" charset="0"/>
              </a:rPr>
              <a:t>        面向对象是一种编程思想，使用对象时只关注对象提供的功能，不关注其内部细节</a:t>
            </a:r>
            <a:endParaRPr lang="zh-CN" altLang="en-US" sz="2000" dirty="0">
              <a:latin typeface="+mj-ea"/>
              <a:ea typeface="+mj-ea"/>
              <a:sym typeface="Calibri" panose="020F0502020204030204" charset="0"/>
            </a:endParaRPr>
          </a:p>
          <a:p>
            <a:pPr marL="0" algn="l" eaLnBrk="1" hangingPunct="1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sz="2000">
                <a:latin typeface="+mj-ea"/>
                <a:ea typeface="+mj-ea"/>
                <a:sym typeface="Calibri" panose="020F0502020204030204" charset="0"/>
              </a:rPr>
              <a:t>   </a:t>
            </a:r>
            <a:r>
              <a:rPr sz="2000">
                <a:solidFill>
                  <a:srgbClr val="C00000"/>
                </a:solidFill>
                <a:latin typeface="+mj-ea"/>
                <a:ea typeface="+mj-ea"/>
                <a:sym typeface="Calibri" panose="020F0502020204030204" charset="0"/>
              </a:rPr>
              <a:t>     面向对象和面向过程区别：</a:t>
            </a:r>
            <a:endParaRPr lang="zh-CN" altLang="en-US" sz="2000" dirty="0">
              <a:latin typeface="+mj-ea"/>
              <a:ea typeface="+mj-ea"/>
              <a:sym typeface="Calibri" panose="020F0502020204030204" charset="0"/>
            </a:endParaRPr>
          </a:p>
          <a:p>
            <a:pPr marL="0" algn="l" eaLnBrk="1" hangingPunct="1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sz="2000">
                <a:latin typeface="+mj-ea"/>
                <a:ea typeface="+mj-ea"/>
                <a:sym typeface="Calibri" panose="020F0502020204030204" charset="0"/>
              </a:rPr>
              <a:t>              面向对象 ：体现的是生活逻辑</a:t>
            </a:r>
            <a:endParaRPr lang="zh-CN" altLang="en-US" sz="2000" dirty="0">
              <a:latin typeface="+mj-ea"/>
              <a:ea typeface="+mj-ea"/>
              <a:sym typeface="Calibri" panose="020F0502020204030204" charset="0"/>
            </a:endParaRPr>
          </a:p>
          <a:p>
            <a:pPr marL="0" algn="l" eaLnBrk="1" hangingPunct="1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sz="2000">
                <a:latin typeface="+mj-ea"/>
                <a:ea typeface="+mj-ea"/>
                <a:sym typeface="Calibri" panose="020F0502020204030204" charset="0"/>
              </a:rPr>
              <a:t>              面向过程 ：体现的是数学逻辑</a:t>
            </a:r>
            <a:endParaRPr lang="zh-CN" altLang="en-US" sz="2000" dirty="0">
              <a:latin typeface="+mj-ea"/>
              <a:ea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实例一：一个高速公路  长 1000米，速度是 30米/s,问走完这条路需要多长时间？</a:t>
            </a:r>
            <a:endParaRPr lang="zh-CN" altLang="en-US" sz="2000" dirty="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algn="l" eaLnBrk="1" hangingPunct="1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sz="200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          </a:t>
            </a:r>
            <a:r>
              <a:rPr sz="2000">
                <a:solidFill>
                  <a:srgbClr val="C00000"/>
                </a:solidFill>
                <a:latin typeface="+mj-ea"/>
                <a:ea typeface="+mj-ea"/>
                <a:cs typeface="+mj-ea"/>
                <a:sym typeface="Calibri" panose="020F0502020204030204" charset="0"/>
              </a:rPr>
              <a:t>面向过程 ：</a:t>
            </a: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时间 = 1000/30   体现的是数学逻辑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algn="l" eaLnBrk="1" hangingPunct="1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       </a:t>
            </a:r>
            <a:r>
              <a:rPr sz="2000">
                <a:solidFill>
                  <a:srgbClr val="C00000"/>
                </a:solidFill>
                <a:latin typeface="+mj-ea"/>
                <a:ea typeface="+mj-ea"/>
                <a:cs typeface="+mj-ea"/>
                <a:sym typeface="Calibri" panose="020F0502020204030204" charset="0"/>
              </a:rPr>
              <a:t>面向对象：</a:t>
            </a: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高速公路：有一个长度属性（</a:t>
            </a:r>
            <a:r>
              <a:rPr lang="en-US" altLang="zh-CN" sz="2000">
                <a:latin typeface="+mj-ea"/>
                <a:ea typeface="+mj-ea"/>
                <a:cs typeface="+mj-ea"/>
                <a:sym typeface="Calibri" panose="020F0502020204030204" charset="0"/>
              </a:rPr>
              <a:t>hignway.length=1000</a:t>
            </a: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）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algn="l" eaLnBrk="1" hangingPunct="1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2000">
                <a:latin typeface="+mj-ea"/>
                <a:ea typeface="+mj-ea"/>
                <a:cs typeface="+mj-ea"/>
              </a:rPr>
              <a:t>		       </a:t>
            </a:r>
            <a:r>
              <a:rPr sz="2000">
                <a:latin typeface="+mj-ea"/>
                <a:ea typeface="+mj-ea"/>
                <a:cs typeface="+mj-ea"/>
              </a:rPr>
              <a:t>汽车：有一个速度属性（</a:t>
            </a:r>
            <a:r>
              <a:rPr lang="en-US" altLang="zh-CN" sz="2000">
                <a:latin typeface="+mj-ea"/>
                <a:ea typeface="+mj-ea"/>
                <a:cs typeface="+mj-ea"/>
              </a:rPr>
              <a:t>car.speed=30</a:t>
            </a:r>
            <a:r>
              <a:rPr sz="2000">
                <a:latin typeface="+mj-ea"/>
                <a:ea typeface="+mj-ea"/>
                <a:cs typeface="+mj-ea"/>
              </a:rPr>
              <a:t>）</a:t>
            </a:r>
            <a:endParaRPr sz="2000">
              <a:latin typeface="+mj-ea"/>
              <a:ea typeface="+mj-ea"/>
              <a:cs typeface="+mj-ea"/>
            </a:endParaRPr>
          </a:p>
          <a:p>
            <a:pPr marL="0" algn="l" eaLnBrk="1" hangingPunct="1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2000">
                <a:latin typeface="+mj-ea"/>
                <a:ea typeface="+mj-ea"/>
                <a:cs typeface="+mj-ea"/>
              </a:rPr>
              <a:t>		       </a:t>
            </a:r>
            <a:r>
              <a:rPr sz="2000">
                <a:latin typeface="+mj-ea"/>
                <a:ea typeface="+mj-ea"/>
                <a:cs typeface="+mj-ea"/>
              </a:rPr>
              <a:t>计算时间的方法</a:t>
            </a:r>
            <a:endParaRPr sz="2000">
              <a:latin typeface="+mj-ea"/>
              <a:ea typeface="+mj-ea"/>
              <a:cs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544830"/>
            <a:ext cx="10968990" cy="6024245"/>
          </a:xfrm>
        </p:spPr>
        <p:txBody>
          <a:bodyPr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实例二：</a:t>
            </a: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盖房子</a:t>
            </a:r>
            <a:endParaRPr sz="200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          </a:t>
            </a:r>
            <a:r>
              <a:rPr sz="2000">
                <a:solidFill>
                  <a:srgbClr val="C00000"/>
                </a:solidFill>
                <a:latin typeface="+mj-ea"/>
                <a:ea typeface="+mj-ea"/>
                <a:cs typeface="+mj-ea"/>
                <a:sym typeface="Calibri" panose="020F0502020204030204" charset="0"/>
              </a:rPr>
              <a:t>面向过程：</a:t>
            </a: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备料  打地基  砌砖  封顶  装修  ------亲力亲为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       </a:t>
            </a:r>
            <a:r>
              <a:rPr sz="2000">
                <a:solidFill>
                  <a:srgbClr val="C00000"/>
                </a:solidFill>
                <a:latin typeface="+mj-ea"/>
                <a:ea typeface="+mj-ea"/>
                <a:cs typeface="+mj-ea"/>
                <a:sym typeface="Calibri" panose="020F0502020204030204" charset="0"/>
              </a:rPr>
              <a:t>面向对象：</a:t>
            </a: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准备好原材料后交给</a:t>
            </a: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包工队，等一定日期验收成功即可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实例三 、开公司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+mj-ea"/>
                <a:ea typeface="+mj-ea"/>
                <a:cs typeface="+mj-ea"/>
              </a:rPr>
              <a:t>	   </a:t>
            </a:r>
            <a:r>
              <a:rPr sz="2000">
                <a:solidFill>
                  <a:srgbClr val="C00000"/>
                </a:solidFill>
                <a:latin typeface="+mj-ea"/>
                <a:ea typeface="+mj-ea"/>
                <a:cs typeface="+mj-ea"/>
                <a:sym typeface="Calibri" panose="020F0502020204030204" charset="0"/>
              </a:rPr>
              <a:t>面向过程：</a:t>
            </a: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选择地方、项目计划、项目开发、验收、销售  ---亲力亲为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+mj-ea"/>
                <a:ea typeface="+mj-ea"/>
                <a:cs typeface="+mj-ea"/>
              </a:rPr>
              <a:t>	</a:t>
            </a:r>
            <a:r>
              <a:rPr lang="en-US" altLang="zh-CN" sz="200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   面向对象：</a:t>
            </a:r>
            <a:r>
              <a:rPr sz="2000">
                <a:latin typeface="+mj-ea"/>
                <a:ea typeface="+mj-ea"/>
                <a:cs typeface="+mj-ea"/>
              </a:rPr>
              <a:t>成立人力资源部：招聘一些员工</a:t>
            </a:r>
            <a:endParaRPr sz="2000">
              <a:latin typeface="+mj-ea"/>
              <a:ea typeface="+mj-ea"/>
              <a:cs typeface="+mj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		       </a:t>
            </a:r>
            <a:r>
              <a:rPr sz="2000">
                <a:latin typeface="+mj-ea"/>
                <a:ea typeface="+mj-ea"/>
                <a:cs typeface="+mj-ea"/>
              </a:rPr>
              <a:t> </a:t>
            </a: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成立研发部 ： 招聘一些员工  （对象）   </a:t>
            </a:r>
            <a:endParaRPr lang="zh-CN" altLang="en-US"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		        成立测试管理：  . .....</a:t>
            </a:r>
            <a:endParaRPr lang="zh-CN" altLang="en-US"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		        成立销售部门： .........</a:t>
            </a:r>
            <a:endParaRPr lang="zh-CN" altLang="en-US"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		        成立财务部 ： .... </a:t>
            </a:r>
            <a:endParaRPr lang="zh-CN" altLang="en-US"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000">
              <a:solidFill>
                <a:srgbClr val="C00000"/>
              </a:solidFill>
              <a:latin typeface="+mj-ea"/>
              <a:ea typeface="+mj-ea"/>
              <a:cs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544830"/>
            <a:ext cx="10968990" cy="6024245"/>
          </a:xfrm>
        </p:spPr>
        <p:txBody>
          <a:bodyPr/>
          <a:p>
            <a:pPr marL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SzTx/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</a:rPr>
              <a:t>（3）如何实现面向对象？</a:t>
            </a:r>
            <a:endParaRPr sz="2000">
              <a:latin typeface="+mj-ea"/>
              <a:ea typeface="+mj-ea"/>
              <a:cs typeface="+mj-ea"/>
            </a:endParaRPr>
          </a:p>
          <a:p>
            <a:pPr marL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SzTx/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</a:rPr>
              <a:t>     </a:t>
            </a:r>
            <a:r>
              <a:rPr sz="200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  第一步：分析对象的组成</a:t>
            </a:r>
            <a:endParaRPr sz="2000">
              <a:latin typeface="+mj-ea"/>
              <a:ea typeface="+mj-ea"/>
              <a:cs typeface="+mj-ea"/>
            </a:endParaRPr>
          </a:p>
          <a:p>
            <a:pPr marL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SzTx/>
              <a:buFont typeface="Wingdings" panose="05000000000000000000" pitchFamily="2" charset="2"/>
              <a:buNone/>
            </a:pPr>
            <a:r>
              <a:rPr sz="200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        </a:t>
            </a: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方法--函数：  过程、动态的   方法属于函数  函数包含方法</a:t>
            </a:r>
            <a:endParaRPr lang="zh-CN" altLang="en-US"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SzTx/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      属性--变量：  状态、静态的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SzTx/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</a:t>
            </a:r>
            <a:r>
              <a:rPr sz="2000">
                <a:solidFill>
                  <a:srgbClr val="C00000"/>
                </a:solidFill>
                <a:latin typeface="+mj-ea"/>
                <a:ea typeface="+mj-ea"/>
                <a:cs typeface="+mj-ea"/>
                <a:sym typeface="Calibri" panose="020F0502020204030204" charset="0"/>
              </a:rPr>
              <a:t>  第二步：创建对象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+mj-ea"/>
                <a:ea typeface="+mj-ea"/>
                <a:cs typeface="+mj-ea"/>
                <a:sym typeface="Calibri" panose="020F0502020204030204" charset="0"/>
              </a:rPr>
              <a:t>	 </a:t>
            </a: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构造函数法创建：var obj = new Object();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+mj-ea"/>
                <a:ea typeface="+mj-ea"/>
                <a:cs typeface="+mj-ea"/>
                <a:sym typeface="Calibri" panose="020F0502020204030204" charset="0"/>
              </a:rPr>
              <a:t>	 </a:t>
            </a: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字面量法创建：var obj = {};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</a:t>
            </a:r>
            <a:r>
              <a:rPr lang="zh-CN" altLang="en-US" sz="2000">
                <a:latin typeface="+mj-ea"/>
                <a:ea typeface="+mj-ea"/>
                <a:cs typeface="+mj-ea"/>
                <a:sym typeface="Calibri" panose="020F0502020204030204" charset="0"/>
              </a:rPr>
              <a:t>   </a:t>
            </a:r>
            <a:r>
              <a:rPr lang="zh-CN" altLang="en-US" sz="2000">
                <a:solidFill>
                  <a:srgbClr val="C00000"/>
                </a:solidFill>
                <a:latin typeface="+mj-ea"/>
                <a:ea typeface="+mj-ea"/>
                <a:cs typeface="+mj-ea"/>
                <a:sym typeface="Calibri" panose="020F0502020204030204" charset="0"/>
              </a:rPr>
              <a:t>第三步：为对象添加属性和方法</a:t>
            </a:r>
            <a:endParaRPr lang="zh-CN" altLang="en-US"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SzTx/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SzTx/>
              <a:buFont typeface="Wingdings" panose="05000000000000000000" pitchFamily="2" charset="2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SzTx/>
              <a:buFont typeface="Wingdings" panose="05000000000000000000" pitchFamily="2" charset="2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Calibri" panose="020F050202020403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783580" y="4255770"/>
            <a:ext cx="5243830" cy="18294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2000" b="0" spc="15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问题：如果要创建多个对象，如何提高代码的复用性？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313180"/>
            <a:ext cx="10968990" cy="49364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+mj-ea"/>
                <a:ea typeface="+mj-ea"/>
                <a:cs typeface="+mj-ea"/>
              </a:rPr>
              <a:t>解决：</a:t>
            </a: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将重复代码封装成函数</a:t>
            </a:r>
            <a:endParaRPr lang="zh-CN" altLang="en-US"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>
              <a:buNone/>
            </a:pPr>
            <a:endParaRPr lang="zh-CN" altLang="en-US" sz="2000">
              <a:latin typeface="+mj-ea"/>
              <a:ea typeface="+mj-ea"/>
              <a:cs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0330" y="1918970"/>
            <a:ext cx="3354070" cy="34759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34745" y="5554980"/>
            <a:ext cx="52038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solidFill>
                  <a:srgbClr val="C00000"/>
                </a:solidFill>
                <a:latin typeface="+mj-ea"/>
                <a:ea typeface="+mj-ea"/>
                <a:cs typeface="+mj-ea"/>
                <a:sym typeface="Calibri" panose="020F0502020204030204" charset="0"/>
              </a:rPr>
              <a:t>这</a:t>
            </a:r>
            <a:r>
              <a:rPr sz="2000">
                <a:solidFill>
                  <a:srgbClr val="C00000"/>
                </a:solidFill>
                <a:latin typeface="+mj-ea"/>
                <a:ea typeface="+mj-ea"/>
                <a:cs typeface="+mj-ea"/>
                <a:sym typeface="Calibri" panose="020F0502020204030204" charset="0"/>
              </a:rPr>
              <a:t>在面向对象中叫</a:t>
            </a:r>
            <a:r>
              <a:rPr lang="zh-CN" sz="2000">
                <a:solidFill>
                  <a:srgbClr val="C00000"/>
                </a:solidFill>
                <a:latin typeface="+mj-ea"/>
                <a:ea typeface="+mj-ea"/>
                <a:cs typeface="+mj-ea"/>
                <a:sym typeface="Calibri" panose="020F0502020204030204" charset="0"/>
              </a:rPr>
              <a:t>做</a:t>
            </a:r>
            <a:r>
              <a:rPr sz="2000">
                <a:solidFill>
                  <a:srgbClr val="C00000"/>
                </a:solidFill>
                <a:latin typeface="+mj-ea"/>
                <a:ea typeface="+mj-ea"/>
                <a:cs typeface="+mj-ea"/>
                <a:sym typeface="Calibri" panose="020F0502020204030204" charset="0"/>
              </a:rPr>
              <a:t>工厂模式</a:t>
            </a:r>
            <a:endParaRPr lang="zh-CN" altLang="en-US" sz="2000">
              <a:solidFill>
                <a:srgbClr val="C00000"/>
              </a:solidFill>
              <a:latin typeface="+mj-ea"/>
              <a:ea typeface="+mj-ea"/>
              <a:cs typeface="+mj-ea"/>
              <a:sym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04180" y="2924810"/>
            <a:ext cx="4316095" cy="26301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>
                <a:solidFill>
                  <a:srgbClr val="C00000"/>
                </a:solidFill>
              </a:rPr>
              <a:t>思考</a:t>
            </a:r>
            <a:r>
              <a:rPr lang="en-US" altLang="zh-CN" sz="2200">
                <a:solidFill>
                  <a:srgbClr val="C00000"/>
                </a:solidFill>
              </a:rPr>
              <a:t>:</a:t>
            </a:r>
            <a:r>
              <a:rPr lang="zh-CN" altLang="en-US" sz="2200"/>
              <a:t>咱们创建出来的对象跟系统自带对象有什么不同？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zh-CN" altLang="en-US" sz="2200"/>
              <a:t>var obj1 = createPerson("小明同学");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en-US" altLang="zh-CN" sz="2200"/>
              <a:t>var arr = new Array();</a:t>
            </a:r>
            <a:endParaRPr lang="en-US" altLang="zh-CN" sz="22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2000" b="0" spc="15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第四步：将工厂模式修改为系统创建对象的形式</a:t>
            </a:r>
            <a:endParaRPr lang="zh-CN" altLang="en-US" sz="2000" b="0" spc="150">
              <a:solidFill>
                <a:srgbClr val="C00000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38550" y="1313870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+mj-ea"/>
                <a:ea typeface="+mj-ea"/>
                <a:cs typeface="+mj-ea"/>
              </a:rPr>
              <a:t>①首字母大写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zh-CN" altLang="en-US" sz="2000">
                <a:latin typeface="+mj-ea"/>
                <a:ea typeface="+mj-ea"/>
                <a:cs typeface="+mj-ea"/>
              </a:rPr>
              <a:t>②使用</a:t>
            </a:r>
            <a:r>
              <a:rPr lang="en-US" altLang="zh-CN" sz="2000">
                <a:latin typeface="+mj-ea"/>
                <a:ea typeface="+mj-ea"/>
                <a:cs typeface="+mj-ea"/>
              </a:rPr>
              <a:t>new</a:t>
            </a:r>
            <a:r>
              <a:rPr sz="2000">
                <a:latin typeface="+mj-ea"/>
                <a:ea typeface="+mj-ea"/>
                <a:cs typeface="+mj-ea"/>
              </a:rPr>
              <a:t>关键字调用函数，创建对象</a:t>
            </a:r>
            <a:endParaRPr sz="200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endParaRPr lang="en-US" altLang="zh-CN" sz="2000">
              <a:latin typeface="+mj-ea"/>
              <a:ea typeface="+mj-ea"/>
              <a:cs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330" y="2542540"/>
            <a:ext cx="4986020" cy="3578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91530" y="3131820"/>
            <a:ext cx="59283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rgbClr val="C00000"/>
                </a:solidFill>
              </a:rPr>
              <a:t>new</a:t>
            </a:r>
            <a:r>
              <a:rPr lang="zh-CN" altLang="en-US" sz="2000">
                <a:solidFill>
                  <a:srgbClr val="C00000"/>
                </a:solidFill>
              </a:rPr>
              <a:t>关键字的作用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①在函数内部创建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指向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构造函数创建出来的对象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③构造函数隐式的返回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④让实例的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__proto__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属性指向构造函数的原型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(prototype)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1530" y="2671445"/>
            <a:ext cx="5833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C00000"/>
                </a:solidFill>
              </a:rPr>
              <a:t>说明：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使用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关键字调用的函数称之为</a:t>
            </a:r>
            <a:r>
              <a:rPr lang="zh-CN" altLang="en-US" sz="2000">
                <a:solidFill>
                  <a:srgbClr val="C00000"/>
                </a:solidFill>
              </a:rPr>
              <a:t>构造函数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sz="2000" b="0" spc="15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工厂模式的优点：</a:t>
            </a:r>
            <a:r>
              <a:rPr sz="2000" b="0" spc="15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Calibri" panose="020F0502020204030204" charset="0"/>
              </a:rPr>
              <a:t>解决了创建相同对象需要写重复代码的问题</a:t>
            </a:r>
            <a:endParaRPr sz="2000" b="0" spc="15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+mj-ea"/>
                <a:ea typeface="+mj-ea"/>
                <a:cs typeface="+mj-ea"/>
              </a:rPr>
              <a:t>思考？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alert(obj1.showName)  //?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alert(obj2.showName)  //?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alert(obj1.showName == obj2.showName)  //?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algn="l" latinLnBrk="0">
              <a:lnSpc>
                <a:spcPct val="150000"/>
              </a:lnSpc>
              <a:buNone/>
            </a:pPr>
            <a:r>
              <a:rPr sz="2000">
                <a:latin typeface="+mj-ea"/>
                <a:ea typeface="+mj-ea"/>
                <a:cs typeface="+mj-ea"/>
                <a:sym typeface="+mn-ea"/>
              </a:rPr>
              <a:t>工厂模式的缺点：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0" indent="0" algn="l" latinLnBrk="0">
              <a:lnSpc>
                <a:spcPct val="150000"/>
              </a:lnSpc>
              <a:buNone/>
            </a:pPr>
            <a:r>
              <a:rPr sz="2000">
                <a:latin typeface="+mj-ea"/>
                <a:ea typeface="+mj-ea"/>
                <a:cs typeface="+mj-ea"/>
                <a:sym typeface="+mn-ea"/>
              </a:rPr>
              <a:t>     相同的方法存在多份，浪费内存，性能不好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11575" y="417900"/>
            <a:ext cx="10969200" cy="705600"/>
          </a:xfrm>
        </p:spPr>
        <p:txBody>
          <a:bodyPr/>
          <a:lstStyle/>
          <a:p>
            <a:r>
              <a:rPr lang="zh-CN" altLang="en-US" sz="2000" b="0" spc="15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第五步：原型（</a:t>
            </a:r>
            <a:r>
              <a:rPr lang="en-US" altLang="zh-CN" sz="2000" b="0" spc="15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prototype</a:t>
            </a:r>
            <a:r>
              <a:rPr lang="zh-CN" altLang="en-US" sz="2000" b="0" spc="15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）</a:t>
            </a:r>
            <a:endParaRPr lang="zh-CN" altLang="en-US" sz="2000" b="0" spc="150">
              <a:solidFill>
                <a:srgbClr val="C00000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003935"/>
            <a:ext cx="10968990" cy="5624195"/>
          </a:xfrm>
        </p:spPr>
        <p:txBody>
          <a:bodyPr>
            <a:normAutofit lnSpcReduction="20000"/>
          </a:bodyPr>
          <a:lstStyle/>
          <a:p>
            <a:pPr marL="0" indent="0" algn="l" latinLnBrk="0">
              <a:lnSpc>
                <a:spcPct val="150000"/>
              </a:lnSpc>
              <a:buNone/>
            </a:pPr>
            <a:r>
              <a:rPr sz="2000">
                <a:latin typeface="+mj-ea"/>
                <a:ea typeface="+mj-ea"/>
                <a:cs typeface="+mj-ea"/>
                <a:sym typeface="+mn-ea"/>
              </a:rPr>
              <a:t>（1）概念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0" indent="0" algn="l" latinLnBrk="0">
              <a:lnSpc>
                <a:spcPct val="150000"/>
              </a:lnSpc>
              <a:buNone/>
            </a:pPr>
            <a:r>
              <a:rPr sz="2000">
                <a:latin typeface="+mj-ea"/>
                <a:ea typeface="+mj-ea"/>
                <a:cs typeface="+mj-ea"/>
                <a:sym typeface="+mn-ea"/>
              </a:rPr>
              <a:t>         创建的每个构造函数都有一个prototype属性(就是原型)</a:t>
            </a:r>
            <a:endParaRPr lang="zh-CN" altLang="en-US" sz="2000">
              <a:latin typeface="+mj-ea"/>
              <a:ea typeface="+mj-ea"/>
              <a:cs typeface="+mj-ea"/>
              <a:sym typeface="+mn-ea"/>
            </a:endParaRPr>
          </a:p>
          <a:p>
            <a:pPr marL="0" indent="0" algn="l" latinLnBrk="0">
              <a:lnSpc>
                <a:spcPct val="150000"/>
              </a:lnSpc>
              <a:buNone/>
            </a:pPr>
            <a:r>
              <a:rPr sz="2000">
                <a:latin typeface="+mj-ea"/>
                <a:ea typeface="+mj-ea"/>
                <a:cs typeface="+mj-ea"/>
                <a:sym typeface="+mn-ea"/>
              </a:rPr>
              <a:t>（2）原型的写法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0" indent="0" algn="l" latinLnBrk="0">
              <a:lnSpc>
                <a:spcPct val="150000"/>
              </a:lnSpc>
              <a:buNone/>
            </a:pPr>
            <a:r>
              <a:rPr sz="2000">
                <a:latin typeface="+mj-ea"/>
                <a:ea typeface="+mj-ea"/>
                <a:cs typeface="+mj-ea"/>
                <a:sym typeface="+mn-ea"/>
              </a:rPr>
              <a:t>        prototype要写在构造函数的下面</a:t>
            </a:r>
            <a:endParaRPr sz="2000">
              <a:latin typeface="+mj-ea"/>
              <a:ea typeface="+mj-ea"/>
              <a:cs typeface="+mj-ea"/>
              <a:sym typeface="+mn-ea"/>
            </a:endParaRPr>
          </a:p>
          <a:p>
            <a:pPr marL="0" indent="0" algn="l" latinLnBrk="0">
              <a:lnSpc>
                <a:spcPct val="150000"/>
              </a:lnSpc>
              <a:buNone/>
            </a:pPr>
            <a:r>
              <a:rPr sz="2000">
                <a:latin typeface="+mj-ea"/>
                <a:ea typeface="+mj-ea"/>
                <a:cs typeface="+mj-ea"/>
                <a:sym typeface="+mn-ea"/>
              </a:rPr>
              <a:t>（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3</a:t>
            </a:r>
            <a:r>
              <a:rPr sz="2000">
                <a:latin typeface="+mj-ea"/>
                <a:ea typeface="+mj-ea"/>
                <a:cs typeface="+mj-ea"/>
                <a:sym typeface="+mn-ea"/>
              </a:rPr>
              <a:t>）利用原型改写工厂模式</a:t>
            </a:r>
            <a:endParaRPr sz="2000">
              <a:latin typeface="+mj-ea"/>
              <a:ea typeface="+mj-ea"/>
              <a:cs typeface="+mj-ea"/>
              <a:sym typeface="+mn-ea"/>
            </a:endParaRPr>
          </a:p>
          <a:p>
            <a:pPr marL="0" indent="0" algn="l" latinLnBrk="0">
              <a:lnSpc>
                <a:spcPct val="150000"/>
              </a:lnSpc>
              <a:buNone/>
            </a:pPr>
            <a:r>
              <a:rPr sz="2000">
                <a:sym typeface="+mn-ea"/>
              </a:rPr>
              <a:t>        原则：相同的属性和方法可以加载在原型上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0" indent="0" algn="l" latinLnBrk="0">
              <a:lnSpc>
                <a:spcPct val="150000"/>
              </a:lnSpc>
              <a:buNone/>
            </a:pPr>
            <a:r>
              <a:rPr sz="2000">
                <a:latin typeface="+mj-ea"/>
                <a:ea typeface="+mj-ea"/>
                <a:cs typeface="+mj-ea"/>
                <a:sym typeface="+mn-ea"/>
              </a:rPr>
              <a:t>（3）优点：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0" indent="0" algn="l" latinLnBrk="0">
              <a:lnSpc>
                <a:spcPct val="150000"/>
              </a:lnSpc>
              <a:buNone/>
            </a:pPr>
            <a:r>
              <a:rPr sz="2000">
                <a:latin typeface="+mj-ea"/>
                <a:ea typeface="+mj-ea"/>
                <a:cs typeface="+mj-ea"/>
                <a:sym typeface="+mn-ea"/>
              </a:rPr>
              <a:t>        prototype中的属性和方法在实例化的时候 是通过引用的方法来调用的  所以所有的方法 都不会被重复创建可以共享一个地址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0" indent="0" algn="l" latinLnBrk="0">
              <a:lnSpc>
                <a:spcPct val="150000"/>
              </a:lnSpc>
              <a:buNone/>
            </a:pPr>
            <a:r>
              <a:rPr sz="2000">
                <a:latin typeface="+mj-ea"/>
                <a:ea typeface="+mj-ea"/>
                <a:cs typeface="+mj-ea"/>
                <a:sym typeface="+mn-ea"/>
              </a:rPr>
              <a:t>（4）缺点：无法传参数，所以创建的所有实例都是一个属性值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2000" b="0" spc="15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总结：面向对象的实现方法</a:t>
            </a:r>
            <a:endParaRPr lang="zh-CN" altLang="en-US" sz="2000" b="0" spc="150">
              <a:solidFill>
                <a:srgbClr val="C00000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224335"/>
            <a:ext cx="10969200" cy="4759200"/>
          </a:xfrm>
        </p:spPr>
        <p:txBody>
          <a:bodyPr>
            <a:normAutofit/>
          </a:bodyPr>
          <a:lstStyle/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000" dirty="0"/>
              <a:t>混合写法</a:t>
            </a:r>
            <a:endParaRPr lang="zh-CN" altLang="en-US" sz="2000" dirty="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000" dirty="0"/>
              <a:t>      </a:t>
            </a:r>
            <a:r>
              <a:rPr sz="2000">
                <a:sym typeface="+mn-ea"/>
              </a:rPr>
              <a:t>属性写在构造函数里 （可以传参数），成为 实例属性</a:t>
            </a:r>
            <a:endParaRPr lang="zh-CN" altLang="en-US" sz="2000"/>
          </a:p>
          <a:p>
            <a:pPr marL="0" indent="0" algn="l" latinLnBrk="0">
              <a:lnSpc>
                <a:spcPct val="150000"/>
              </a:lnSpc>
              <a:buNone/>
            </a:pPr>
            <a:r>
              <a:rPr sz="2000">
                <a:sym typeface="+mn-ea"/>
              </a:rPr>
              <a:t>      方法写原型上（共用一块内存）， 成为 原型方法</a:t>
            </a:r>
            <a:endParaRPr lang="zh-CN" altLang="en-US" sz="2000"/>
          </a:p>
          <a:p>
            <a:pPr marL="0" indent="0" algn="l" latinLnBrk="0">
              <a:lnSpc>
                <a:spcPct val="150000"/>
              </a:lnSpc>
              <a:buNone/>
            </a:pP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7440" y="3157220"/>
            <a:ext cx="5746115" cy="30226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PLACING_PICTURE_USER_VIEWPORT" val="{&quot;height&quot;:3137,&quot;width&quot;:8991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1861</Words>
  <Application>WPS 演示</Application>
  <PresentationFormat>宽屏</PresentationFormat>
  <Paragraphs>110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一、面向对象</vt:lpstr>
      <vt:lpstr>PowerPoint 演示文稿</vt:lpstr>
      <vt:lpstr>PowerPoint 演示文稿</vt:lpstr>
      <vt:lpstr>PowerPoint 演示文稿</vt:lpstr>
      <vt:lpstr>问题：如果要创建多个对象，如何提高代码的复用性？</vt:lpstr>
      <vt:lpstr>第四步：将工厂模式修改为系统创建对象的形式</vt:lpstr>
      <vt:lpstr>工厂模式的优点：解决了创建相同对象需要写重复代码的问题</vt:lpstr>
      <vt:lpstr>第五步：原型（prototype）</vt:lpstr>
      <vt:lpstr>总结：面向对象的实现方法</vt:lpstr>
      <vt:lpstr>课堂练习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流夕</cp:lastModifiedBy>
  <cp:revision>172</cp:revision>
  <dcterms:created xsi:type="dcterms:W3CDTF">2019-06-19T02:08:00Z</dcterms:created>
  <dcterms:modified xsi:type="dcterms:W3CDTF">2020-08-12T03:50:02Z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