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2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3.png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30" y="2005965"/>
            <a:ext cx="6092190" cy="423672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12775" y="776605"/>
            <a:ext cx="11135360" cy="84518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>
              <a:defRPr sz="36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pc="300">
                <a:latin typeface="Arial" panose="020B0604020202020204" pitchFamily="34" charset="0"/>
                <a:cs typeface="+mj-cs"/>
                <a:sym typeface="Arial" panose="020B0604020202020204" pitchFamily="34" charset="0"/>
              </a:rPr>
              <a:t>三、异步编程的解决方案</a:t>
            </a:r>
            <a:endParaRPr lang="zh-CN" altLang="en-US" spc="300">
              <a:latin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云形标注 5"/>
          <p:cNvSpPr/>
          <p:nvPr/>
        </p:nvSpPr>
        <p:spPr>
          <a:xfrm>
            <a:off x="7600315" y="776605"/>
            <a:ext cx="2327910" cy="112077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什么是异步？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2370455" y="2228850"/>
            <a:ext cx="573722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C00000"/>
                </a:solidFill>
                <a:latin typeface="+mj-ea"/>
                <a:ea typeface="+mj-ea"/>
                <a:cs typeface="+mj-ea"/>
              </a:rPr>
              <a:t>问题与思考？</a:t>
            </a:r>
            <a:endParaRPr lang="zh-CN" altLang="en-US" sz="2400">
              <a:solidFill>
                <a:srgbClr val="C00000"/>
              </a:solidFill>
              <a:latin typeface="+mj-ea"/>
              <a:ea typeface="+mj-ea"/>
              <a:cs typeface="+mj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</a:rPr>
              <a:t>编写两个函数，第一个函数执行打印函数内部一个变量，比方说打印出来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</a:rPr>
              <a:t>hello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</a:rPr>
              <a:t>，第一个函数执行完成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</a:rPr>
              <a:t>2s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</a:rPr>
              <a:t>后执行第二个函数，执行打印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</a:rPr>
              <a:t>hello world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</a:rPr>
              <a:t>(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</a:rPr>
              <a:t>要求：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</a:rPr>
              <a:t>hello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</a:rPr>
              <a:t>是拿的第一个函数内部的数据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</a:rPr>
              <a:t>)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16050" y="531495"/>
            <a:ext cx="9359900" cy="59721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sz="2400" b="0" spc="150">
                <a:solidFill>
                  <a:schemeClr val="tx1">
                    <a:lumMod val="65000"/>
                    <a:lumOff val="35000"/>
                  </a:schemeClr>
                </a:solidFill>
                <a:cs typeface="+mn-cs"/>
              </a:rPr>
              <a:t>（1）回调函数解决异步</a:t>
            </a:r>
            <a:endParaRPr sz="2400" b="0" spc="150">
              <a:solidFill>
                <a:schemeClr val="tx1">
                  <a:lumMod val="65000"/>
                  <a:lumOff val="35000"/>
                </a:schemeClr>
              </a:solidFill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185" y="1313815"/>
            <a:ext cx="5659755" cy="46107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sz="2000" b="0" spc="150">
                <a:solidFill>
                  <a:schemeClr val="tx1">
                    <a:lumMod val="65000"/>
                    <a:lumOff val="35000"/>
                  </a:schemeClr>
                </a:solidFill>
                <a:cs typeface="+mn-cs"/>
              </a:rPr>
              <a:t>思考？</a:t>
            </a:r>
            <a:endParaRPr sz="2000" b="0" spc="150">
              <a:solidFill>
                <a:schemeClr val="tx1">
                  <a:lumMod val="65000"/>
                  <a:lumOff val="35000"/>
                </a:schemeClr>
              </a:solidFill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1313180"/>
            <a:ext cx="10968990" cy="49364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需求</a:t>
            </a:r>
            <a:r>
              <a:rPr lang="en-US" altLang="zh-CN" dirty="0"/>
              <a:t>:</a:t>
            </a:r>
            <a:r>
              <a:rPr dirty="0"/>
              <a:t>利用回调函数实现先执行</a:t>
            </a:r>
            <a:r>
              <a:rPr lang="en-US" altLang="zh-CN" dirty="0"/>
              <a:t>a,</a:t>
            </a:r>
            <a:r>
              <a:rPr dirty="0"/>
              <a:t>再执行</a:t>
            </a:r>
            <a:r>
              <a:rPr lang="en-US" altLang="zh-CN" dirty="0"/>
              <a:t>b,</a:t>
            </a:r>
            <a:r>
              <a:rPr dirty="0"/>
              <a:t>再执行</a:t>
            </a:r>
            <a:r>
              <a:rPr lang="en-US" altLang="zh-CN" dirty="0"/>
              <a:t>c,</a:t>
            </a:r>
            <a:r>
              <a:rPr dirty="0"/>
              <a:t>最后执行</a:t>
            </a:r>
            <a:r>
              <a:rPr lang="en-US" altLang="zh-CN" dirty="0"/>
              <a:t>d</a:t>
            </a:r>
            <a:r>
              <a:rPr dirty="0"/>
              <a:t>的操作</a:t>
            </a:r>
            <a:endParaRPr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22340" y="2780030"/>
            <a:ext cx="5207000" cy="10083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如果我们异步函数嵌套的层次太多的话就会形成回调地狱，代码不易阅读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95" y="1266825"/>
            <a:ext cx="4495165" cy="40341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2400" b="0" spc="150">
                <a:solidFill>
                  <a:schemeClr val="tx1">
                    <a:lumMod val="65000"/>
                    <a:lumOff val="35000"/>
                  </a:schemeClr>
                </a:solidFill>
                <a:cs typeface="+mn-cs"/>
              </a:rPr>
              <a:t>（2）Promise</a:t>
            </a:r>
            <a:r>
              <a:rPr sz="2400" b="0" spc="150">
                <a:solidFill>
                  <a:schemeClr val="tx1">
                    <a:lumMod val="65000"/>
                    <a:lumOff val="35000"/>
                  </a:schemeClr>
                </a:solidFill>
                <a:cs typeface="+mn-cs"/>
              </a:rPr>
              <a:t>解决异步</a:t>
            </a:r>
            <a:endParaRPr sz="2400" b="0" spc="150">
              <a:solidFill>
                <a:schemeClr val="tx1">
                  <a:lumMod val="65000"/>
                  <a:lumOff val="35000"/>
                </a:schemeClr>
              </a:solidFill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45185" y="1382395"/>
            <a:ext cx="10732135" cy="475932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①概念：</a:t>
            </a:r>
            <a:r>
              <a:rPr lang="en-US" altLang="zh-CN" sz="2000">
                <a:sym typeface="Calibri" panose="020F0502020204030204" charset="0"/>
              </a:rPr>
              <a:t>Promise是异步编程的一种解决方案</a:t>
            </a:r>
            <a:r>
              <a:rPr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。</a:t>
            </a:r>
            <a:endParaRPr lang="zh-CN" altLang="en-US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②特点：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	</a:t>
            </a:r>
            <a:r>
              <a:rPr lang="en-US" altLang="zh-CN" sz="2000">
                <a:sym typeface="Calibri" panose="020F0502020204030204" charset="0"/>
              </a:rPr>
              <a:t>对象的状态不受外界影响，Promise对象代表一个异步操作，有三种状态：pending（进行中）、fulfilled（已成功）和rejected（已失败）。只有异步操作的结果，可以决定当前是哪一种状态，任何其他操作都无法改变这个状态。</a:t>
            </a:r>
            <a:endParaRPr lang="en-US" altLang="zh-CN" sz="2000">
              <a:sym typeface="Calibri" panose="020F05020202040302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>
                <a:sym typeface="Calibri" panose="020F0502020204030204" charset="0"/>
              </a:rPr>
              <a:t>	对象的状态一旦改变，就不会再变，任何时候都可以得到这个结果。</a:t>
            </a:r>
            <a:endParaRPr lang="en-US" altLang="zh-CN" sz="2000">
              <a:sym typeface="Calibri" panose="020F05020202040302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C00000"/>
                </a:solidFill>
                <a:sym typeface="Calibri" panose="020F0502020204030204" charset="0"/>
              </a:rPr>
              <a:t>（</a:t>
            </a:r>
            <a:r>
              <a:rPr sz="2000">
                <a:solidFill>
                  <a:srgbClr val="C00000"/>
                </a:solidFill>
                <a:sym typeface="Calibri" panose="020F0502020204030204" charset="0"/>
              </a:rPr>
              <a:t>说明：</a:t>
            </a:r>
            <a:r>
              <a:rPr lang="en-US" altLang="zh-CN" sz="2000">
                <a:solidFill>
                  <a:srgbClr val="C00000"/>
                </a:solidFill>
                <a:sym typeface="Calibri" panose="020F0502020204030204" charset="0"/>
              </a:rPr>
              <a:t>Promise对象的状态改变，只有两种可能：从pending变为fulfilled和从pending变为rejected。）</a:t>
            </a:r>
            <a:endParaRPr lang="en-US" altLang="zh-CN" sz="2000">
              <a:solidFill>
                <a:srgbClr val="C00000"/>
              </a:solidFill>
              <a:sym typeface="Calibri" panose="020F0502020204030204" charset="0"/>
            </a:endParaRPr>
          </a:p>
          <a:p>
            <a:pPr marL="0" indent="0">
              <a:buNone/>
            </a:pPr>
            <a:endParaRPr lang="en-US" altLang="zh-CN" sz="2000">
              <a:solidFill>
                <a:srgbClr val="C00000"/>
              </a:solidFill>
              <a:sym typeface="Calibri" panose="020F05020202040302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1505" y="854710"/>
            <a:ext cx="10968990" cy="535686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sz="2000"/>
              <a:t>③用法</a:t>
            </a:r>
            <a:r>
              <a:rPr sz="2000"/>
              <a:t>：</a:t>
            </a:r>
            <a:endParaRPr sz="2000"/>
          </a:p>
          <a:p>
            <a:pPr marL="0" indent="0">
              <a:buNone/>
            </a:pPr>
            <a:r>
              <a:rPr sz="2000"/>
              <a:t> </a:t>
            </a:r>
            <a:r>
              <a:rPr lang="en-US" altLang="zh-CN" sz="2000"/>
              <a:t>  </a:t>
            </a:r>
            <a:r>
              <a:rPr lang="en-US" altLang="zh-CN" sz="2000">
                <a:sym typeface="Calibri" panose="020F0502020204030204" charset="0"/>
              </a:rPr>
              <a:t>通过new Promise对象可以创建promise实例</a:t>
            </a:r>
            <a:endParaRPr lang="zh-CN" altLang="en-US" sz="20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0" indent="0">
              <a:buNone/>
            </a:pPr>
            <a:r>
              <a:rPr sz="2000"/>
              <a:t> </a:t>
            </a:r>
            <a:r>
              <a:rPr lang="en-US" altLang="zh-CN" sz="2000"/>
              <a:t>  </a:t>
            </a:r>
            <a:r>
              <a:rPr lang="en-US" altLang="zh-CN" sz="2000">
                <a:sym typeface="Calibri" panose="020F0502020204030204" charset="0"/>
              </a:rPr>
              <a:t>const promise = new Promise(function(resolve, reject){})</a:t>
            </a:r>
            <a:endParaRPr lang="en-US" altLang="zh-CN" sz="2000">
              <a:sym typeface="Calibri" panose="020F05020202040302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C00000"/>
                </a:solidFill>
                <a:sym typeface="Calibri" panose="020F0502020204030204" charset="0"/>
              </a:rPr>
              <a:t>   参数说明：</a:t>
            </a:r>
            <a:endParaRPr lang="en-US" altLang="zh-CN" sz="2000">
              <a:solidFill>
                <a:srgbClr val="C00000"/>
              </a:solidFill>
              <a:sym typeface="Calibri" panose="020F05020202040302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C00000"/>
                </a:solidFill>
                <a:sym typeface="Calibri" panose="020F0502020204030204" charset="0"/>
              </a:rPr>
              <a:t>	</a:t>
            </a:r>
            <a:r>
              <a:rPr lang="en-US" altLang="zh-CN" sz="2000">
                <a:sym typeface="Calibri" panose="020F0502020204030204" charset="0"/>
              </a:rPr>
              <a:t>Promise对象接收一个函数做参数，并且这个函数的参数分别是resolve和reject。它们是两个</a:t>
            </a:r>
            <a:r>
              <a:rPr lang="en-US" altLang="zh-CN" sz="2000">
                <a:solidFill>
                  <a:srgbClr val="C00000"/>
                </a:solidFill>
                <a:sym typeface="Calibri" panose="020F0502020204030204" charset="0"/>
              </a:rPr>
              <a:t>函数</a:t>
            </a:r>
            <a:r>
              <a:rPr lang="en-US" altLang="zh-CN" sz="2000">
                <a:sym typeface="Calibri" panose="020F0502020204030204" charset="0"/>
              </a:rPr>
              <a:t>，由 JavaScript 引擎提供</a:t>
            </a:r>
            <a:endParaRPr lang="en-US" altLang="zh-CN" sz="2000">
              <a:sym typeface="Calibri" panose="020F0502020204030204" charset="0"/>
            </a:endParaRPr>
          </a:p>
          <a:p>
            <a:pPr marL="0" indent="0">
              <a:buNone/>
            </a:pPr>
            <a:r>
              <a:rPr lang="en-US" altLang="zh-CN" sz="2000">
                <a:sym typeface="Calibri" panose="020F0502020204030204" charset="0"/>
              </a:rPr>
              <a:t>	resolve函数的作用：在异步操作成功时调用，并将异步操作的结果，作为参数传递出去；</a:t>
            </a:r>
            <a:endParaRPr lang="en-US" altLang="zh-CN" sz="2000">
              <a:sym typeface="Calibri" panose="020F0502020204030204" charset="0"/>
            </a:endParaRPr>
          </a:p>
          <a:p>
            <a:pPr marL="0" indent="0">
              <a:buNone/>
            </a:pPr>
            <a:r>
              <a:rPr lang="en-US" altLang="zh-CN" sz="2000">
                <a:sym typeface="Calibri" panose="020F0502020204030204" charset="0"/>
              </a:rPr>
              <a:t>	reject函数的作用：在异步操作失败时调用，并将异步操作报出的错误，作为参数传递出去。</a:t>
            </a:r>
            <a:endParaRPr lang="zh-CN" altLang="en-US" sz="20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0" indent="0">
              <a:buNone/>
            </a:pPr>
            <a:r>
              <a:rPr lang="en-US" altLang="zh-CN" sz="2000">
                <a:sym typeface="Calibri" panose="020F0502020204030204" charset="0"/>
              </a:rPr>
              <a:t>      </a:t>
            </a:r>
            <a:r>
              <a:rPr lang="en-US" altLang="zh-CN" sz="2000">
                <a:solidFill>
                  <a:srgbClr val="C00000"/>
                </a:solidFill>
                <a:sym typeface="Calibri" panose="020F0502020204030204" charset="0"/>
              </a:rPr>
              <a:t>说明：</a:t>
            </a:r>
            <a:r>
              <a:rPr lang="en-US" altLang="zh-CN" sz="2000">
                <a:sym typeface="Calibri" panose="020F0502020204030204" charset="0"/>
              </a:rPr>
              <a:t>Promise实例生成以后，可以用</a:t>
            </a:r>
            <a:r>
              <a:rPr lang="en-US" altLang="zh-CN" sz="2000">
                <a:solidFill>
                  <a:srgbClr val="C00000"/>
                </a:solidFill>
                <a:sym typeface="Calibri" panose="020F0502020204030204" charset="0"/>
              </a:rPr>
              <a:t>then</a:t>
            </a:r>
            <a:r>
              <a:rPr lang="en-US" altLang="zh-CN" sz="2000">
                <a:sym typeface="Calibri" panose="020F0502020204030204" charset="0"/>
              </a:rPr>
              <a:t>方法分别指定成功和失败的回调函数</a:t>
            </a:r>
            <a:endParaRPr lang="en-US" altLang="zh-CN" sz="2000">
              <a:sym typeface="Calibri" panose="020F0502020204030204" charset="0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0" indent="0">
              <a:buNone/>
            </a:pPr>
            <a:endParaRPr sz="2000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175" y="1263650"/>
            <a:ext cx="7233285" cy="493839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59765" y="580390"/>
            <a:ext cx="9799320" cy="511175"/>
          </a:xfrm>
        </p:spPr>
        <p:txBody>
          <a:bodyPr/>
          <a:p>
            <a:pPr algn="l"/>
            <a:r>
              <a:rPr lang="zh-CN" altLang="en-US" sz="2000" b="0" spc="150">
                <a:solidFill>
                  <a:schemeClr val="tx1">
                    <a:lumMod val="65000"/>
                    <a:lumOff val="35000"/>
                  </a:schemeClr>
                </a:solidFill>
                <a:cs typeface="+mn-cs"/>
              </a:rPr>
              <a:t>利用</a:t>
            </a:r>
            <a:r>
              <a:rPr lang="en-US" altLang="zh-CN" sz="2000" b="0" spc="150">
                <a:solidFill>
                  <a:schemeClr val="tx1">
                    <a:lumMod val="65000"/>
                    <a:lumOff val="35000"/>
                  </a:schemeClr>
                </a:solidFill>
                <a:cs typeface="+mn-cs"/>
              </a:rPr>
              <a:t>Promise</a:t>
            </a:r>
            <a:r>
              <a:rPr lang="zh-CN" altLang="en-US" sz="2000" b="0" spc="150">
                <a:solidFill>
                  <a:schemeClr val="tx1">
                    <a:lumMod val="65000"/>
                    <a:lumOff val="35000"/>
                  </a:schemeClr>
                </a:solidFill>
                <a:cs typeface="+mn-cs"/>
              </a:rPr>
              <a:t>实现</a:t>
            </a:r>
            <a:endParaRPr lang="zh-CN" altLang="en-US" sz="2000" b="0" spc="150">
              <a:solidFill>
                <a:schemeClr val="tx1">
                  <a:lumMod val="65000"/>
                  <a:lumOff val="35000"/>
                </a:schemeClr>
              </a:solidFill>
              <a:cs typeface="+mn-cs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725805"/>
            <a:ext cx="10968990" cy="552386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>
                <a:effectLst/>
                <a:sym typeface="Calibri" panose="020F0502020204030204" charset="0"/>
              </a:rPr>
              <a:t>Promise实例的方法</a:t>
            </a:r>
            <a:endParaRPr lang="en-US" altLang="zh-CN" sz="2000">
              <a:effectLst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>
                <a:effectLst/>
                <a:sym typeface="Calibri" panose="020F0502020204030204" charset="0"/>
              </a:rPr>
              <a:t>（1）then(参数1,参数2)</a:t>
            </a:r>
            <a:endParaRPr lang="en-US" altLang="zh-CN" sz="2000">
              <a:effectLst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>
                <a:effectLst/>
                <a:sym typeface="Calibri" panose="020F0502020204030204" charset="0"/>
              </a:rPr>
              <a:t>        作用：为 Promise 实例添加状态改变时的回调函数，参数1是成功的回调函数，参数2是失败的回调函数。</a:t>
            </a:r>
            <a:endParaRPr lang="en-US" altLang="zh-CN" sz="2000">
              <a:effectLst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>
                <a:effectLst/>
                <a:sym typeface="Calibri" panose="020F0502020204030204" charset="0"/>
              </a:rPr>
              <a:t>        返回值：then方法返回的是一个新的Promise实例，then方法可以采用链式操作</a:t>
            </a:r>
            <a:endParaRPr lang="en-US" altLang="zh-CN" sz="2000">
              <a:effectLst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>
                <a:effectLst/>
                <a:sym typeface="Calibri" panose="020F0502020204030204" charset="0"/>
              </a:rPr>
              <a:t>（2）catch()</a:t>
            </a:r>
            <a:endParaRPr lang="en-US" altLang="zh-CN" sz="2000">
              <a:effectLst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>
                <a:effectLst/>
                <a:sym typeface="Calibri" panose="020F0502020204030204" charset="0"/>
              </a:rPr>
              <a:t>        作用：指定发生错误时的回调函数。作用等同于then方法的第二个参数</a:t>
            </a:r>
            <a:endParaRPr lang="zh-CN" altLang="en-US" sz="20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>
                <a:effectLst/>
                <a:sym typeface="Calibri" panose="020F0502020204030204" charset="0"/>
              </a:rPr>
              <a:t> </a:t>
            </a:r>
            <a:endParaRPr lang="en-US" altLang="zh-CN" sz="2000">
              <a:effectLst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000">
              <a:effectLst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000">
              <a:effectLst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000">
              <a:effectLst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748665"/>
            <a:ext cx="10968990" cy="550100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>
                <a:effectLst/>
              </a:rPr>
              <a:t>课堂练习</a:t>
            </a:r>
            <a:endParaRPr lang="en-US" altLang="zh-CN" sz="2400">
              <a:effectLst/>
            </a:endParaRPr>
          </a:p>
          <a:p>
            <a:pPr marL="0" indent="0">
              <a:buNone/>
            </a:pPr>
            <a:r>
              <a:rPr sz="2000">
                <a:effectLst/>
              </a:rPr>
              <a:t>（</a:t>
            </a:r>
            <a:r>
              <a:rPr lang="en-US" altLang="zh-CN" sz="2000">
                <a:effectLst/>
              </a:rPr>
              <a:t>1</a:t>
            </a:r>
            <a:r>
              <a:rPr sz="2000">
                <a:effectLst/>
              </a:rPr>
              <a:t>）编写一个函数传入一个数，如果这个数大于</a:t>
            </a:r>
            <a:r>
              <a:rPr lang="en-US" altLang="zh-CN" sz="2000">
                <a:effectLst/>
              </a:rPr>
              <a:t>5</a:t>
            </a:r>
            <a:r>
              <a:rPr sz="2000">
                <a:effectLst/>
              </a:rPr>
              <a:t>执行成功的代码块打印出输入的数字，否则抛出一个错误，并且捕获到这个错误。</a:t>
            </a:r>
            <a:endParaRPr lang="en-US" altLang="zh-CN" sz="2000">
              <a:effectLst/>
            </a:endParaRPr>
          </a:p>
          <a:p>
            <a:pPr marL="0" indent="0">
              <a:buNone/>
            </a:pPr>
            <a:endParaRPr lang="en-US" altLang="zh-CN" sz="2000">
              <a:effectLst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7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7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7"/>
  <p:tag name="KSO_WM_UNIT_TYPE" val="a"/>
  <p:tag name="KSO_WM_UNIT_INDEX" val="1"/>
  <p:tag name="KSO_WM_UNIT_SHOW_EDIT_AREA_INDICATION" val="1"/>
  <p:tag name="KSO_WM_UNIT_ISNUMDGMTITLE" val="0"/>
</p:tagLst>
</file>

<file path=ppt/tags/tag65.xml><?xml version="1.0" encoding="utf-8"?>
<p:tagLst xmlns:p="http://schemas.openxmlformats.org/presentationml/2006/main">
  <p:tag name="KSO_WM_SLIDE_ID" val="custom20205176_17"/>
  <p:tag name="KSO_WM_TEMPLATE_SUBCATEGORY" val="19"/>
  <p:tag name="KSO_WM_TEMPLATE_MASTER_TYPE" val="0"/>
  <p:tag name="KSO_WM_TEMPLATE_COLOR_TYPE" val="1"/>
  <p:tag name="KSO_WM_SLIDE_ITEM_CNT" val="0"/>
  <p:tag name="KSO_WM_SLIDE_INDEX" val="17"/>
  <p:tag name="KSO_WM_TAG_VERSION" val="1.0"/>
  <p:tag name="KSO_WM_BEAUTIFY_FLAG" val="#wm#"/>
  <p:tag name="KSO_WM_TEMPLATE_CATEGORY" val="custom"/>
  <p:tag name="KSO_WM_TEMPLATE_INDEX" val="20205176"/>
  <p:tag name="KSO_WM_SLIDE_LAYOUT" val="a_d_f"/>
  <p:tag name="KSO_WM_SLIDE_LAYOUT_CNT" val="1_1_1"/>
  <p:tag name="KSO_WM_SLIDE_TYPE" val="text"/>
  <p:tag name="KSO_WM_SLIDE_SUBTYPE" val="picTxt"/>
  <p:tag name="KSO_WM_SLIDE_SIZE" val="864*430"/>
  <p:tag name="KSO_WM_SLIDE_POSITION" val="48*61"/>
  <p:tag name="KSO_WM_UNIT_SHOW_EDIT_AREA_INDICATION" val="1"/>
</p:tagLst>
</file>

<file path=ppt/tags/tag6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69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1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4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6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2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1029</Words>
  <Application>WPS 演示</Application>
  <PresentationFormat>宽屏</PresentationFormat>
  <Paragraphs>53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（1）回调函数解决异步</vt:lpstr>
      <vt:lpstr>思考？</vt:lpstr>
      <vt:lpstr>PowerPoint 演示文稿</vt:lpstr>
      <vt:lpstr>（2）Promise解决异步</vt:lpstr>
      <vt:lpstr>PowerPoint 演示文稿</vt:lpstr>
      <vt:lpstr>利用Promise实现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流夕</cp:lastModifiedBy>
  <cp:revision>172</cp:revision>
  <dcterms:created xsi:type="dcterms:W3CDTF">2019-06-19T02:08:00Z</dcterms:created>
  <dcterms:modified xsi:type="dcterms:W3CDTF">2020-08-06T02:57:30Z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