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42"/>
  </p:handoutMasterIdLst>
  <p:sldIdLst>
    <p:sldId id="257" r:id="rId3"/>
    <p:sldId id="260" r:id="rId4"/>
    <p:sldId id="258" r:id="rId5"/>
    <p:sldId id="259" r:id="rId7"/>
    <p:sldId id="328" r:id="rId8"/>
    <p:sldId id="341" r:id="rId9"/>
    <p:sldId id="269" r:id="rId10"/>
    <p:sldId id="330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50" r:id="rId19"/>
    <p:sldId id="349" r:id="rId20"/>
    <p:sldId id="351" r:id="rId21"/>
    <p:sldId id="274" r:id="rId22"/>
    <p:sldId id="316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287" r:id="rId39"/>
    <p:sldId id="261" r:id="rId40"/>
    <p:sldId id="262" r:id="rId41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6" Type="http://schemas.openxmlformats.org/officeDocument/2006/relationships/tags" Target="tags/tag205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jpeg"/><Relationship Id="rId2" Type="http://schemas.openxmlformats.org/officeDocument/2006/relationships/tags" Target="../tags/tag7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9"/>
          <p:cNvSpPr/>
          <p:nvPr>
            <p:custDataLst>
              <p:tags r:id="rId2"/>
            </p:custDataLst>
          </p:nvPr>
        </p:nvSpPr>
        <p:spPr bwMode="auto">
          <a:xfrm>
            <a:off x="5434013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25" name="Freeform 20"/>
          <p:cNvSpPr/>
          <p:nvPr>
            <p:custDataLst>
              <p:tags r:id="rId4"/>
            </p:custDataLst>
          </p:nvPr>
        </p:nvSpPr>
        <p:spPr bwMode="auto">
          <a:xfrm>
            <a:off x="5822950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1"/>
          <p:cNvSpPr/>
          <p:nvPr>
            <p:custDataLst>
              <p:tags r:id="rId5"/>
            </p:custDataLst>
          </p:nvPr>
        </p:nvSpPr>
        <p:spPr bwMode="auto">
          <a:xfrm>
            <a:off x="9474200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22"/>
          <p:cNvSpPr/>
          <p:nvPr>
            <p:custDataLst>
              <p:tags r:id="rId6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20"/>
          <p:cNvSpPr/>
          <p:nvPr>
            <p:custDataLst>
              <p:tags r:id="rId7"/>
            </p:custDataLst>
          </p:nvPr>
        </p:nvSpPr>
        <p:spPr bwMode="auto">
          <a:xfrm>
            <a:off x="5822950" y="-39160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150249" y="2879525"/>
            <a:ext cx="5283208" cy="708501"/>
          </a:xfrm>
        </p:spPr>
        <p:txBody>
          <a:bodyPr bIns="46800"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150249" y="1382604"/>
            <a:ext cx="5283208" cy="1443583"/>
          </a:xfrm>
        </p:spPr>
        <p:txBody>
          <a:bodyPr bIns="46800" anchor="b">
            <a:normAutofit/>
          </a:bodyPr>
          <a:lstStyle>
            <a:lvl1pPr algn="l">
              <a:defRPr sz="4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6" name="文本占位符 13"/>
          <p:cNvSpPr>
            <a:spLocks noGrp="1"/>
          </p:cNvSpPr>
          <p:nvPr>
            <p:ph type="body" sz="quarter" idx="10" hasCustomPrompt="1"/>
            <p:custDataLst>
              <p:tags r:id="rId10"/>
            </p:custDataLst>
          </p:nvPr>
        </p:nvSpPr>
        <p:spPr>
          <a:xfrm>
            <a:off x="1151539" y="4135012"/>
            <a:ext cx="2160000" cy="450000"/>
          </a:xfrm>
          <a:prstGeom prst="roundRect">
            <a:avLst/>
          </a:prstGeom>
          <a:solidFill>
            <a:schemeClr val="accent1"/>
          </a:solidFill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en-US" altLang="zh-CN" dirty="0"/>
          </a:p>
        </p:txBody>
      </p:sp>
      <p:sp>
        <p:nvSpPr>
          <p:cNvPr id="47" name="文本占位符 13"/>
          <p:cNvSpPr>
            <a:spLocks noGrp="1"/>
          </p:cNvSpPr>
          <p:nvPr>
            <p:ph type="body" sz="quarter" idx="11" hasCustomPrompt="1"/>
            <p:custDataLst>
              <p:tags r:id="rId11"/>
            </p:custDataLst>
          </p:nvPr>
        </p:nvSpPr>
        <p:spPr>
          <a:xfrm>
            <a:off x="1151537" y="4632199"/>
            <a:ext cx="2160000" cy="450000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txBody>
          <a:bodyPr vert="horz" bIns="46800" anchor="ctr"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单击编辑文本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9"/>
          <p:cNvSpPr/>
          <p:nvPr>
            <p:custDataLst>
              <p:tags r:id="rId2"/>
            </p:custDataLst>
          </p:nvPr>
        </p:nvSpPr>
        <p:spPr bwMode="auto">
          <a:xfrm flipH="1">
            <a:off x="-1588" y="142876"/>
            <a:ext cx="6756400" cy="6708775"/>
          </a:xfrm>
          <a:custGeom>
            <a:avLst/>
            <a:gdLst>
              <a:gd name="T0" fmla="*/ 0 w 4256"/>
              <a:gd name="T1" fmla="*/ 4226 h 4226"/>
              <a:gd name="T2" fmla="*/ 4256 w 4256"/>
              <a:gd name="T3" fmla="*/ 4226 h 4226"/>
              <a:gd name="T4" fmla="*/ 4256 w 4256"/>
              <a:gd name="T5" fmla="*/ 3121 h 4226"/>
              <a:gd name="T6" fmla="*/ 2422 w 4256"/>
              <a:gd name="T7" fmla="*/ 0 h 4226"/>
              <a:gd name="T8" fmla="*/ 0 w 4256"/>
              <a:gd name="T9" fmla="*/ 4226 h 4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6" h="4226">
                <a:moveTo>
                  <a:pt x="0" y="4226"/>
                </a:moveTo>
                <a:lnTo>
                  <a:pt x="4256" y="4226"/>
                </a:lnTo>
                <a:lnTo>
                  <a:pt x="4256" y="3121"/>
                </a:lnTo>
                <a:lnTo>
                  <a:pt x="2422" y="0"/>
                </a:lnTo>
                <a:lnTo>
                  <a:pt x="0" y="4226"/>
                </a:lnTo>
                <a:close/>
              </a:path>
            </a:pathLst>
          </a:custGeom>
          <a:blipFill>
            <a:blip r:embed="rId3"/>
            <a:srcRect/>
            <a:stretch>
              <a:fillRect l="-24811" r="-24716"/>
            </a:stretch>
          </a:blip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20"/>
          <p:cNvSpPr/>
          <p:nvPr>
            <p:custDataLst>
              <p:tags r:id="rId4"/>
            </p:custDataLst>
          </p:nvPr>
        </p:nvSpPr>
        <p:spPr bwMode="auto">
          <a:xfrm flipH="1">
            <a:off x="3059112" y="1588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blipFill>
            <a:blip r:embed="rId3"/>
            <a:srcRect/>
            <a:stretch>
              <a:fillRect l="-14505" r="-14395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21"/>
          <p:cNvSpPr/>
          <p:nvPr>
            <p:custDataLst>
              <p:tags r:id="rId5"/>
            </p:custDataLst>
          </p:nvPr>
        </p:nvSpPr>
        <p:spPr bwMode="auto">
          <a:xfrm flipH="1">
            <a:off x="-1588" y="1588"/>
            <a:ext cx="2716213" cy="4660900"/>
          </a:xfrm>
          <a:custGeom>
            <a:avLst/>
            <a:gdLst>
              <a:gd name="T0" fmla="*/ 1711 w 1711"/>
              <a:gd name="T1" fmla="*/ 2936 h 2936"/>
              <a:gd name="T2" fmla="*/ 1711 w 1711"/>
              <a:gd name="T3" fmla="*/ 0 h 2936"/>
              <a:gd name="T4" fmla="*/ 0 w 1711"/>
              <a:gd name="T5" fmla="*/ 0 h 2936"/>
              <a:gd name="T6" fmla="*/ 1711 w 1711"/>
              <a:gd name="T7" fmla="*/ 2936 h 2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1" h="2936">
                <a:moveTo>
                  <a:pt x="1711" y="2936"/>
                </a:moveTo>
                <a:lnTo>
                  <a:pt x="1711" y="0"/>
                </a:lnTo>
                <a:lnTo>
                  <a:pt x="0" y="0"/>
                </a:lnTo>
                <a:lnTo>
                  <a:pt x="1711" y="2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22"/>
          <p:cNvSpPr/>
          <p:nvPr>
            <p:custDataLst>
              <p:tags r:id="rId6"/>
            </p:custDataLst>
          </p:nvPr>
        </p:nvSpPr>
        <p:spPr bwMode="auto">
          <a:xfrm flipH="1">
            <a:off x="10633075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20"/>
          <p:cNvSpPr/>
          <p:nvPr>
            <p:custDataLst>
              <p:tags r:id="rId7"/>
            </p:custDataLst>
          </p:nvPr>
        </p:nvSpPr>
        <p:spPr bwMode="auto">
          <a:xfrm flipH="1">
            <a:off x="3055937" y="1587"/>
            <a:ext cx="3306763" cy="2830513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490222" y="2910782"/>
            <a:ext cx="4914378" cy="1621509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8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9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20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1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KSO_TEMPLAT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2"/>
          <p:cNvSpPr/>
          <p:nvPr>
            <p:custDataLst>
              <p:tags r:id="rId2"/>
            </p:custDataLst>
          </p:nvPr>
        </p:nvSpPr>
        <p:spPr bwMode="auto">
          <a:xfrm>
            <a:off x="-1588" y="4262438"/>
            <a:ext cx="1557338" cy="2589213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0"/>
          <p:cNvSpPr/>
          <p:nvPr>
            <p:custDataLst>
              <p:tags r:id="rId2"/>
            </p:custDataLst>
          </p:nvPr>
        </p:nvSpPr>
        <p:spPr bwMode="auto">
          <a:xfrm>
            <a:off x="216961" y="512621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sp>
        <p:nvSpPr>
          <p:cNvPr id="49" name="Freeform 22"/>
          <p:cNvSpPr/>
          <p:nvPr>
            <p:custDataLst>
              <p:tags r:id="rId3"/>
            </p:custDataLst>
          </p:nvPr>
        </p:nvSpPr>
        <p:spPr bwMode="auto">
          <a:xfrm flipH="1">
            <a:off x="10577894" y="4201134"/>
            <a:ext cx="1614578" cy="2684380"/>
          </a:xfrm>
          <a:custGeom>
            <a:avLst/>
            <a:gdLst>
              <a:gd name="T0" fmla="*/ 0 w 981"/>
              <a:gd name="T1" fmla="*/ 0 h 1631"/>
              <a:gd name="T2" fmla="*/ 0 w 981"/>
              <a:gd name="T3" fmla="*/ 1631 h 1631"/>
              <a:gd name="T4" fmla="*/ 981 w 981"/>
              <a:gd name="T5" fmla="*/ 1631 h 1631"/>
              <a:gd name="T6" fmla="*/ 0 w 981"/>
              <a:gd name="T7" fmla="*/ 0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1" h="1631">
                <a:moveTo>
                  <a:pt x="0" y="0"/>
                </a:moveTo>
                <a:lnTo>
                  <a:pt x="0" y="1631"/>
                </a:lnTo>
                <a:lnTo>
                  <a:pt x="981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20"/>
          <p:cNvSpPr/>
          <p:nvPr>
            <p:custDataLst>
              <p:tags r:id="rId4"/>
            </p:custDataLst>
          </p:nvPr>
        </p:nvSpPr>
        <p:spPr bwMode="auto">
          <a:xfrm>
            <a:off x="964383" y="0"/>
            <a:ext cx="3023299" cy="2587875"/>
          </a:xfrm>
          <a:custGeom>
            <a:avLst/>
            <a:gdLst>
              <a:gd name="T0" fmla="*/ 2083 w 2083"/>
              <a:gd name="T1" fmla="*/ 0 h 1783"/>
              <a:gd name="T2" fmla="*/ 0 w 2083"/>
              <a:gd name="T3" fmla="*/ 0 h 1783"/>
              <a:gd name="T4" fmla="*/ 1020 w 2083"/>
              <a:gd name="T5" fmla="*/ 1783 h 1783"/>
              <a:gd name="T6" fmla="*/ 2083 w 2083"/>
              <a:gd name="T7" fmla="*/ 0 h 1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3" h="1783">
                <a:moveTo>
                  <a:pt x="2083" y="0"/>
                </a:moveTo>
                <a:lnTo>
                  <a:pt x="0" y="0"/>
                </a:lnTo>
                <a:lnTo>
                  <a:pt x="1020" y="1783"/>
                </a:lnTo>
                <a:lnTo>
                  <a:pt x="20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802202" y="2574597"/>
            <a:ext cx="5419185" cy="895350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4803318" y="3518400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10" name="直接连接符 9"/>
          <p:cNvCxnSpPr/>
          <p:nvPr>
            <p:custDataLst>
              <p:tags r:id="rId10"/>
            </p:custDataLst>
          </p:nvPr>
        </p:nvCxnSpPr>
        <p:spPr>
          <a:xfrm>
            <a:off x="4591050" y="2813550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KSO_TEMPLATE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KSO_TEMPLATE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KSO_TEMPLATE" hidden="1"/>
          <p:cNvSpPr/>
          <p:nvPr>
            <p:custDataLst>
              <p:tags r:id="rId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1.xml"/><Relationship Id="rId2" Type="http://schemas.openxmlformats.org/officeDocument/2006/relationships/image" Target="../media/image11.png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14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2" Type="http://schemas.openxmlformats.org/officeDocument/2006/relationships/image" Target="../media/image14.png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4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9.xml"/><Relationship Id="rId2" Type="http://schemas.openxmlformats.org/officeDocument/2006/relationships/image" Target="../media/image18.png"/><Relationship Id="rId1" Type="http://schemas.openxmlformats.org/officeDocument/2006/relationships/tags" Target="../tags/tag14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1.xml"/><Relationship Id="rId2" Type="http://schemas.openxmlformats.org/officeDocument/2006/relationships/image" Target="../media/image19.png"/><Relationship Id="rId1" Type="http://schemas.openxmlformats.org/officeDocument/2006/relationships/tags" Target="../tags/tag15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3.xml"/><Relationship Id="rId2" Type="http://schemas.openxmlformats.org/officeDocument/2006/relationships/image" Target="../media/image20.png"/><Relationship Id="rId1" Type="http://schemas.openxmlformats.org/officeDocument/2006/relationships/tags" Target="../tags/tag15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15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7.xml"/><Relationship Id="rId2" Type="http://schemas.openxmlformats.org/officeDocument/2006/relationships/image" Target="../media/image23.png"/><Relationship Id="rId1" Type="http://schemas.openxmlformats.org/officeDocument/2006/relationships/tags" Target="../tags/tag156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4.xml"/><Relationship Id="rId2" Type="http://schemas.openxmlformats.org/officeDocument/2006/relationships/image" Target="../media/image24.png"/><Relationship Id="rId1" Type="http://schemas.openxmlformats.org/officeDocument/2006/relationships/tags" Target="../tags/tag16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1.xml"/><Relationship Id="rId2" Type="http://schemas.openxmlformats.org/officeDocument/2006/relationships/image" Target="../media/image25.png"/><Relationship Id="rId1" Type="http://schemas.openxmlformats.org/officeDocument/2006/relationships/tags" Target="../tags/tag170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4.xml"/><Relationship Id="rId3" Type="http://schemas.openxmlformats.org/officeDocument/2006/relationships/image" Target="../media/image26.png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78.xml"/><Relationship Id="rId2" Type="http://schemas.openxmlformats.org/officeDocument/2006/relationships/image" Target="../media/image27.png"/><Relationship Id="rId1" Type="http://schemas.openxmlformats.org/officeDocument/2006/relationships/tags" Target="../tags/tag17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2.xml"/><Relationship Id="rId2" Type="http://schemas.openxmlformats.org/officeDocument/2006/relationships/image" Target="../media/image28.png"/><Relationship Id="rId1" Type="http://schemas.openxmlformats.org/officeDocument/2006/relationships/tags" Target="../tags/tag18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4.xml"/><Relationship Id="rId2" Type="http://schemas.openxmlformats.org/officeDocument/2006/relationships/image" Target="../media/image29.png"/><Relationship Id="rId1" Type="http://schemas.openxmlformats.org/officeDocument/2006/relationships/tags" Target="../tags/tag18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6.xml"/><Relationship Id="rId2" Type="http://schemas.openxmlformats.org/officeDocument/2006/relationships/image" Target="../media/image30.png"/><Relationship Id="rId1" Type="http://schemas.openxmlformats.org/officeDocument/2006/relationships/tags" Target="../tags/tag18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21.xml"/><Relationship Id="rId24" Type="http://schemas.openxmlformats.org/officeDocument/2006/relationships/tags" Target="../tags/tag120.xml"/><Relationship Id="rId23" Type="http://schemas.openxmlformats.org/officeDocument/2006/relationships/tags" Target="../tags/tag119.xml"/><Relationship Id="rId22" Type="http://schemas.openxmlformats.org/officeDocument/2006/relationships/tags" Target="../tags/tag118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image" Target="../media/image2.png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0.xml"/><Relationship Id="rId2" Type="http://schemas.openxmlformats.org/officeDocument/2006/relationships/image" Target="../media/image31.png"/><Relationship Id="rId1" Type="http://schemas.openxmlformats.org/officeDocument/2006/relationships/tags" Target="../tags/tag18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4.xml"/><Relationship Id="rId2" Type="http://schemas.openxmlformats.org/officeDocument/2006/relationships/image" Target="../media/image32.png"/><Relationship Id="rId1" Type="http://schemas.openxmlformats.org/officeDocument/2006/relationships/tags" Target="../tags/tag193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6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tags" Target="../tags/tag19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8.xml"/><Relationship Id="rId2" Type="http://schemas.openxmlformats.org/officeDocument/2006/relationships/image" Target="../media/image35.png"/><Relationship Id="rId1" Type="http://schemas.openxmlformats.org/officeDocument/2006/relationships/tags" Target="../tags/tag197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0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image" Target="../media/image8.png"/><Relationship Id="rId1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51519" y="2879525"/>
            <a:ext cx="5283208" cy="708501"/>
          </a:xfrm>
        </p:spPr>
        <p:txBody>
          <a:bodyPr/>
          <a:lstStyle/>
          <a:p>
            <a:r>
              <a:rPr lang="zh-CN" altLang="en-US"/>
              <a:t>单击此处添加副标题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数组和对象的扩展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张瑾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2020/7/5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every()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判断数组中的每一项是否满足回调中的条件，都满足返回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true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，反之返回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false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。参数同样是一个回调，回调中的三个值也和之前一样。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some()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every()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方法用法一样，判断的规则不同，一真则真，全假则假。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90" y="3128010"/>
            <a:ext cx="6322060" cy="12274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filter()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过滤，返回满足回调函数返回值的子项。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reduce()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对数组进行累加操作。两个参数，第一个参数是回调，第二个参数是初始值。回调中传四个参数，第一个参数是上次调用回调的结果，第二个参数开始和以前一样。可以装逼用。其实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for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循环之流也可以解决。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35" y="1830705"/>
            <a:ext cx="5634990" cy="978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5" y="5120005"/>
            <a:ext cx="7256145" cy="12211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from()方法用于将两类对象转为真正的数组：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伪数组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和可遍历的对象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包括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Set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（后面会学到））。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可遍历的对象：里面的键值有序号，有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length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属性。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9930"/>
          <a:stretch>
            <a:fillRect/>
          </a:stretch>
        </p:blipFill>
        <p:spPr>
          <a:xfrm>
            <a:off x="771525" y="3345815"/>
            <a:ext cx="5807710" cy="2600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of()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用于将一组值转化成数组。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注意和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Array 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的区别，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Array()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传一个数字的时候表示长度。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lvl="0" indent="0" fontAlgn="base">
              <a:lnSpc>
                <a:spcPct val="150000"/>
              </a:lnSpc>
              <a:buNone/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1903730"/>
            <a:ext cx="4349750" cy="864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4280535"/>
            <a:ext cx="4034790" cy="1064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590" y="1903730"/>
            <a:ext cx="4969510" cy="8642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find()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返回满足条件的第一个子项。参数是一个回调，所有的内容都会执行这个回调。这个回调函数可以传三个值，和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every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的参数一样。没有满足条件的返回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undefined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findIndex()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返回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满足条件的第一个子项的下标。没有满足的返回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-1.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数组中也有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indexOf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方法，和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findIndex()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类似。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3164205"/>
            <a:ext cx="4734560" cy="1303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fill()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用于填充数组。可传三个参数第一个参数是要填充的内容，第二个参数开始可选，表示替换的起始位置，第三个参数表示结束位置，默认到最后。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3295015"/>
            <a:ext cx="6147435" cy="1319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keys(),values(),entries()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用于遍历数组的键名，键值，和键值对。会返回一个对象。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65" y="1983105"/>
            <a:ext cx="5410200" cy="42246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includes:表示某个数组是否包含给定的值，与字符串的includes方法类似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。第二个参数表示起始值，可以为负数。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flat()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用于将多维数组展开。参数为展开的层数。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20" y="2577465"/>
            <a:ext cx="3942715" cy="479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0" y="3950335"/>
            <a:ext cx="6138545" cy="4933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flatMap()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方法对原数组的每个成员执行了一遍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，然后对返回值组成的数组执行flat()方法。该方法返回一个新数组，不改变原数组。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flatMap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只能展开一次。</a:t>
            </a:r>
            <a:endParaRPr lang="en-US" altLang="zh-CN"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95" y="3782060"/>
            <a:ext cx="9024620" cy="2334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for..of</a:t>
            </a:r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03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/>
          <a:lstStyle/>
          <a:p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every  </a:t>
            </a:r>
            <a:r>
              <a:rPr kumimoji="0" sz="2400" b="1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每个</a:t>
            </a:r>
            <a:endParaRPr kumimoji="0" sz="2400" b="1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r>
              <a:rPr kumimoji="0" lang="en-US" altLang="zh-CN" sz="2400" b="1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some  </a:t>
            </a:r>
            <a:r>
              <a:rPr kumimoji="0" sz="2400" b="1" i="0" u="none" strike="noStrike" kern="1200" cap="none" spc="0" normalizeH="0" baseline="0" noProof="1" dirty="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一些</a:t>
            </a:r>
            <a:endParaRPr kumimoji="0" lang="zh-CN" altLang="en-US" sz="2400" b="1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endParaRPr kumimoji="0" lang="zh-CN" altLang="en-US" sz="2400" b="1" i="0" u="none" strike="noStrike" kern="1200" cap="none" spc="0" normalizeH="0" baseline="0" noProof="1" dirty="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3200"/>
              <a:t>每日一词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es6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提供了新的遍历数组方法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for..of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，用法类似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for..in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。比传统的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for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循环更方便。注意只能遍历数组。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for..of</a:t>
            </a:r>
            <a:r>
              <a:rPr sz="3200">
                <a:sym typeface="+mn-ea"/>
              </a:rPr>
              <a:t>遍历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2837180"/>
            <a:ext cx="4370705" cy="15938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对象的扩展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04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简洁表示法：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390140"/>
            <a:ext cx="5824220" cy="3670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伪属性：分为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可读的伪属性：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getter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和可写的为属性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setter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每次调用或者修改时就会调用伪属性的方法。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注意：不能和真属性同名</a:t>
            </a:r>
            <a:endParaRPr sz="28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sz="28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79465" y="2848610"/>
            <a:ext cx="5769610" cy="35623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ES6 允许字面量定义对象时，用表达式作为对象的属性名，即把表达式放在方括号内。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let propKey = 'foo';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let obj = {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[propKey]: true,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 ['a' + 'bc']: 123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};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Object.defineProperty()的作用就是直接在一个对象上定义一个新属性，或者修改一个已经存在的属性。三个属性：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obj 需要定义属性的当前对象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prop 当前需要定义的属性名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R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desc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ription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属性描述符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690" y="3643630"/>
            <a:ext cx="6262370" cy="2993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value: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设置键值对的键值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configurable: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是否可重新定义或删除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writable: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是否可写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enumerable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：是否可枚举，在循环中是否可见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enumerable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：是否可枚举，在循环中是否可见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下面代码中的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name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属性就不会显示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2514600"/>
            <a:ext cx="5915025" cy="3057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configurable:false,writable:true,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可以对对象的值进行重新赋值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2326640"/>
            <a:ext cx="6557645" cy="3898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configurable:true,writable:false,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可以对对象的值进行重新定义，但是不能重新赋值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30" y="2632075"/>
            <a:ext cx="6247765" cy="33661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346" y="895116"/>
            <a:ext cx="5700254" cy="4913802"/>
          </a:xfrm>
          <a:prstGeom prst="rect">
            <a:avLst/>
          </a:prstGeom>
        </p:spPr>
      </p:pic>
      <p:sp>
        <p:nvSpPr>
          <p:cNvPr id="28" name="等腰三角形 27"/>
          <p:cNvSpPr/>
          <p:nvPr>
            <p:custDataLst>
              <p:tags r:id="rId3"/>
            </p:custDataLst>
          </p:nvPr>
        </p:nvSpPr>
        <p:spPr>
          <a:xfrm>
            <a:off x="7643272" y="3160636"/>
            <a:ext cx="1902966" cy="1640490"/>
          </a:xfrm>
          <a:prstGeom prst="triangle">
            <a:avLst/>
          </a:prstGeom>
          <a:solidFill>
            <a:schemeClr val="bg1">
              <a:alpha val="70000"/>
            </a:schemeClr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b">
            <a:normAutofit/>
          </a:bodyPr>
          <a:lstStyle/>
          <a:p>
            <a:pPr algn="ctr">
              <a:lnSpc>
                <a:spcPct val="150000"/>
              </a:lnSpc>
              <a:spcBef>
                <a:spcPts val="800"/>
              </a:spcBef>
            </a:pPr>
            <a:endParaRPr i="1" dirty="0">
              <a:solidFill>
                <a:schemeClr val="tx1"/>
              </a:solidFill>
            </a:endParaRPr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>
            <a:off x="8365006" y="3751451"/>
            <a:ext cx="459500" cy="458859"/>
          </a:xfrm>
          <a:custGeom>
            <a:avLst/>
            <a:gdLst>
              <a:gd name="connsiteX0" fmla="*/ 126452 w 606933"/>
              <a:gd name="connsiteY0" fmla="*/ 239923 h 606087"/>
              <a:gd name="connsiteX1" fmla="*/ 191364 w 606933"/>
              <a:gd name="connsiteY1" fmla="*/ 239923 h 606087"/>
              <a:gd name="connsiteX2" fmla="*/ 289791 w 606933"/>
              <a:gd name="connsiteY2" fmla="*/ 336874 h 606087"/>
              <a:gd name="connsiteX3" fmla="*/ 303467 w 606933"/>
              <a:gd name="connsiteY3" fmla="*/ 345627 h 606087"/>
              <a:gd name="connsiteX4" fmla="*/ 317142 w 606933"/>
              <a:gd name="connsiteY4" fmla="*/ 336874 h 606087"/>
              <a:gd name="connsiteX5" fmla="*/ 415569 w 606933"/>
              <a:gd name="connsiteY5" fmla="*/ 239923 h 606087"/>
              <a:gd name="connsiteX6" fmla="*/ 480481 w 606933"/>
              <a:gd name="connsiteY6" fmla="*/ 239923 h 606087"/>
              <a:gd name="connsiteX7" fmla="*/ 480481 w 606933"/>
              <a:gd name="connsiteY7" fmla="*/ 404009 h 606087"/>
              <a:gd name="connsiteX8" fmla="*/ 316083 w 606933"/>
              <a:gd name="connsiteY8" fmla="*/ 404009 h 606087"/>
              <a:gd name="connsiteX9" fmla="*/ 316083 w 606933"/>
              <a:gd name="connsiteY9" fmla="*/ 441905 h 606087"/>
              <a:gd name="connsiteX10" fmla="*/ 568988 w 606933"/>
              <a:gd name="connsiteY10" fmla="*/ 441905 h 606087"/>
              <a:gd name="connsiteX11" fmla="*/ 568988 w 606933"/>
              <a:gd name="connsiteY11" fmla="*/ 505096 h 606087"/>
              <a:gd name="connsiteX12" fmla="*/ 606933 w 606933"/>
              <a:gd name="connsiteY12" fmla="*/ 505096 h 606087"/>
              <a:gd name="connsiteX13" fmla="*/ 606933 w 606933"/>
              <a:gd name="connsiteY13" fmla="*/ 606087 h 606087"/>
              <a:gd name="connsiteX14" fmla="*/ 505714 w 606933"/>
              <a:gd name="connsiteY14" fmla="*/ 606087 h 606087"/>
              <a:gd name="connsiteX15" fmla="*/ 505714 w 606933"/>
              <a:gd name="connsiteY15" fmla="*/ 505096 h 606087"/>
              <a:gd name="connsiteX16" fmla="*/ 543659 w 606933"/>
              <a:gd name="connsiteY16" fmla="*/ 505096 h 606087"/>
              <a:gd name="connsiteX17" fmla="*/ 543659 w 606933"/>
              <a:gd name="connsiteY17" fmla="*/ 467105 h 606087"/>
              <a:gd name="connsiteX18" fmla="*/ 316083 w 606933"/>
              <a:gd name="connsiteY18" fmla="*/ 467105 h 606087"/>
              <a:gd name="connsiteX19" fmla="*/ 316083 w 606933"/>
              <a:gd name="connsiteY19" fmla="*/ 505096 h 606087"/>
              <a:gd name="connsiteX20" fmla="*/ 354028 w 606933"/>
              <a:gd name="connsiteY20" fmla="*/ 505096 h 606087"/>
              <a:gd name="connsiteX21" fmla="*/ 354028 w 606933"/>
              <a:gd name="connsiteY21" fmla="*/ 606087 h 606087"/>
              <a:gd name="connsiteX22" fmla="*/ 252905 w 606933"/>
              <a:gd name="connsiteY22" fmla="*/ 606087 h 606087"/>
              <a:gd name="connsiteX23" fmla="*/ 252905 w 606933"/>
              <a:gd name="connsiteY23" fmla="*/ 505096 h 606087"/>
              <a:gd name="connsiteX24" fmla="*/ 290850 w 606933"/>
              <a:gd name="connsiteY24" fmla="*/ 505096 h 606087"/>
              <a:gd name="connsiteX25" fmla="*/ 290850 w 606933"/>
              <a:gd name="connsiteY25" fmla="*/ 467105 h 606087"/>
              <a:gd name="connsiteX26" fmla="*/ 63274 w 606933"/>
              <a:gd name="connsiteY26" fmla="*/ 467105 h 606087"/>
              <a:gd name="connsiteX27" fmla="*/ 63274 w 606933"/>
              <a:gd name="connsiteY27" fmla="*/ 505096 h 606087"/>
              <a:gd name="connsiteX28" fmla="*/ 101123 w 606933"/>
              <a:gd name="connsiteY28" fmla="*/ 505096 h 606087"/>
              <a:gd name="connsiteX29" fmla="*/ 101123 w 606933"/>
              <a:gd name="connsiteY29" fmla="*/ 606087 h 606087"/>
              <a:gd name="connsiteX30" fmla="*/ 0 w 606933"/>
              <a:gd name="connsiteY30" fmla="*/ 606087 h 606087"/>
              <a:gd name="connsiteX31" fmla="*/ 0 w 606933"/>
              <a:gd name="connsiteY31" fmla="*/ 505096 h 606087"/>
              <a:gd name="connsiteX32" fmla="*/ 37945 w 606933"/>
              <a:gd name="connsiteY32" fmla="*/ 505096 h 606087"/>
              <a:gd name="connsiteX33" fmla="*/ 37945 w 606933"/>
              <a:gd name="connsiteY33" fmla="*/ 441905 h 606087"/>
              <a:gd name="connsiteX34" fmla="*/ 290850 w 606933"/>
              <a:gd name="connsiteY34" fmla="*/ 441905 h 606087"/>
              <a:gd name="connsiteX35" fmla="*/ 290850 w 606933"/>
              <a:gd name="connsiteY35" fmla="*/ 404009 h 606087"/>
              <a:gd name="connsiteX36" fmla="*/ 126452 w 606933"/>
              <a:gd name="connsiteY36" fmla="*/ 404009 h 606087"/>
              <a:gd name="connsiteX37" fmla="*/ 303502 w 606933"/>
              <a:gd name="connsiteY37" fmla="*/ 71264 h 606087"/>
              <a:gd name="connsiteX38" fmla="*/ 250822 w 606933"/>
              <a:gd name="connsiteY38" fmla="*/ 122140 h 606087"/>
              <a:gd name="connsiteX39" fmla="*/ 303502 w 606933"/>
              <a:gd name="connsiteY39" fmla="*/ 173111 h 606087"/>
              <a:gd name="connsiteX40" fmla="*/ 356183 w 606933"/>
              <a:gd name="connsiteY40" fmla="*/ 122140 h 606087"/>
              <a:gd name="connsiteX41" fmla="*/ 303502 w 606933"/>
              <a:gd name="connsiteY41" fmla="*/ 71264 h 606087"/>
              <a:gd name="connsiteX42" fmla="*/ 303502 w 606933"/>
              <a:gd name="connsiteY42" fmla="*/ 0 h 606087"/>
              <a:gd name="connsiteX43" fmla="*/ 429955 w 606933"/>
              <a:gd name="connsiteY43" fmla="*/ 122140 h 606087"/>
              <a:gd name="connsiteX44" fmla="*/ 303502 w 606933"/>
              <a:gd name="connsiteY44" fmla="*/ 315639 h 606087"/>
              <a:gd name="connsiteX45" fmla="*/ 177049 w 606933"/>
              <a:gd name="connsiteY45" fmla="*/ 122140 h 606087"/>
              <a:gd name="connsiteX46" fmla="*/ 303502 w 606933"/>
              <a:gd name="connsiteY46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6933" h="606087">
                <a:moveTo>
                  <a:pt x="126452" y="239923"/>
                </a:moveTo>
                <a:lnTo>
                  <a:pt x="191364" y="239923"/>
                </a:lnTo>
                <a:cubicBezTo>
                  <a:pt x="230851" y="298209"/>
                  <a:pt x="286131" y="334566"/>
                  <a:pt x="289791" y="336874"/>
                </a:cubicBezTo>
                <a:lnTo>
                  <a:pt x="303467" y="345627"/>
                </a:lnTo>
                <a:lnTo>
                  <a:pt x="317142" y="336874"/>
                </a:lnTo>
                <a:cubicBezTo>
                  <a:pt x="320802" y="334566"/>
                  <a:pt x="376083" y="298209"/>
                  <a:pt x="415569" y="239923"/>
                </a:cubicBezTo>
                <a:lnTo>
                  <a:pt x="480481" y="239923"/>
                </a:lnTo>
                <a:lnTo>
                  <a:pt x="480481" y="404009"/>
                </a:lnTo>
                <a:lnTo>
                  <a:pt x="316083" y="404009"/>
                </a:lnTo>
                <a:lnTo>
                  <a:pt x="316083" y="441905"/>
                </a:lnTo>
                <a:lnTo>
                  <a:pt x="568988" y="441905"/>
                </a:lnTo>
                <a:lnTo>
                  <a:pt x="568988" y="505096"/>
                </a:lnTo>
                <a:lnTo>
                  <a:pt x="606933" y="505096"/>
                </a:lnTo>
                <a:lnTo>
                  <a:pt x="606933" y="606087"/>
                </a:lnTo>
                <a:lnTo>
                  <a:pt x="505714" y="606087"/>
                </a:lnTo>
                <a:lnTo>
                  <a:pt x="505714" y="505096"/>
                </a:lnTo>
                <a:lnTo>
                  <a:pt x="543659" y="505096"/>
                </a:lnTo>
                <a:lnTo>
                  <a:pt x="543659" y="467105"/>
                </a:lnTo>
                <a:lnTo>
                  <a:pt x="316083" y="467105"/>
                </a:lnTo>
                <a:lnTo>
                  <a:pt x="316083" y="505096"/>
                </a:lnTo>
                <a:lnTo>
                  <a:pt x="354028" y="505096"/>
                </a:lnTo>
                <a:lnTo>
                  <a:pt x="354028" y="606087"/>
                </a:lnTo>
                <a:lnTo>
                  <a:pt x="252905" y="606087"/>
                </a:lnTo>
                <a:lnTo>
                  <a:pt x="252905" y="505096"/>
                </a:lnTo>
                <a:lnTo>
                  <a:pt x="290850" y="505096"/>
                </a:lnTo>
                <a:lnTo>
                  <a:pt x="290850" y="467105"/>
                </a:lnTo>
                <a:lnTo>
                  <a:pt x="63274" y="467105"/>
                </a:lnTo>
                <a:lnTo>
                  <a:pt x="63274" y="505096"/>
                </a:lnTo>
                <a:lnTo>
                  <a:pt x="101123" y="505096"/>
                </a:lnTo>
                <a:lnTo>
                  <a:pt x="101123" y="606087"/>
                </a:lnTo>
                <a:lnTo>
                  <a:pt x="0" y="606087"/>
                </a:lnTo>
                <a:lnTo>
                  <a:pt x="0" y="505096"/>
                </a:lnTo>
                <a:lnTo>
                  <a:pt x="37945" y="505096"/>
                </a:lnTo>
                <a:lnTo>
                  <a:pt x="37945" y="441905"/>
                </a:lnTo>
                <a:lnTo>
                  <a:pt x="290850" y="441905"/>
                </a:lnTo>
                <a:lnTo>
                  <a:pt x="290850" y="404009"/>
                </a:lnTo>
                <a:lnTo>
                  <a:pt x="126452" y="404009"/>
                </a:lnTo>
                <a:close/>
                <a:moveTo>
                  <a:pt x="303502" y="71264"/>
                </a:moveTo>
                <a:cubicBezTo>
                  <a:pt x="274417" y="71264"/>
                  <a:pt x="250822" y="94057"/>
                  <a:pt x="250822" y="122140"/>
                </a:cubicBezTo>
                <a:cubicBezTo>
                  <a:pt x="250822" y="150318"/>
                  <a:pt x="274417" y="173111"/>
                  <a:pt x="303502" y="173111"/>
                </a:cubicBezTo>
                <a:cubicBezTo>
                  <a:pt x="332587" y="173111"/>
                  <a:pt x="356183" y="150318"/>
                  <a:pt x="356183" y="122140"/>
                </a:cubicBezTo>
                <a:cubicBezTo>
                  <a:pt x="356183" y="94057"/>
                  <a:pt x="332587" y="71264"/>
                  <a:pt x="303502" y="71264"/>
                </a:cubicBezTo>
                <a:close/>
                <a:moveTo>
                  <a:pt x="303502" y="0"/>
                </a:moveTo>
                <a:cubicBezTo>
                  <a:pt x="373326" y="0"/>
                  <a:pt x="429955" y="54723"/>
                  <a:pt x="429955" y="122140"/>
                </a:cubicBezTo>
                <a:cubicBezTo>
                  <a:pt x="429955" y="234181"/>
                  <a:pt x="303502" y="315639"/>
                  <a:pt x="303502" y="315639"/>
                </a:cubicBezTo>
                <a:cubicBezTo>
                  <a:pt x="303502" y="315639"/>
                  <a:pt x="177049" y="234181"/>
                  <a:pt x="177049" y="122140"/>
                </a:cubicBezTo>
                <a:cubicBezTo>
                  <a:pt x="177049" y="54723"/>
                  <a:pt x="233679" y="0"/>
                  <a:pt x="303502" y="0"/>
                </a:cubicBezTo>
                <a:close/>
              </a:path>
            </a:pathLst>
          </a:custGeom>
          <a:solidFill>
            <a:schemeClr val="accent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5"/>
            </p:custDataLst>
          </p:nvPr>
        </p:nvSpPr>
        <p:spPr>
          <a:xfrm>
            <a:off x="660400" y="110505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6"/>
            </p:custDataLst>
          </p:nvPr>
        </p:nvSpPr>
        <p:spPr bwMode="auto">
          <a:xfrm>
            <a:off x="1124231" y="101157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数组的扩展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7"/>
            </p:custDataLst>
          </p:nvPr>
        </p:nvSpPr>
        <p:spPr>
          <a:xfrm>
            <a:off x="660400" y="186269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2" name="矩形 31"/>
          <p:cNvSpPr/>
          <p:nvPr>
            <p:custDataLst>
              <p:tags r:id="rId8"/>
            </p:custDataLst>
          </p:nvPr>
        </p:nvSpPr>
        <p:spPr bwMode="auto">
          <a:xfrm>
            <a:off x="1124231" y="176922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>
                <a:sym typeface="+mn-ea"/>
              </a:rPr>
              <a:t>ES5 ES6</a:t>
            </a:r>
            <a:r>
              <a:rPr sz="2400">
                <a:sym typeface="+mn-ea"/>
              </a:rPr>
              <a:t>新增的数组方法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9"/>
            </p:custDataLst>
          </p:nvPr>
        </p:nvSpPr>
        <p:spPr>
          <a:xfrm>
            <a:off x="660400" y="2620344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 bwMode="auto">
          <a:xfrm>
            <a:off x="1124231" y="252686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1"/>
            </p:custDataLst>
          </p:nvPr>
        </p:nvSpPr>
        <p:spPr>
          <a:xfrm>
            <a:off x="660400" y="3377989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 bwMode="auto">
          <a:xfrm>
            <a:off x="1124231" y="3284514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13"/>
            </p:custDataLst>
          </p:nvPr>
        </p:nvSpPr>
        <p:spPr>
          <a:xfrm>
            <a:off x="660400" y="4135633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Impact" panose="020B0806030902050204" pitchFamily="34" charset="0"/>
              </a:rPr>
              <a:t>05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 bwMode="auto">
          <a:xfrm>
            <a:off x="1124231" y="4042158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5"/>
            </p:custDataLst>
          </p:nvPr>
        </p:nvSpPr>
        <p:spPr>
          <a:xfrm>
            <a:off x="660400" y="4893276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16"/>
            </p:custDataLst>
          </p:nvPr>
        </p:nvCxnSpPr>
        <p:spPr>
          <a:xfrm>
            <a:off x="660400" y="1648875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7"/>
            </p:custDataLst>
          </p:nvPr>
        </p:nvCxnSpPr>
        <p:spPr>
          <a:xfrm>
            <a:off x="660400" y="2406520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18"/>
            </p:custDataLst>
          </p:nvPr>
        </p:nvCxnSpPr>
        <p:spPr>
          <a:xfrm>
            <a:off x="660400" y="3164164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>
            <p:custDataLst>
              <p:tags r:id="rId19"/>
            </p:custDataLst>
          </p:nvPr>
        </p:nvCxnSpPr>
        <p:spPr>
          <a:xfrm>
            <a:off x="660400" y="3921809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20"/>
            </p:custDataLst>
          </p:nvPr>
        </p:nvCxnSpPr>
        <p:spPr>
          <a:xfrm>
            <a:off x="660400" y="4679453"/>
            <a:ext cx="5857623" cy="0"/>
          </a:xfrm>
          <a:prstGeom prst="line">
            <a:avLst/>
          </a:prstGeom>
          <a:ln w="3175" cap="rnd">
            <a:solidFill>
              <a:schemeClr val="tx1">
                <a:lumMod val="75000"/>
                <a:lumOff val="2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>
            <p:custDataLst>
              <p:tags r:id="rId21"/>
            </p:custDataLst>
          </p:nvPr>
        </p:nvSpPr>
        <p:spPr>
          <a:xfrm>
            <a:off x="8137555" y="4458418"/>
            <a:ext cx="914400" cy="342707"/>
          </a:xfrm>
          <a:prstGeom prst="rect">
            <a:avLst/>
          </a:prstGeom>
          <a:noFill/>
        </p:spPr>
        <p:txBody>
          <a:bodyPr wrap="none" lIns="90000" tIns="46800" rIns="90000" bIns="46800" rtlCol="0" anchor="ctr" anchorCtr="0"/>
          <a:lstStyle/>
          <a:p>
            <a:pPr algn="ctr"/>
            <a:r>
              <a:rPr lang="zh-CN" altLang="en-US" sz="2400" i="1" dirty="0"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2400" i="1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2"/>
            </p:custDataLst>
          </p:nvPr>
        </p:nvSpPr>
        <p:spPr>
          <a:xfrm>
            <a:off x="730250" y="4894458"/>
            <a:ext cx="393504" cy="329996"/>
          </a:xfrm>
          <a:prstGeom prst="rect">
            <a:avLst/>
          </a:prstGeom>
          <a:noFill/>
        </p:spPr>
        <p:txBody>
          <a:bodyPr wrap="none" lIns="0" tIns="0" rIns="0" bIns="0">
            <a:prstTxWarp prst="textPlain">
              <a:avLst/>
            </a:prstTxWarp>
            <a:normAutofit/>
          </a:bodyPr>
          <a:lstStyle/>
          <a:p>
            <a:endParaRPr lang="en-US" sz="2000" dirty="0">
              <a:solidFill>
                <a:schemeClr val="accent1">
                  <a:lumMod val="10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3"/>
            </p:custDataLst>
          </p:nvPr>
        </p:nvSpPr>
        <p:spPr bwMode="auto">
          <a:xfrm>
            <a:off x="1194081" y="4800983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24"/>
            </p:custDataLst>
          </p:nvPr>
        </p:nvSpPr>
        <p:spPr bwMode="auto">
          <a:xfrm>
            <a:off x="1158521" y="4043339"/>
            <a:ext cx="5393792" cy="51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ctr" anchorCtr="0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单击此处添加文本具体内容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2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configurable: false 时，不能删除当前属性，且不能重新配置当前属性的描述符(有一个小小的意外：可以把writable的状态由true改为false,但是无法由false改为true),但是在writable: true的情况下，可以改变value的值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configurable: true时，可以删除当前属性，可以配置当前属性所有描述符。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defineProperty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中的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getter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setter</a:t>
            </a:r>
            <a:endParaRPr lang="en-US" altLang="zh-CN"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2334260"/>
            <a:ext cx="4924425" cy="3219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Object.is() 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用来检测两个值是否完全相等，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===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判断</a:t>
            </a: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NaN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时不会判断相等。规则：同值相等。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Object.is(NaN, NaN) // true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Object.is(+0, -0) // false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Object.assign()</a:t>
            </a: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合并对象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注意，如果目标对象与源对象有同名属性，或多个源对象有同名属性，则后面的属性会覆盖前面的属性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2211705"/>
            <a:ext cx="4084320" cy="23545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Object.getOwnPropertyDescriptors()方法，返回指定对象所有自身属性（非继承属性）的描述对象。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" y="2949575"/>
            <a:ext cx="7405370" cy="737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060" y="2814320"/>
            <a:ext cx="2908300" cy="32118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sz="28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Object.keys()，Object.values()，Object.entries() ，和数组的这些方法一样，分别返回对象的所有键名，键值和键值对的集合</a:t>
            </a:r>
            <a:endParaRPr sz="28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对</a:t>
            </a:r>
            <a:r>
              <a:rPr sz="3200">
                <a:sym typeface="+mn-ea"/>
              </a:rPr>
              <a:t>象的扩展</a:t>
            </a:r>
            <a:br>
              <a:rPr lang="zh-CN" altLang="en-US" sz="3200"/>
            </a:br>
            <a:endParaRPr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" y="3276600"/>
            <a:ext cx="5369560" cy="10788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marL="0" indent="0" algn="l" defTabSz="914400">
              <a:buNone/>
            </a:pPr>
            <a:r>
              <a:rPr lang="en-US" altLang="zh-CN" sz="320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单击此处添加文本具体内容，简明扼要的阐述您的观点。根据需要可酌情增减文字，以便观者准确的理解您传达的思想。</a:t>
            </a:r>
            <a:endParaRPr lang="en-US" altLang="zh-CN" sz="320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/>
              <a:t>总结</a:t>
            </a:r>
            <a:endParaRPr sz="32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3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48668" y="212190"/>
            <a:ext cx="10429952" cy="798451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400" b="1"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6030" y="1186815"/>
            <a:ext cx="860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数组的扩展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01</a:t>
            </a:r>
            <a:endParaRPr lang="en-US" altLang="zh-CN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扩展运算符可以看做是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rest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参数的逆运算。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rest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是把一系列的参数放到一个数组中，而扩展运算符是把一个数组拆成逗号分隔的参数序列。写法也和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rest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参数一模一样。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用途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1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：合并数组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扩展运算符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924810"/>
            <a:ext cx="5876290" cy="671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80" y="4468495"/>
            <a:ext cx="4319270" cy="16402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852150" cy="50507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用途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2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：把伪数组转化成真数组。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用途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3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：把字符串转化为数组，与</a:t>
            </a:r>
            <a:r>
              <a:rPr lang="en-US" altLang="zh-CN"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split('')</a:t>
            </a:r>
            <a:r>
              <a:rPr sz="28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返回结果一致。</a:t>
            </a: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>
              <a:lnSpc>
                <a:spcPct val="100000"/>
              </a:lnSpc>
            </a:pPr>
            <a:endParaRPr sz="2800"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sz="3200"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扩展运算符</a:t>
            </a:r>
            <a:br>
              <a:rPr lang="zh-CN" altLang="en-US" sz="3200" dirty="0">
                <a:latin typeface="Arial" panose="020B0604020202020204" pitchFamily="34" charset="0"/>
                <a:ea typeface="微软雅黑" panose="020B0503020204020204" charset="-122"/>
              </a:rPr>
            </a:b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" y="2136775"/>
            <a:ext cx="4813300" cy="12680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5" y="2213610"/>
            <a:ext cx="6102350" cy="7785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35" y="4307840"/>
            <a:ext cx="3526790" cy="13430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802505" y="2574290"/>
            <a:ext cx="6677025" cy="89535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ES5 ES6</a:t>
            </a:r>
            <a:r>
              <a:rPr lang="zh-CN" altLang="en-US"/>
              <a:t>新增的数组方法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单击此处添加文本具体内容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349010" y="2794500"/>
            <a:ext cx="1029773" cy="895350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z="6000" spc="100" dirty="0">
                <a:solidFill>
                  <a:schemeClr val="tx2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02</a:t>
            </a:r>
            <a:endParaRPr lang="en-US" altLang="zh-CN" sz="6000" spc="100" dirty="0">
              <a:solidFill>
                <a:schemeClr val="tx2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4"/>
            </p:custDataLst>
          </p:nvPr>
        </p:nvCxnSpPr>
        <p:spPr>
          <a:xfrm>
            <a:off x="4591050" y="3070725"/>
            <a:ext cx="0" cy="106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forEach()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：和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jq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的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each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差不多。参数是要给回调函数，这个函数中可传三个参数分别是：当前值，当前序号，表示当前数组。下面的例子展示的是扩大数组中的内容，不过</a:t>
            </a: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方法更好用。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3531870"/>
            <a:ext cx="5290820" cy="1816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9925" y="1290320"/>
            <a:ext cx="10719435" cy="5050790"/>
          </a:xfrm>
        </p:spPr>
        <p:txBody>
          <a:bodyPr>
            <a:normAutofit lnSpcReduction="20000"/>
          </a:bodyPr>
          <a:lstStyle/>
          <a:p>
            <a:pPr lvl="0" fontAlgn="base">
              <a:lnSpc>
                <a:spcPct val="150000"/>
              </a:lnSpc>
            </a:pPr>
            <a:r>
              <a:rPr lang="en-US" altLang="zh-CN"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map(</a:t>
            </a: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）遍历数组，回调函数返回值组成一个新数组返回，不影响原数组。参数也是一个回调函数，数组中的每个值都会执行这个回调，可以设置返回值，这个返回值就是新数组中的每一项。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r>
              <a:rPr sz="28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看上面的代码可能脑瓜子嗡嗡的。尝试把箭头函数改成普通函数。</a:t>
            </a: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lvl="0" fontAlgn="base">
              <a:lnSpc>
                <a:spcPct val="150000"/>
              </a:lnSpc>
            </a:pPr>
            <a:endParaRPr sz="28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200">
                <a:sym typeface="+mn-ea"/>
              </a:rPr>
              <a:t>ES5 ES6</a:t>
            </a:r>
            <a:r>
              <a:rPr sz="3200">
                <a:sym typeface="+mn-ea"/>
              </a:rPr>
              <a:t>新增的数组方法</a:t>
            </a:r>
            <a:endParaRPr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95" y="3645535"/>
            <a:ext cx="7003415" cy="13188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010" y="3157855"/>
            <a:ext cx="2874645" cy="19196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4"/>
  <p:tag name="KSO_WM_UNIT_COLOR_SCHEME_PARENT_PAGE" val="2_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"/>
  <p:tag name="KSO_WM_UNIT_COLOR_SCHEME_PARENT_PAGE" val="2_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3"/>
  <p:tag name="KSO_WM_UNIT_ID" val="custom20190925_2*i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7"/>
  <p:tag name="KSO_WM_UNIT_COLOR_SCHEME_PARENT_PAGE" val="0_2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1_1"/>
  <p:tag name="KSO_WM_UNIT_ID" val="custom20190925_2*m_h_i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2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1_1"/>
  <p:tag name="KSO_WM_UNIT_ID" val="custom20190925_2*m_h_f*1_1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0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2_1"/>
  <p:tag name="KSO_WM_UNIT_ID" val="custom20190925_2*m_h_i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1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2_1"/>
  <p:tag name="KSO_WM_UNIT_ID" val="custom20190925_2*m_h_f*1_2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3_1"/>
  <p:tag name="KSO_WM_UNIT_ID" val="custom20190925_2*m_h_i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3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3_1"/>
  <p:tag name="KSO_WM_UNIT_ID" val="custom20190925_2*m_h_f*1_3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4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4_1"/>
  <p:tag name="KSO_WM_UNIT_ID" val="custom20190925_2*m_h_i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5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3"/>
  <p:tag name="KSO_WM_UNIT_COLOR_SCHEME_PARENT_PAGE" val="2_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6_1"/>
  <p:tag name="KSO_WM_UNIT_ID" val="custom20190925_2*m_h_i*1_6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9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1"/>
  <p:tag name="KSO_WM_UNIT_ID" val="custom20190925_2*m_z*1_1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1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2"/>
  <p:tag name="KSO_WM_UNIT_ID" val="custom20190925_2*m_z*1_2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2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3"/>
  <p:tag name="KSO_WM_UNIT_ID" val="custom20190925_2*m_z*1_3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3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4"/>
  <p:tag name="KSO_WM_UNIT_ID" val="custom20190925_2*m_z*1_4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4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z"/>
  <p:tag name="KSO_WM_UNIT_INDEX" val="1_5"/>
  <p:tag name="KSO_WM_UNIT_ID" val="custom20190925_2*m_z*1_5"/>
  <p:tag name="KSO_WM_TEMPLATE_CATEGORY" val="custom"/>
  <p:tag name="KSO_WM_TEMPLATE_INDEX" val="20190925"/>
  <p:tag name="KSO_WM_UNIT_LAYERLEVEL" val="1_1"/>
  <p:tag name="KSO_WM_TAG_VERSION" val="1.0"/>
  <p:tag name="KSO_WM_BEAUTIFY_FLAG" val="#wm#"/>
  <p:tag name="KSO_WM_UNIT_COLOR_SCHEME_SHAPE_ID" val="45"/>
  <p:tag name="KSO_WM_UNIT_COLOR_SCHEME_PARENT_PAGE" val="0_2"/>
  <p:tag name="KSO_WM_UNIT_ABSOLUTE_COLOR" val="1"/>
  <p:tag name="KSO_WM_UNIT_DIAGRAM_ISNUMVISUAL" val="0"/>
  <p:tag name="KSO_WM_UNIT_DIAGRAM_ISREFERUNIT" val="0"/>
  <p:tag name="KSO_WM_UNIT_LINE_FORE_SCHEMECOLOR_INDEX" val="13"/>
  <p:tag name="KSO_WM_UNIT_LINE_FILL_TYPE" val="2"/>
  <p:tag name="KSO_WM_UNIT_USESOURCEFORMAT_APPLY" val="1"/>
</p:tagLst>
</file>

<file path=ppt/tags/tag117.xml><?xml version="1.0" encoding="utf-8"?>
<p:tagLst xmlns:p="http://schemas.openxmlformats.org/presentationml/2006/main">
  <p:tag name="KSO_WM_UNIT_ISCONTENTSTITLE" val="0"/>
  <p:tag name="KSO_WM_UNIT_VALUE" val="3"/>
  <p:tag name="KSO_WM_UNIT_HIGHLIGHT" val="0"/>
  <p:tag name="KSO_WM_UNIT_COMPATIBLE" val="0"/>
  <p:tag name="KSO_WM_DIAGRAM_GROUP_CODE" val="m1-1"/>
  <p:tag name="KSO_WM_UNIT_TYPE" val="g"/>
  <p:tag name="KSO_WM_UNIT_INDEX" val="1"/>
  <p:tag name="KSO_WM_UNIT_ID" val="custom20190925_2*g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PRESET_TEXT" val="添加标题"/>
  <p:tag name="KSO_WM_UNIT_COLOR_SCHEME_SHAPE_ID" val="22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i"/>
  <p:tag name="KSO_WM_UNIT_INDEX" val="1_5_1"/>
  <p:tag name="KSO_WM_UNIT_ID" val="custom20190925_2*m_h_i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COLOR_SCHEME_SHAPE_ID" val="37"/>
  <p:tag name="KSO_WM_UNIT_COLOR_SCHEME_PARENT_PAGE" val="0_2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5_1"/>
  <p:tag name="KSO_WM_UNIT_ID" val="custom20190925_2*m_h_f*1_5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8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"/>
  <p:tag name="KSO_WM_UNIT_COLOR_SCHEME_PARENT_PAGE" val="2_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m_h_f"/>
  <p:tag name="KSO_WM_UNIT_INDEX" val="1_4_1"/>
  <p:tag name="KSO_WM_UNIT_ID" val="custom20190925_2*m_h_f*1_4_1"/>
  <p:tag name="KSO_WM_TEMPLATE_CATEGORY" val="custom"/>
  <p:tag name="KSO_WM_TEMPLATE_INDEX" val="20190925"/>
  <p:tag name="KSO_WM_UNIT_LAYERLEVEL" val="1_1_1"/>
  <p:tag name="KSO_WM_TAG_VERSION" val="1.0"/>
  <p:tag name="KSO_WM_BEAUTIFY_FLAG" val="#wm#"/>
  <p:tag name="KSO_WM_UNIT_PRESET_TEXT" val="单击此处添加文本具体内容"/>
  <p:tag name="KSO_WM_UNIT_VALUE" val="26"/>
  <p:tag name="KSO_WM_UNIT_COLOR_SCHEME_SHAPE_ID" val="36"/>
  <p:tag name="KSO_WM_UNIT_COLOR_SCHEME_PARENT_PAGE" val="0_2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  <p:tag name="KSO_WM_UNIT_USESOURCEFORMAT_APPLY" val="1"/>
</p:tagLst>
</file>

<file path=ppt/tags/tag121.xml><?xml version="1.0" encoding="utf-8"?>
<p:tagLst xmlns:p="http://schemas.openxmlformats.org/presentationml/2006/main">
  <p:tag name="KSO_WM_SLIDE_ID" val="custom20190925_2"/>
  <p:tag name="KSO_WM_SLIDE_ITEM_CNT" val="6"/>
  <p:tag name="KSO_WM_SLIDE_INDEX" val="2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diag"/>
  <p:tag name="KSO_WM_SLIDE_SIZE" val="357.98*263.104"/>
  <p:tag name="KSO_WM_SLIDE_POSITION" val="52*155.537"/>
  <p:tag name="KSO_WM_DIAGRAM_GROUP_CODE" val="m1-1"/>
  <p:tag name="KSO_WM_SLIDE_DIAGTYPE" val="m"/>
  <p:tag name="KSO_WM_SLIDE_LAYOUT" val="g_m"/>
  <p:tag name="KSO_WM_SLIDE_LAYOUT_CNT" val="1_1"/>
  <p:tag name="KSO_WM_SLIDE_COLORSCHEME_VERSION" val="3.2"/>
  <p:tag name="KSO_WM_TEMPLATE_SUBCATEGORY" val="0"/>
</p:tagLst>
</file>

<file path=ppt/tags/tag12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23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24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26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2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2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2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"/>
</p:tagLst>
</file>

<file path=ppt/tags/tag13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32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33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35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3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3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3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3"/>
  <p:tag name="KSO_WM_UNIT_COLOR_SCHEME_PARENT_PAGE" val="2_2"/>
</p:tagLst>
</file>

<file path=ppt/tags/tag14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48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49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14"/>
  <p:tag name="KSO_WM_UNIT_COLOR_SCHEME_PARENT_PAGE" val="2_2"/>
</p:tagLst>
</file>

<file path=ppt/tags/tag15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3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4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5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5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59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2"/>
  <p:tag name="KSO_WM_UNIT_COLOR_SCHEME_PARENT_PAGE" val="2_2"/>
</p:tagLst>
</file>

<file path=ppt/tags/tag160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2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6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6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9"/>
  <p:tag name="KSO_WM_UNIT_HIGHLIGHT" val="0"/>
  <p:tag name="KSO_WM_UNIT_COMPATIBLE" val="0"/>
  <p:tag name="KSO_WM_UNIT_TYPE" val="a"/>
  <p:tag name="KSO_WM_UNIT_INDEX" val="1"/>
  <p:tag name="KSO_WM_UNIT_ID" val="custom20190925_3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3"/>
</p:tagLst>
</file>

<file path=ppt/tags/tag166.xml><?xml version="1.0" encoding="utf-8"?>
<p:tagLst xmlns:p="http://schemas.openxmlformats.org/presentationml/2006/main">
  <p:tag name="KSO_WM_UNIT_ISCONTENTSTITLE" val="0"/>
  <p:tag name="KSO_WM_UNIT_PRESET_TEXT" val="单击此处添加文本具体内容"/>
  <p:tag name="KSO_WM_UNIT_VALUE" val="66"/>
  <p:tag name="KSO_WM_UNIT_HIGHLIGHT" val="0"/>
  <p:tag name="KSO_WM_UNIT_COMPATIBLE" val="0"/>
  <p:tag name="KSO_WM_UNIT_TYPE" val="b"/>
  <p:tag name="KSO_WM_UNIT_INDEX" val="1"/>
  <p:tag name="KSO_WM_UNIT_ID" val="custom20190925_3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3"/>
</p:tagLst>
</file>

<file path=ppt/tags/tag167.xml><?xml version="1.0" encoding="utf-8"?>
<p:tagLst xmlns:p="http://schemas.openxmlformats.org/presentationml/2006/main">
  <p:tag name="KSO_WM_UNIT_PRESET_TEXT" val="01"/>
  <p:tag name="KSO_WM_UNIT_VALUE" val="9"/>
  <p:tag name="KSO_WM_UNIT_HIGHLIGHT" val="0"/>
  <p:tag name="KSO_WM_UNIT_COMPATIBLE" val="0"/>
  <p:tag name="KSO_WM_UNIT_TYPE" val="e"/>
  <p:tag name="KSO_WM_UNIT_INDEX" val="1"/>
  <p:tag name="KSO_WM_UNIT_ID" val="custom20190925_3*e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9"/>
  <p:tag name="KSO_WM_UNIT_COLOR_SCHEME_PARENT_PAGE" val="0_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custom20190925_3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DIAGRAM_ISNUMVISUAL" val="0"/>
  <p:tag name="KSO_WM_UNIT_DIAGRAM_ISREFERUNIT" val="0"/>
  <p:tag name="KSO_WM_UNIT_COLOR_SCHEME_SHAPE_ID" val="3"/>
  <p:tag name="KSO_WM_UNIT_COLOR_SCHEME_PARENT_PAGE" val="0_3"/>
</p:tagLst>
</file>

<file path=ppt/tags/tag169.xml><?xml version="1.0" encoding="utf-8"?>
<p:tagLst xmlns:p="http://schemas.openxmlformats.org/presentationml/2006/main">
  <p:tag name="KSO_WM_SLIDE_ID" val="custom20190925_3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90925"/>
  <p:tag name="KSO_WM_SLIDE_LAYOUT" val="a_b_e"/>
  <p:tag name="KSO_WM_SLIDE_LAYOUT_CNT" val="1_1_1"/>
  <p:tag name="KSO_WM_TEMPLATE_SUBCATEGORY" val="0"/>
  <p:tag name="KSO_WM_SLIDE_COLORSCHEME_VERSION" val="3.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3"/>
  <p:tag name="KSO_WM_UNIT_COLOR_SCHEME_PARENT_PAGE" val="2_2"/>
</p:tagLst>
</file>

<file path=ppt/tags/tag170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71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2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73.xml><?xml version="1.0" encoding="utf-8"?>
<p:tagLst xmlns:p="http://schemas.openxmlformats.org/presentationml/2006/main">
  <p:tag name="KSO_WM_UNIT_PLACING_PICTURE_USER_VIEWPORT" val="{&quot;height&quot;:4478,&quot;width&quot;:7253}"/>
</p:tagLst>
</file>

<file path=ppt/tags/tag17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7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7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7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4"/>
  <p:tag name="KSO_WM_UNIT_COLOR_SCHEME_PARENT_PAGE" val="2_2"/>
</p:tagLst>
</file>

<file path=ppt/tags/tag18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8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8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8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8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8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8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8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8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8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5"/>
  <p:tag name="KSO_WM_UNIT_COLOR_SCHEME_PARENT_PAGE" val="2_2"/>
</p:tagLst>
</file>

<file path=ppt/tags/tag19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9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92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93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94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95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96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97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198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199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  <p:tag name="KSO_WM_DECORATE_SHAPE_ID" val="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5"/>
  <p:tag name="KSO_WM_UNIT_COLOR_SCHEME_PARENT_PAGE" val="2_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COLOR_SCHEME_SHAPE_ID" val="6"/>
  <p:tag name="KSO_WM_UNIT_COLOR_SCHEME_PARENT_PAGE" val="2_2"/>
</p:tagLst>
</file>

<file path=ppt/tags/tag200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201.xml><?xml version="1.0" encoding="utf-8"?>
<p:tagLst xmlns:p="http://schemas.openxmlformats.org/presentationml/2006/main">
  <p:tag name="KSO_WM_TEMPLATE_CATEGORY" val="custom"/>
  <p:tag name="KSO_WM_TEMPLATE_INDEX" val="20190925"/>
  <p:tag name="KSO_WM_UNIT_TYPE" val="a"/>
  <p:tag name="KSO_WM_UNIT_INDEX" val="1"/>
  <p:tag name="KSO_WM_UNIT_ID" val="custom20190925_5*a*1"/>
  <p:tag name="KSO_WM_UNIT_LAYERLEVEL" val="1"/>
  <p:tag name="KSO_WM_UNIT_VALUE" val="14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单击此处添加标题"/>
  <p:tag name="KSO_WM_UNIT_DIAGRAM_ISNUMVISUAL" val="0"/>
  <p:tag name="KSO_WM_UNIT_DIAGRAM_ISREFERUNIT" val="0"/>
  <p:tag name="KSO_WM_DIAGRAM_GROUP_CODE" val="m1-2"/>
  <p:tag name="KSO_WM_UNIT_NOCLEAR" val="0"/>
  <p:tag name="KSO_WM_UNIT_COLOR_SCHEME_SHAPE_ID" val="8"/>
  <p:tag name="KSO_WM_UNIT_COLOR_SCHEME_PARENT_PAGE" val="0_5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SLIDE_ID" val="custom20190925_5"/>
  <p:tag name="KSO_WM_SLIDE_TYPE" val="text"/>
  <p:tag name="KSO_WM_SLIDE_SUBTYPE" val="diag"/>
  <p:tag name="KSO_WM_SLIDE_ITEM_CNT" val="2"/>
  <p:tag name="KSO_WM_SLIDE_INDEX" val="5"/>
  <p:tag name="KSO_WM_SLIDE_SIZE" val="397.85*152.95"/>
  <p:tag name="KSO_WM_SLIDE_POSITION" val="197.675*188.225"/>
  <p:tag name="KSO_WM_TAG_VERSION" val="1.0"/>
  <p:tag name="KSO_WM_BEAUTIFY_FLAG" val="#wm#"/>
  <p:tag name="KSO_WM_TEMPLATE_CATEGORY" val="custom"/>
  <p:tag name="KSO_WM_TEMPLATE_INDEX" val="20190925"/>
  <p:tag name="KSO_WM_SLIDE_LAYOUT" val="a_m"/>
  <p:tag name="KSO_WM_SLIDE_LAYOUT_CNT" val="1_1"/>
  <p:tag name="KSO_WM_DIAGRAM_GROUP_CODE" val="m1-2"/>
  <p:tag name="KSO_WM_SLIDE_DIAGTYPE" val="m"/>
  <p:tag name="KSO_WM_TEMPLATE_THUMBS_INDEX" val="1、2、3、4、5、6"/>
  <p:tag name="KSO_WM_TEMPLATE_SUBCATEGORY" val="0"/>
  <p:tag name="KSO_WM_SLIDE_COLORSCHEME_VERSION" val="3.2"/>
</p:tagLst>
</file>

<file path=ppt/tags/tag203.xml><?xml version="1.0" encoding="utf-8"?>
<p:tagLst xmlns:p="http://schemas.openxmlformats.org/presentationml/2006/main">
  <p:tag name="KSO_WM_UNIT_ISCONTENTSTITLE" val="0"/>
  <p:tag name="KSO_WM_UNIT_PRESET_TEXT" val="Thanks"/>
  <p:tag name="KSO_WM_UNIT_VALUE" val="4"/>
  <p:tag name="KSO_WM_UNIT_HIGHLIGHT" val="0"/>
  <p:tag name="KSO_WM_UNIT_COMPATIBLE" val="0"/>
  <p:tag name="KSO_WM_UNIT_TYPE" val="a"/>
  <p:tag name="KSO_WM_UNIT_INDEX" val="1"/>
  <p:tag name="KSO_WM_UNIT_ID" val="custom20190925_15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5"/>
</p:tagLst>
</file>

<file path=ppt/tags/tag204.xml><?xml version="1.0" encoding="utf-8"?>
<p:tagLst xmlns:p="http://schemas.openxmlformats.org/presentationml/2006/main">
  <p:tag name="KSO_WM_SLIDE_ID" val="custom20190925_15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190925"/>
  <p:tag name="KSO_WM_SLIDE_TYPE" val="endPage"/>
  <p:tag name="KSO_WM_SLIDE_SUBTYPE" val="pureTxt"/>
  <p:tag name="KSO_WM_SLIDE_LAYOUT" val="a"/>
  <p:tag name="KSO_WM_SLIDE_LAYOUT_CNT" val="1"/>
  <p:tag name="KSO_WM_TEMPLATE_SUBCATEGORY" val="0"/>
  <p:tag name="KSO_WM_SLIDE_COLORSCHEME_VERSION" val="3.2"/>
</p:tagLst>
</file>

<file path=ppt/tags/tag205.xml><?xml version="1.0" encoding="utf-8"?>
<p:tagLst xmlns:p="http://schemas.openxmlformats.org/presentationml/2006/main">
  <p:tag name="KSO_WM_DOC_GUID" val="{d78dcc64-a920-47b3-8c8f-aa9fc64bf078}"/>
</p:tagLst>
</file>

<file path=ppt/tags/tag21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1"/>
  <p:tag name="KSO_WM_UNIT_COLOR_SCHEME_PARENT_PAGE" val="2_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9"/>
  <p:tag name="KSO_WM_UNIT_COLOR_SCHEME_PARENT_PAGE" val="2_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50"/>
  <p:tag name="KSO_WM_UNIT_COLOR_SCHEME_PARENT_PAGE" val="2_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0"/>
  <p:tag name="KSO_WM_UNIT_COLOR_SCHEME_PARENT_PAGE" val="2_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1"/>
  <p:tag name="KSO_WM_UNIT_COLOR_SCHEME_PARENT_PAGE" val="2_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2"/>
  <p:tag name="KSO_WM_UNIT_COLOR_SCHEME_PARENT_PAGE" val="2_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3"/>
  <p:tag name="KSO_WM_UNIT_COLOR_SCHEME_PARENT_PAGE" val="2_3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4"/>
  <p:tag name="KSO_WM_UNIT_COLOR_SCHEME_PARENT_PAGE" val="2_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6"/>
  <p:tag name="KSO_WM_UNIT_COLOR_SCHEME_PARENT_PAGE" val="2_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COLOR_SCHEME_SHAPE_ID" val="10"/>
  <p:tag name="KSO_WM_UNIT_COLOR_SCHEME_PARENT_PAGE" val="2_3"/>
</p:tagLst>
</file>

<file path=ppt/tags/tag31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2"/>
  <p:tag name="KSO_WM_UNIT_COLOR_SCHEME_PARENT_PAGE" val="2_4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3"/>
  <p:tag name="KSO_WM_UNIT_COLOR_SCHEME_PARENT_PAGE" val="2_4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4"/>
  <p:tag name="KSO_WM_UNIT_COLOR_SCHEME_PARENT_PAGE" val="2_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5"/>
  <p:tag name="KSO_WM_UNIT_COLOR_SCHEME_PARENT_PAGE" val="2_4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6"/>
  <p:tag name="KSO_WM_UNIT_COLOR_SCHEME_PARENT_PAGE" val="2_4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COLOR_SCHEME_SHAPE_ID" val="7"/>
  <p:tag name="KSO_WM_UNIT_COLOR_SCHEME_PARENT_PAGE" val="2_4"/>
</p:tagLst>
</file>

<file path=ppt/tags/tag38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2"/>
  <p:tag name="KSO_WM_UNIT_COLOR_SCHEME_PARENT_PAGE" val="2_5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27"/>
  <p:tag name="KSO_WM_UNIT_COLOR_SCHEME_PARENT_PAGE" val="2_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3"/>
  <p:tag name="KSO_WM_UNIT_COLOR_SCHEME_PARENT_PAGE" val="2_5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4"/>
  <p:tag name="KSO_WM_UNIT_COLOR_SCHEME_PARENT_PAGE" val="2_5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5"/>
  <p:tag name="KSO_WM_UNIT_COLOR_SCHEME_PARENT_PAGE" val="2_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6"/>
  <p:tag name="KSO_WM_UNIT_COLOR_SCHEME_PARENT_PAGE" val="2_5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7"/>
  <p:tag name="KSO_WM_UNIT_COLOR_SCHEME_PARENT_PAGE" val="2_5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8"/>
  <p:tag name="KSO_WM_UNIT_COLOR_SCHEME_PARENT_PAGE" val="2_5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COLOR_SCHEME_SHAPE_ID" val="9"/>
  <p:tag name="KSO_WM_UNIT_COLOR_SCHEME_PARENT_PAGE" val="2_5"/>
</p:tagLst>
</file>

<file path=ppt/tags/tag47.xml><?xml version="1.0" encoding="utf-8"?>
<p:tagLst xmlns:p="http://schemas.openxmlformats.org/presentationml/2006/main">
  <p:tag name="KSO_WM_SLIDE_COLORSCHEME_VERSION" val="3.2"/>
  <p:tag name="KSO_WM_UNIT_COLOR_SCHEME_SHAPE_ID" val="10"/>
  <p:tag name="KSO_WM_UNIT_COLOR_SCHEME_PARENT_PAGE" val="2_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2"/>
  <p:tag name="KSO_WM_UNIT_COLOR_SCHEME_PARENT_PAGE" val="2_6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3"/>
  <p:tag name="KSO_WM_UNIT_COLOR_SCHEME_PARENT_PAGE" val="2_6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8"/>
  <p:tag name="KSO_WM_UNIT_COLOR_SCHEME_PARENT_PAGE" val="2_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4"/>
  <p:tag name="KSO_WM_UNIT_COLOR_SCHEME_PARENT_PAGE" val="2_6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COLOR_SCHEME_SHAPE_ID" val="5"/>
  <p:tag name="KSO_WM_UNIT_COLOR_SCHEME_PARENT_PAGE" val="2_6"/>
</p:tagLst>
</file>

<file path=ppt/tags/tag52.xml><?xml version="1.0" encoding="utf-8"?>
<p:tagLst xmlns:p="http://schemas.openxmlformats.org/presentationml/2006/main">
  <p:tag name="KSO_WM_SLIDE_COLORSCHEME_VERSION" val="3.2"/>
  <p:tag name="KSO_WM_UNIT_COLOR_SCHEME_SHAPE_ID" val="6"/>
  <p:tag name="KSO_WM_UNIT_COLOR_SCHEME_PARENT_PAGE" val="2_6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2"/>
  <p:tag name="KSO_WM_UNIT_COLOR_SCHEME_PARENT_PAGE" val="2_7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3"/>
  <p:tag name="KSO_WM_UNIT_COLOR_SCHEME_PARENT_PAGE" val="2_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COLOR_SCHEME_SHAPE_ID" val="4"/>
  <p:tag name="KSO_WM_UNIT_COLOR_SCHEME_PARENT_PAGE" val="2_7"/>
</p:tagLst>
</file>

<file path=ppt/tags/tag56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7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2"/>
  <p:tag name="KSO_WM_UNIT_COLOR_SCHEME_PARENT_PAGE" val="2_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3"/>
  <p:tag name="KSO_WM_UNIT_COLOR_SCHEME_PARENT_PAGE" val="2_8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4"/>
  <p:tag name="KSO_WM_UNIT_COLOR_SCHEME_PARENT_PAGE" val="2_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1"/>
  <p:tag name="KSO_WM_UNIT_COLOR_SCHEME_PARENT_PAGE" val="2_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5"/>
  <p:tag name="KSO_WM_UNIT_COLOR_SCHEME_PARENT_PAGE" val="2_8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6"/>
  <p:tag name="KSO_WM_UNIT_COLOR_SCHEME_PARENT_PAGE" val="2_8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COLOR_SCHEME_SHAPE_ID" val="7"/>
  <p:tag name="KSO_WM_UNIT_COLOR_SCHEME_PARENT_PAGE" val="2_8"/>
</p:tagLst>
</file>

<file path=ppt/tags/tag63.xml><?xml version="1.0" encoding="utf-8"?>
<p:tagLst xmlns:p="http://schemas.openxmlformats.org/presentationml/2006/main">
  <p:tag name="KSO_WM_SLIDE_COLORSCHEME_VERSION" val="3.2"/>
  <p:tag name="KSO_WM_UNIT_COLOR_SCHEME_SHAPE_ID" val="8"/>
  <p:tag name="KSO_WM_UNIT_COLOR_SCHEME_PARENT_PAGE" val="2_8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2"/>
  <p:tag name="KSO_WM_UNIT_COLOR_SCHEME_PARENT_PAGE" val="2_9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3"/>
  <p:tag name="KSO_WM_UNIT_COLOR_SCHEME_PARENT_PAGE" val="2_9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4"/>
  <p:tag name="KSO_WM_UNIT_COLOR_SCHEME_PARENT_PAGE" val="2_9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5"/>
  <p:tag name="KSO_WM_UNIT_COLOR_SCHEME_PARENT_PAGE" val="2_9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COLOR_SCHEME_SHAPE_ID" val="6"/>
  <p:tag name="KSO_WM_UNIT_COLOR_SCHEME_PARENT_PAGE" val="2_9"/>
</p:tagLst>
</file>

<file path=ppt/tags/tag69.xml><?xml version="1.0" encoding="utf-8"?>
<p:tagLst xmlns:p="http://schemas.openxmlformats.org/presentationml/2006/main">
  <p:tag name="KSO_WM_SLIDE_COLORSCHEME_VERSION" val="3.2"/>
  <p:tag name="KSO_WM_UNIT_COLOR_SCHEME_SHAPE_ID" val="7"/>
  <p:tag name="KSO_WM_UNIT_COLOR_SCHEME_PARENT_PAGE" val="2_9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9802"/>
  <p:tag name="KSO_WM_UNIT_COLOR_SCHEME_PARENT_PAGE" val="2_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3"/>
  <p:tag name="KSO_WM_UNIT_COLOR_SCHEME_PARENT_PAGE" val="2_10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4"/>
  <p:tag name="KSO_WM_UNIT_COLOR_SCHEME_PARENT_PAGE" val="2_1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5"/>
  <p:tag name="KSO_WM_UNIT_COLOR_SCHEME_PARENT_PAGE" val="2_10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COLOR_SCHEME_SHAPE_ID" val="7"/>
  <p:tag name="KSO_WM_UNIT_COLOR_SCHEME_PARENT_PAGE" val="2_10"/>
</p:tagLst>
</file>

<file path=ppt/tags/tag74.xml><?xml version="1.0" encoding="utf-8"?>
<p:tagLst xmlns:p="http://schemas.openxmlformats.org/presentationml/2006/main">
  <p:tag name="KSO_WM_SLIDE_COLORSCHEME_VERSION" val="3.2"/>
  <p:tag name="KSO_WM_UNIT_COLOR_SCHEME_SHAPE_ID" val="2"/>
  <p:tag name="KSO_WM_UNIT_COLOR_SCHEME_PARENT_PAGE" val="2_10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7"/>
  <p:tag name="KSO_WM_UNIT_COLOR_SCHEME_PARENT_PAGE" val="2_1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8"/>
  <p:tag name="KSO_WM_UNIT_COLOR_SCHEME_PARENT_PAGE" val="2_1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9"/>
  <p:tag name="KSO_WM_UNIT_COLOR_SCHEME_PARENT_PAGE" val="2_1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0"/>
  <p:tag name="KSO_WM_UNIT_COLOR_SCHEME_PARENT_PAGE" val="2_1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1"/>
  <p:tag name="KSO_WM_UNIT_COLOR_SCHEME_PARENT_PAGE" val="2_1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6"/>
  <p:tag name="KSO_WM_UNIT_COLOR_SCHEME_PARENT_PAGE" val="2_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13"/>
  <p:tag name="KSO_WM_UNIT_COLOR_SCHEME_PARENT_PAGE" val="2_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2"/>
  <p:tag name="KSO_WM_UNIT_COLOR_SCHEME_PARENT_PAGE" val="2_1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3"/>
  <p:tag name="KSO_WM_UNIT_COLOR_SCHEME_PARENT_PAGE" val="2_1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COLOR_SCHEME_SHAPE_ID" val="4"/>
  <p:tag name="KSO_WM_UNIT_COLOR_SCHEME_PARENT_PAGE" val="2_11"/>
</p:tagLst>
</file>

<file path=ppt/tags/tag84.xml><?xml version="1.0" encoding="utf-8"?>
<p:tagLst xmlns:p="http://schemas.openxmlformats.org/presentationml/2006/main">
  <p:tag name="KSO_WM_SLIDE_COLORSCHEME_VERSION" val="3.2"/>
  <p:tag name="KSO_WM_UNIT_COLOR_SCHEME_SHAPE_ID" val="5"/>
  <p:tag name="KSO_WM_UNIT_COLOR_SCHEME_PARENT_PAGE" val="2_1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2"/>
  <p:tag name="KSO_WM_UNIT_COLOR_SCHEME_PARENT_PAGE" val="1_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0925"/>
  <p:tag name="KSO_WM_UNIT_COLOR_SCHEME_SHAPE_ID" val="3"/>
  <p:tag name="KSO_WM_UNIT_COLOR_SCHEME_PARENT_PAGE" val="1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4"/>
  <p:tag name="KSO_WM_UNIT_COLOR_SCHEME_PARENT_PAGE" val="1_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5"/>
  <p:tag name="KSO_WM_UNIT_COLOR_SCHEME_PARENT_PAGE" val="1_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COLOR_SCHEME_SHAPE_ID" val="6"/>
  <p:tag name="KSO_WM_UNIT_COLOR_SCHEME_PARENT_PAGE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COLOR_SCHEME_SHAPE_ID" val="47"/>
  <p:tag name="KSO_WM_UNIT_COLOR_SCHEME_PARENT_PAGE" val="2_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90925"/>
  <p:tag name="KSO_WM_TEMPLATE_THUMBS_INDEX" val="1、2、3、4、15"/>
  <p:tag name="KSO_WM_TEMPLATE_SUBCATEGORY" val="0"/>
  <p:tag name="KSO_WM_SLIDE_COLORSCHEME_VERSION" val="3.2"/>
  <p:tag name="KSO_WM_UNIT_COLOR_SCHEME_SHAPE_ID" val="7"/>
  <p:tag name="KSO_WM_UNIT_COLOR_SCHEME_PARENT_PAGE" val="1_1"/>
</p:tagLst>
</file>

<file path=ppt/tags/tag91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VALUE" val="19"/>
  <p:tag name="KSO_WM_UNIT_HIGHLIGHT" val="0"/>
  <p:tag name="KSO_WM_UNIT_COMPATIBLE" val="0"/>
  <p:tag name="KSO_WM_UNIT_TYPE" val="b"/>
  <p:tag name="KSO_WM_UNIT_INDEX" val="1"/>
  <p:tag name="KSO_WM_UNIT_ID" val="custom20190925_1*b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5"/>
  <p:tag name="KSO_WM_UNIT_COLOR_SCHEME_PARENT_PAGE" val="0_1"/>
</p:tagLst>
</file>

<file path=ppt/tags/tag92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6"/>
  <p:tag name="KSO_WM_UNIT_HIGHLIGHT" val="0"/>
  <p:tag name="KSO_WM_UNIT_COMPATIBLE" val="0"/>
  <p:tag name="KSO_WM_UNIT_TYPE" val="a"/>
  <p:tag name="KSO_WM_UNIT_INDEX" val="1"/>
  <p:tag name="KSO_WM_UNIT_ID" val="custom20190925_1*a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4"/>
  <p:tag name="KSO_WM_UNIT_COLOR_SCHEME_PARENT_PAGE" val="0_1"/>
</p:tagLst>
</file>

<file path=ppt/tags/tag93.xml><?xml version="1.0" encoding="utf-8"?>
<p:tagLst xmlns:p="http://schemas.openxmlformats.org/presentationml/2006/main">
  <p:tag name="KSO_WM_UNIT_ISCONTENTSTITLE" val="0"/>
  <p:tag name="KSO_WM_UNIT_PRESET_TEXT" val="汇报人姓名"/>
  <p:tag name="KSO_WM_UNIT_VALUE" val="8"/>
  <p:tag name="KSO_WM_UNIT_HIGHLIGHT" val="0"/>
  <p:tag name="KSO_WM_UNIT_COMPATIBLE" val="0"/>
  <p:tag name="KSO_WM_UNIT_TYPE" val="b"/>
  <p:tag name="KSO_WM_UNIT_INDEX" val="2"/>
  <p:tag name="KSO_WM_UNIT_ID" val="custom20190925_1*b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6"/>
  <p:tag name="KSO_WM_UNIT_COLOR_SCHEME_PARENT_PAGE" val="0_1"/>
</p:tagLst>
</file>

<file path=ppt/tags/tag94.xml><?xml version="1.0" encoding="utf-8"?>
<p:tagLst xmlns:p="http://schemas.openxmlformats.org/presentationml/2006/main">
  <p:tag name="KSO_WM_UNIT_ISCONTENTSTITLE" val="0"/>
  <p:tag name="KSO_WM_UNIT_PRESET_TEXT" val="汇报日期"/>
  <p:tag name="KSO_WM_UNIT_VALUE" val="8"/>
  <p:tag name="KSO_WM_UNIT_HIGHLIGHT" val="0"/>
  <p:tag name="KSO_WM_UNIT_COMPATIBLE" val="0"/>
  <p:tag name="KSO_WM_UNIT_TYPE" val="b"/>
  <p:tag name="KSO_WM_UNIT_INDEX" val="3"/>
  <p:tag name="KSO_WM_UNIT_ID" val="custom20190925_1*b*3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7"/>
  <p:tag name="KSO_WM_UNIT_COLOR_SCHEME_PARENT_PAGE" val="0_1"/>
</p:tagLst>
</file>

<file path=ppt/tags/tag95.xml><?xml version="1.0" encoding="utf-8"?>
<p:tagLst xmlns:p="http://schemas.openxmlformats.org/presentationml/2006/main">
  <p:tag name="KSO_WM_SLIDE_ID" val="custom20190925_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90925"/>
  <p:tag name="KSO_WM_SLIDE_LAYOUT" val="a_b"/>
  <p:tag name="KSO_WM_SLIDE_LAYOUT_CNT" val="1_3"/>
  <p:tag name="KSO_WM_TEMPLATE_THUMBS_INDEX" val="1、2、3、4、15"/>
  <p:tag name="KSO_WM_TEMPLATE_SUBCATEGORY" val="0"/>
  <p:tag name="KSO_WM_SLIDE_COLORSCHEME_VERSION" val="3.2"/>
  <p:tag name="KSO_WM_SLIDE_MODEL_TYPE" val="cover"/>
</p:tagLst>
</file>

<file path=ppt/tags/tag96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VALUE" val="297"/>
  <p:tag name="KSO_WM_UNIT_HIGHLIGHT" val="0"/>
  <p:tag name="KSO_WM_UNIT_COMPATIBLE" val="0"/>
  <p:tag name="KSO_WM_UNIT_TYPE" val="f"/>
  <p:tag name="KSO_WM_UNIT_INDEX" val="1"/>
  <p:tag name="KSO_WM_UNIT_ID" val="custom20190925_4*f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NOCLEAR" val="0"/>
  <p:tag name="KSO_WM_UNIT_DIAGRAM_ISNUMVISUAL" val="0"/>
  <p:tag name="KSO_WM_UNIT_DIAGRAM_ISREFERUNIT" val="0"/>
  <p:tag name="KSO_WM_UNIT_COLOR_SCHEME_SHAPE_ID" val="3"/>
  <p:tag name="KSO_WM_UNIT_COLOR_SCHEME_PARENT_PAGE" val="0_4"/>
</p:tagLst>
</file>

<file path=ppt/tags/tag97.xml><?xml version="1.0" encoding="utf-8"?>
<p:tagLst xmlns:p="http://schemas.openxmlformats.org/presentationml/2006/main">
  <p:tag name="KSO_WM_SLIDE_ID" val="custom20190925_4"/>
  <p:tag name="KSO_WM_SLIDE_ITEM_CNT" val="0"/>
  <p:tag name="KSO_WM_SLIDE_INDEX" val="4"/>
  <p:tag name="KSO_WM_TAG_VERSION" val="1.0"/>
  <p:tag name="KSO_WM_BEAUTIFY_FLAG" val="#wm#"/>
  <p:tag name="KSO_WM_TEMPLATE_CATEGORY" val="custom"/>
  <p:tag name="KSO_WM_TEMPLATE_INDEX" val="20190925"/>
  <p:tag name="KSO_WM_SLIDE_TYPE" val="text"/>
  <p:tag name="KSO_WM_SLIDE_SUBTYPE" val="pureTxt"/>
  <p:tag name="KSO_WM_SLIDE_SIZE" val="854*465"/>
  <p:tag name="KSO_WM_SLIDE_POSITION" val="52*34"/>
  <p:tag name="KSO_WM_SLIDE_LAYOUT" val="a_f"/>
  <p:tag name="KSO_WM_SLIDE_LAYOUT_CNT" val="1_1"/>
  <p:tag name="KSO_WM_TEMPLATE_SUBCATEGORY" val="0"/>
  <p:tag name="KSO_WM_SLIDE_COLORSCHEME_VERSION" val="3.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1"/>
  <p:tag name="KSO_WM_UNIT_ID" val="custom20190925_2*i*1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3"/>
  <p:tag name="KSO_WM_UNIT_COLOR_SCHEME_PARENT_PAGE" val="0_2"/>
  <p:tag name="KSO_WM_UNIT_DIAGRAM_ISNUMVISUAL" val="0"/>
  <p:tag name="KSO_WM_UNIT_DIAGRAM_ISREFERUNIT" val="0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TYPE" val="i"/>
  <p:tag name="KSO_WM_UNIT_INDEX" val="2"/>
  <p:tag name="KSO_WM_UNIT_ID" val="custom20190925_2*i*2"/>
  <p:tag name="KSO_WM_TEMPLATE_CATEGORY" val="custom"/>
  <p:tag name="KSO_WM_TEMPLATE_INDEX" val="20190925"/>
  <p:tag name="KSO_WM_UNIT_LAYERLEVEL" val="1"/>
  <p:tag name="KSO_WM_TAG_VERSION" val="1.0"/>
  <p:tag name="KSO_WM_BEAUTIFY_FLAG" val="#wm#"/>
  <p:tag name="KSO_WM_UNIT_COLOR_SCHEME_SHAPE_ID" val="28"/>
  <p:tag name="KSO_WM_UNIT_COLOR_SCHEME_PARENT_PAGE" val="0_2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1">
      <a:dk1>
        <a:srgbClr val="000000"/>
      </a:dk1>
      <a:lt1>
        <a:srgbClr val="FFFFFF"/>
      </a:lt1>
      <a:dk2>
        <a:srgbClr val="34B29C"/>
      </a:dk2>
      <a:lt2>
        <a:srgbClr val="F0F0F0"/>
      </a:lt2>
      <a:accent1>
        <a:srgbClr val="34B29C"/>
      </a:accent1>
      <a:accent2>
        <a:srgbClr val="D3F2EC"/>
      </a:accent2>
      <a:accent3>
        <a:srgbClr val="00B0F0"/>
      </a:accent3>
      <a:accent4>
        <a:srgbClr val="7CD9C8"/>
      </a:accent4>
      <a:accent5>
        <a:srgbClr val="268574"/>
      </a:accent5>
      <a:accent6>
        <a:srgbClr val="00B0F0"/>
      </a:accent6>
      <a:hlink>
        <a:srgbClr val="4276AA"/>
      </a:hlink>
      <a:folHlink>
        <a:srgbClr val="BFBFB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2757</Words>
  <Application>WPS 演示</Application>
  <PresentationFormat>宽屏</PresentationFormat>
  <Paragraphs>243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微软雅黑 Light</vt:lpstr>
      <vt:lpstr>Impact</vt:lpstr>
      <vt:lpstr>Arial Unicode MS</vt:lpstr>
      <vt:lpstr>黑体</vt:lpstr>
      <vt:lpstr>1_Office 主题​​</vt:lpstr>
      <vt:lpstr>数组和对象的扩展</vt:lpstr>
      <vt:lpstr>每日一词</vt:lpstr>
      <vt:lpstr>PowerPoint 演示文稿</vt:lpstr>
      <vt:lpstr>数组的扩展</vt:lpstr>
      <vt:lpstr>扩展运算符 </vt:lpstr>
      <vt:lpstr>扩展运算符 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ES5 ES6新增的数组方法</vt:lpstr>
      <vt:lpstr>for..of遍历</vt:lpstr>
      <vt:lpstr>for..of遍历 </vt:lpstr>
      <vt:lpstr>for..of遍历</vt:lpstr>
      <vt:lpstr>for..of遍历 </vt:lpstr>
      <vt:lpstr>对象的扩展 </vt:lpstr>
      <vt:lpstr>对象的扩展 </vt:lpstr>
      <vt:lpstr>对象的扩展 </vt:lpstr>
      <vt:lpstr>对象的扩展 </vt:lpstr>
      <vt:lpstr>对象的扩展 </vt:lpstr>
      <vt:lpstr>对象的扩展 </vt:lpstr>
      <vt:lpstr>对象的扩展 </vt:lpstr>
      <vt:lpstr>对象的扩展 </vt:lpstr>
      <vt:lpstr>对象的扩展 </vt:lpstr>
      <vt:lpstr>对象的扩展 </vt:lpstr>
      <vt:lpstr>对象的扩展 </vt:lpstr>
      <vt:lpstr>对象的扩展 </vt:lpstr>
      <vt:lpstr>对象的扩展 </vt:lpstr>
      <vt:lpstr>总结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惜取少年时。</cp:lastModifiedBy>
  <cp:revision>21</cp:revision>
  <dcterms:created xsi:type="dcterms:W3CDTF">2019-04-22T15:34:00Z</dcterms:created>
  <dcterms:modified xsi:type="dcterms:W3CDTF">2020-07-17T13:54:22Z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