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31"/>
  </p:handoutMasterIdLst>
  <p:sldIdLst>
    <p:sldId id="257" r:id="rId3"/>
    <p:sldId id="260" r:id="rId4"/>
    <p:sldId id="258" r:id="rId5"/>
    <p:sldId id="259" r:id="rId7"/>
    <p:sldId id="328" r:id="rId8"/>
    <p:sldId id="269" r:id="rId9"/>
    <p:sldId id="33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50" r:id="rId19"/>
    <p:sldId id="351" r:id="rId20"/>
    <p:sldId id="349" r:id="rId21"/>
    <p:sldId id="352" r:id="rId22"/>
    <p:sldId id="353" r:id="rId23"/>
    <p:sldId id="354" r:id="rId24"/>
    <p:sldId id="367" r:id="rId25"/>
    <p:sldId id="368" r:id="rId26"/>
    <p:sldId id="288" r:id="rId27"/>
    <p:sldId id="287" r:id="rId28"/>
    <p:sldId id="261" r:id="rId29"/>
    <p:sldId id="262" r:id="rId30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3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gs" Target="tags/tag180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image" Target="../media/image1.jpeg"/><Relationship Id="rId2" Type="http://schemas.openxmlformats.org/officeDocument/2006/relationships/tags" Target="../tags/tag7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9"/>
          <p:cNvSpPr/>
          <p:nvPr>
            <p:custDataLst>
              <p:tags r:id="rId2"/>
            </p:custDataLst>
          </p:nvPr>
        </p:nvSpPr>
        <p:spPr bwMode="auto">
          <a:xfrm>
            <a:off x="5434013" y="142876"/>
            <a:ext cx="6756400" cy="6708775"/>
          </a:xfrm>
          <a:custGeom>
            <a:avLst/>
            <a:gdLst>
              <a:gd name="T0" fmla="*/ 0 w 4256"/>
              <a:gd name="T1" fmla="*/ 4226 h 4226"/>
              <a:gd name="T2" fmla="*/ 4256 w 4256"/>
              <a:gd name="T3" fmla="*/ 4226 h 4226"/>
              <a:gd name="T4" fmla="*/ 4256 w 4256"/>
              <a:gd name="T5" fmla="*/ 3121 h 4226"/>
              <a:gd name="T6" fmla="*/ 2422 w 4256"/>
              <a:gd name="T7" fmla="*/ 0 h 4226"/>
              <a:gd name="T8" fmla="*/ 0 w 4256"/>
              <a:gd name="T9" fmla="*/ 4226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6" h="4226">
                <a:moveTo>
                  <a:pt x="0" y="4226"/>
                </a:moveTo>
                <a:lnTo>
                  <a:pt x="4256" y="4226"/>
                </a:lnTo>
                <a:lnTo>
                  <a:pt x="4256" y="3121"/>
                </a:lnTo>
                <a:lnTo>
                  <a:pt x="2422" y="0"/>
                </a:lnTo>
                <a:lnTo>
                  <a:pt x="0" y="4226"/>
                </a:lnTo>
                <a:close/>
              </a:path>
            </a:pathLst>
          </a:custGeom>
          <a:blipFill>
            <a:blip r:embed="rId3"/>
            <a:srcRect/>
            <a:stretch>
              <a:fillRect l="-24811" r="-24716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5" name="Freeform 20"/>
          <p:cNvSpPr/>
          <p:nvPr>
            <p:custDataLst>
              <p:tags r:id="rId4"/>
            </p:custDataLst>
          </p:nvPr>
        </p:nvSpPr>
        <p:spPr bwMode="auto">
          <a:xfrm>
            <a:off x="5822950" y="1588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blipFill>
            <a:blip r:embed="rId3"/>
            <a:srcRect/>
            <a:stretch>
              <a:fillRect l="-14505" r="-1439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1"/>
          <p:cNvSpPr/>
          <p:nvPr>
            <p:custDataLst>
              <p:tags r:id="rId5"/>
            </p:custDataLst>
          </p:nvPr>
        </p:nvSpPr>
        <p:spPr bwMode="auto">
          <a:xfrm>
            <a:off x="9474200" y="1588"/>
            <a:ext cx="2716213" cy="4660900"/>
          </a:xfrm>
          <a:custGeom>
            <a:avLst/>
            <a:gdLst>
              <a:gd name="T0" fmla="*/ 1711 w 1711"/>
              <a:gd name="T1" fmla="*/ 2936 h 2936"/>
              <a:gd name="T2" fmla="*/ 1711 w 1711"/>
              <a:gd name="T3" fmla="*/ 0 h 2936"/>
              <a:gd name="T4" fmla="*/ 0 w 1711"/>
              <a:gd name="T5" fmla="*/ 0 h 2936"/>
              <a:gd name="T6" fmla="*/ 1711 w 1711"/>
              <a:gd name="T7" fmla="*/ 2936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2936">
                <a:moveTo>
                  <a:pt x="1711" y="2936"/>
                </a:moveTo>
                <a:lnTo>
                  <a:pt x="1711" y="0"/>
                </a:lnTo>
                <a:lnTo>
                  <a:pt x="0" y="0"/>
                </a:lnTo>
                <a:lnTo>
                  <a:pt x="1711" y="2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2"/>
          <p:cNvSpPr/>
          <p:nvPr>
            <p:custDataLst>
              <p:tags r:id="rId6"/>
            </p:custDataLst>
          </p:nvPr>
        </p:nvSpPr>
        <p:spPr bwMode="auto">
          <a:xfrm>
            <a:off x="-1588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20"/>
          <p:cNvSpPr/>
          <p:nvPr>
            <p:custDataLst>
              <p:tags r:id="rId7"/>
            </p:custDataLst>
          </p:nvPr>
        </p:nvSpPr>
        <p:spPr bwMode="auto">
          <a:xfrm>
            <a:off x="5822950" y="-39160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150249" y="2879525"/>
            <a:ext cx="5283208" cy="708501"/>
          </a:xfrm>
        </p:spPr>
        <p:txBody>
          <a:bodyPr bIns="46800"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1150249" y="1382604"/>
            <a:ext cx="5283208" cy="1443583"/>
          </a:xfrm>
        </p:spPr>
        <p:txBody>
          <a:bodyPr bIns="46800" anchor="b">
            <a:normAutofit/>
          </a:bodyPr>
          <a:lstStyle>
            <a:lvl1pPr algn="l"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6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151539" y="4135012"/>
            <a:ext cx="2160000" cy="450000"/>
          </a:xfrm>
          <a:prstGeom prst="roundRect">
            <a:avLst/>
          </a:prstGeom>
          <a:solidFill>
            <a:schemeClr val="accent1"/>
          </a:solidFill>
        </p:spPr>
        <p:txBody>
          <a:bodyPr vert="horz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en-US" altLang="zh-CN" dirty="0"/>
          </a:p>
        </p:txBody>
      </p:sp>
      <p:sp>
        <p:nvSpPr>
          <p:cNvPr id="47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151537" y="4632199"/>
            <a:ext cx="2160000" cy="450000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txBody>
          <a:bodyPr vert="horz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9"/>
          <p:cNvSpPr/>
          <p:nvPr>
            <p:custDataLst>
              <p:tags r:id="rId2"/>
            </p:custDataLst>
          </p:nvPr>
        </p:nvSpPr>
        <p:spPr bwMode="auto">
          <a:xfrm flipH="1">
            <a:off x="-1588" y="142876"/>
            <a:ext cx="6756400" cy="6708775"/>
          </a:xfrm>
          <a:custGeom>
            <a:avLst/>
            <a:gdLst>
              <a:gd name="T0" fmla="*/ 0 w 4256"/>
              <a:gd name="T1" fmla="*/ 4226 h 4226"/>
              <a:gd name="T2" fmla="*/ 4256 w 4256"/>
              <a:gd name="T3" fmla="*/ 4226 h 4226"/>
              <a:gd name="T4" fmla="*/ 4256 w 4256"/>
              <a:gd name="T5" fmla="*/ 3121 h 4226"/>
              <a:gd name="T6" fmla="*/ 2422 w 4256"/>
              <a:gd name="T7" fmla="*/ 0 h 4226"/>
              <a:gd name="T8" fmla="*/ 0 w 4256"/>
              <a:gd name="T9" fmla="*/ 4226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6" h="4226">
                <a:moveTo>
                  <a:pt x="0" y="4226"/>
                </a:moveTo>
                <a:lnTo>
                  <a:pt x="4256" y="4226"/>
                </a:lnTo>
                <a:lnTo>
                  <a:pt x="4256" y="3121"/>
                </a:lnTo>
                <a:lnTo>
                  <a:pt x="2422" y="0"/>
                </a:lnTo>
                <a:lnTo>
                  <a:pt x="0" y="4226"/>
                </a:lnTo>
                <a:close/>
              </a:path>
            </a:pathLst>
          </a:custGeom>
          <a:blipFill>
            <a:blip r:embed="rId3"/>
            <a:srcRect/>
            <a:stretch>
              <a:fillRect l="-24811" r="-24716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20"/>
          <p:cNvSpPr/>
          <p:nvPr>
            <p:custDataLst>
              <p:tags r:id="rId4"/>
            </p:custDataLst>
          </p:nvPr>
        </p:nvSpPr>
        <p:spPr bwMode="auto">
          <a:xfrm flipH="1">
            <a:off x="3059112" y="1588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blipFill>
            <a:blip r:embed="rId3"/>
            <a:srcRect/>
            <a:stretch>
              <a:fillRect l="-14505" r="-1439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21"/>
          <p:cNvSpPr/>
          <p:nvPr>
            <p:custDataLst>
              <p:tags r:id="rId5"/>
            </p:custDataLst>
          </p:nvPr>
        </p:nvSpPr>
        <p:spPr bwMode="auto">
          <a:xfrm flipH="1">
            <a:off x="-1588" y="1588"/>
            <a:ext cx="2716213" cy="4660900"/>
          </a:xfrm>
          <a:custGeom>
            <a:avLst/>
            <a:gdLst>
              <a:gd name="T0" fmla="*/ 1711 w 1711"/>
              <a:gd name="T1" fmla="*/ 2936 h 2936"/>
              <a:gd name="T2" fmla="*/ 1711 w 1711"/>
              <a:gd name="T3" fmla="*/ 0 h 2936"/>
              <a:gd name="T4" fmla="*/ 0 w 1711"/>
              <a:gd name="T5" fmla="*/ 0 h 2936"/>
              <a:gd name="T6" fmla="*/ 1711 w 1711"/>
              <a:gd name="T7" fmla="*/ 2936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2936">
                <a:moveTo>
                  <a:pt x="1711" y="2936"/>
                </a:moveTo>
                <a:lnTo>
                  <a:pt x="1711" y="0"/>
                </a:lnTo>
                <a:lnTo>
                  <a:pt x="0" y="0"/>
                </a:lnTo>
                <a:lnTo>
                  <a:pt x="1711" y="2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22"/>
          <p:cNvSpPr/>
          <p:nvPr>
            <p:custDataLst>
              <p:tags r:id="rId6"/>
            </p:custDataLst>
          </p:nvPr>
        </p:nvSpPr>
        <p:spPr bwMode="auto">
          <a:xfrm flipH="1">
            <a:off x="10633075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20"/>
          <p:cNvSpPr/>
          <p:nvPr>
            <p:custDataLst>
              <p:tags r:id="rId7"/>
            </p:custDataLst>
          </p:nvPr>
        </p:nvSpPr>
        <p:spPr bwMode="auto">
          <a:xfrm flipH="1">
            <a:off x="3055937" y="1587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6490222" y="2910782"/>
            <a:ext cx="4914378" cy="1621509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8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"/>
          <p:cNvSpPr/>
          <p:nvPr>
            <p:custDataLst>
              <p:tags r:id="rId2"/>
            </p:custDataLst>
          </p:nvPr>
        </p:nvSpPr>
        <p:spPr bwMode="auto">
          <a:xfrm>
            <a:off x="-1588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22"/>
          <p:cNvSpPr/>
          <p:nvPr>
            <p:custDataLst>
              <p:tags r:id="rId3"/>
            </p:custDataLst>
          </p:nvPr>
        </p:nvSpPr>
        <p:spPr bwMode="auto">
          <a:xfrm flipH="1">
            <a:off x="10577894" y="4201134"/>
            <a:ext cx="1614578" cy="2684380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20"/>
          <p:cNvSpPr/>
          <p:nvPr>
            <p:custDataLst>
              <p:tags r:id="rId2"/>
            </p:custDataLst>
          </p:nvPr>
        </p:nvSpPr>
        <p:spPr bwMode="auto">
          <a:xfrm>
            <a:off x="216961" y="512621"/>
            <a:ext cx="3023299" cy="2587875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49" name="Freeform 22"/>
          <p:cNvSpPr/>
          <p:nvPr>
            <p:custDataLst>
              <p:tags r:id="rId3"/>
            </p:custDataLst>
          </p:nvPr>
        </p:nvSpPr>
        <p:spPr bwMode="auto">
          <a:xfrm flipH="1">
            <a:off x="10577894" y="4201134"/>
            <a:ext cx="1614578" cy="2684380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20"/>
          <p:cNvSpPr/>
          <p:nvPr>
            <p:custDataLst>
              <p:tags r:id="rId4"/>
            </p:custDataLst>
          </p:nvPr>
        </p:nvSpPr>
        <p:spPr bwMode="auto">
          <a:xfrm>
            <a:off x="964383" y="0"/>
            <a:ext cx="3023299" cy="2587875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802202" y="2574597"/>
            <a:ext cx="5419185" cy="895350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4803318" y="351840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0" name="直接连接符 9"/>
          <p:cNvCxnSpPr/>
          <p:nvPr>
            <p:custDataLst>
              <p:tags r:id="rId10"/>
            </p:custDataLst>
          </p:nvPr>
        </p:nvCxnSpPr>
        <p:spPr>
          <a:xfrm>
            <a:off x="4591050" y="2813550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KSO_TEMPLATE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2.xml"/><Relationship Id="rId2" Type="http://schemas.openxmlformats.org/officeDocument/2006/relationships/image" Target="../media/image7.png"/><Relationship Id="rId1" Type="http://schemas.openxmlformats.org/officeDocument/2006/relationships/tags" Target="../tags/tag14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6.xml"/><Relationship Id="rId2" Type="http://schemas.openxmlformats.org/officeDocument/2006/relationships/image" Target="../media/image8.png"/><Relationship Id="rId1" Type="http://schemas.openxmlformats.org/officeDocument/2006/relationships/tags" Target="../tags/tag145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8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14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0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149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15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6.xml"/><Relationship Id="rId2" Type="http://schemas.openxmlformats.org/officeDocument/2006/relationships/image" Target="../media/image8.png"/><Relationship Id="rId1" Type="http://schemas.openxmlformats.org/officeDocument/2006/relationships/tags" Target="../tags/tag155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8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157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0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tags" Target="../tags/tag15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tags" Target="../tags/tag161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4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tags" Target="../tags/tag163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6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tags" Target="../tags/tag16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8.xml"/><Relationship Id="rId1" Type="http://schemas.openxmlformats.org/officeDocument/2006/relationships/tags" Target="../tags/tag167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7" Type="http://schemas.openxmlformats.org/officeDocument/2006/relationships/notesSlide" Target="../notesSlides/notesSlide1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121.xml"/><Relationship Id="rId24" Type="http://schemas.openxmlformats.org/officeDocument/2006/relationships/tags" Target="../tags/tag120.xml"/><Relationship Id="rId23" Type="http://schemas.openxmlformats.org/officeDocument/2006/relationships/tags" Target="../tags/tag119.xml"/><Relationship Id="rId22" Type="http://schemas.openxmlformats.org/officeDocument/2006/relationships/tags" Target="../tags/tag118.xml"/><Relationship Id="rId21" Type="http://schemas.openxmlformats.org/officeDocument/2006/relationships/tags" Target="../tags/tag117.xml"/><Relationship Id="rId20" Type="http://schemas.openxmlformats.org/officeDocument/2006/relationships/tags" Target="../tags/tag116.xml"/><Relationship Id="rId2" Type="http://schemas.openxmlformats.org/officeDocument/2006/relationships/image" Target="../media/image2.png"/><Relationship Id="rId19" Type="http://schemas.openxmlformats.org/officeDocument/2006/relationships/tags" Target="../tags/tag115.xml"/><Relationship Id="rId18" Type="http://schemas.openxmlformats.org/officeDocument/2006/relationships/tags" Target="../tags/tag114.xml"/><Relationship Id="rId17" Type="http://schemas.openxmlformats.org/officeDocument/2006/relationships/tags" Target="../tags/tag113.xml"/><Relationship Id="rId16" Type="http://schemas.openxmlformats.org/officeDocument/2006/relationships/tags" Target="../tags/tag112.xml"/><Relationship Id="rId15" Type="http://schemas.openxmlformats.org/officeDocument/2006/relationships/tags" Target="../tags/tag111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tags" Target="../tags/tag9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6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8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13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0.xml"/><Relationship Id="rId2" Type="http://schemas.openxmlformats.org/officeDocument/2006/relationships/image" Target="../media/image7.png"/><Relationship Id="rId1" Type="http://schemas.openxmlformats.org/officeDocument/2006/relationships/tags" Target="../tags/tag1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51519" y="2879525"/>
            <a:ext cx="5283208" cy="708501"/>
          </a:xfrm>
        </p:spPr>
        <p:txBody>
          <a:bodyPr/>
          <a:lstStyle/>
          <a:p>
            <a:r>
              <a:rPr lang="zh-CN" altLang="en-US"/>
              <a:t>单击此处添加副标题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css3</a:t>
            </a:r>
            <a:r>
              <a:rPr lang="zh-CN" altLang="en-US"/>
              <a:t>选择器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/>
              <a:t>张瑾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/>
              <a:t>2019/11/29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10000"/>
          </a:bodyPr>
          <a:lstStyle/>
          <a:p>
            <a:pPr lvl="0" fontAlgn="base">
              <a:lnSpc>
                <a:spcPct val="150000"/>
              </a:lnSpc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属性选择器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selector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[attribute$=value]，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选择 attribute 属性值以 "value" 结尾的所有元素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css3</a:t>
            </a:r>
            <a:r>
              <a:rPr sz="3200">
                <a:sym typeface="+mn-ea"/>
              </a:rPr>
              <a:t>选择器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45" y="3633470"/>
            <a:ext cx="5159375" cy="13665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:first-child </a:t>
            </a:r>
            <a:r>
              <a:rPr sz="32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匹配</a:t>
            </a:r>
            <a:r>
              <a:rPr sz="32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选择器的第一个子元素，此元素必须是父元素的第一个子元素</a:t>
            </a:r>
            <a:endParaRPr sz="32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:last-child 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匹配选择器的最后一个子元素，</a:t>
            </a:r>
            <a:r>
              <a:rPr sz="32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此元素必须是父元素的最后一个子元素</a:t>
            </a:r>
            <a:endParaRPr sz="32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伪类选择器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右侧例子是把第一个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li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变成红色。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:last-child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同理。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伪类选择器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865" y="1035685"/>
            <a:ext cx="4318635" cy="51352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:nth-child()匹配属于其父元素的第 N 个子元素，不论元素的类型。</a:t>
            </a:r>
            <a:endParaRPr lang="en-US" altLang="zh-CN"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伪类选择器</a:t>
            </a: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0" y="2694305"/>
            <a:ext cx="3731260" cy="37014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370" y="2828925"/>
            <a:ext cx="1767840" cy="31540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:nth-child(2n+1)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表示匹配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li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序号为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2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的倍数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+1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的元素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伪类选择器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0" y="2567305"/>
            <a:ext cx="3996055" cy="36423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055" y="2659380"/>
            <a:ext cx="2103755" cy="36449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:nth-child()</a:t>
            </a:r>
            <a:endParaRPr lang="en-US" altLang="zh-CN"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odd 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奇数序号的元素     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even 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偶数序号的元素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伪类选择器</a:t>
            </a: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35" y="2821305"/>
            <a:ext cx="4121785" cy="36747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185" y="2912110"/>
            <a:ext cx="1884045" cy="32702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:nth-last-child </a:t>
            </a:r>
            <a:r>
              <a:rPr sz="32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同</a:t>
            </a:r>
            <a:r>
              <a:rPr lang="en-US" altLang="zh-CN" sz="32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nth-child</a:t>
            </a:r>
            <a:r>
              <a:rPr sz="32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用法一致，只不过是从后往前数。</a:t>
            </a:r>
            <a:endParaRPr lang="en-US" altLang="zh-CN" sz="32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:first-child </a:t>
            </a:r>
            <a:r>
              <a:rPr sz="32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匹配</a:t>
            </a:r>
            <a:r>
              <a:rPr sz="32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选择器的第一个子元素，此元素必须是父元素的第一个子元素</a:t>
            </a:r>
            <a:endParaRPr sz="32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:last-child 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匹配选择器的最后一个子元素，</a:t>
            </a:r>
            <a:r>
              <a:rPr sz="32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此元素必须是父元素的最后一个子元素</a:t>
            </a:r>
            <a:endParaRPr sz="32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伪类选择器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右侧例子是把第一个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li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变成红色。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:last-child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同理。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伪类选择器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865" y="1035685"/>
            <a:ext cx="4318635" cy="51352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:first-of-type选择属于其父元素的首个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此类型的元素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:last-of-type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选择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属于其父元素的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最后一个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此类型的元素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伪类选择器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70" y="2672715"/>
            <a:ext cx="3249930" cy="3721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795" y="2768600"/>
            <a:ext cx="3692525" cy="11309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4405" y="2768600"/>
            <a:ext cx="2757170" cy="31362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: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last-of-type会识别 标签和类名 一致的最后 类名 的那个元素(与:last-child 区别在于，不用管是不是对于父元素的最后那个元素)。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伪类选择器</a:t>
            </a: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3308350"/>
            <a:ext cx="4079875" cy="17227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15" y="5167630"/>
            <a:ext cx="4117340" cy="12503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745" y="3615690"/>
            <a:ext cx="3874770" cy="24701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/>
          <a:lstStyle/>
          <a:p>
            <a:endParaRPr kumimoji="0" lang="zh-CN" altLang="en-US" b="1" i="0" u="none" strike="noStrike" kern="1200" cap="none" spc="0" normalizeH="0" baseline="0" noProof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3200"/>
              <a:t>每日一词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:only-child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匹配属于其父元素的唯一子元素的每个元素。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伪类选择器</a:t>
            </a: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70" y="2438400"/>
            <a:ext cx="2823845" cy="29514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5" y="2633345"/>
            <a:ext cx="3285490" cy="12153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060" y="2520950"/>
            <a:ext cx="2231390" cy="22682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:nth-of-type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匹配属于父元素的特定类型的第 N 个子元素的元素。用法通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nth-child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。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:nth-last-of-type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：和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nth-of-type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类似，从后往前数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伪类选择器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3307715"/>
            <a:ext cx="2976245" cy="33553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995" y="3388360"/>
            <a:ext cx="3265805" cy="1044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0" y="3442335"/>
            <a:ext cx="2355850" cy="32797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:root 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匹配根元素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:empty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匹配没有子元素的对应选择器的元素。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伪类选择器</a:t>
            </a:r>
            <a:endParaRPr sz="32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760" y="1256030"/>
            <a:ext cx="3050540" cy="8559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560" y="3646170"/>
            <a:ext cx="3358515" cy="9429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:enabled 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匹配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启用的表单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:disabled 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匹配禁用的表单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:checked 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匹配选中的表单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::selection 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匹配选中的文本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伪类选择器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en-US" altLang="zh-CN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indent="0" algn="l" defTabSz="914400">
              <a:buNone/>
            </a:pPr>
            <a:r>
              <a:rPr lang="en-US" altLang="zh-CN" sz="320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单击此处添加文本具体内容，简明扼要的阐述您的观点。根据需要可酌情增减文字，以便观者准确的理解您传达的思想。</a:t>
            </a:r>
            <a:endParaRPr lang="en-US" altLang="zh-CN" sz="320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总结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  <p:bldP spid="3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648668" y="212190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作业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030" y="1186815"/>
            <a:ext cx="86048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知识扩充</a:t>
            </a:r>
            <a:endParaRPr lang="zh-CN" altLang="en-US"/>
          </a:p>
          <a:p>
            <a:r>
              <a:rPr lang="zh-CN" altLang="en-US"/>
              <a:t>https://www.cnblogs.com/saryli/p/8490247.html</a:t>
            </a:r>
            <a:endParaRPr lang="zh-CN" altLang="en-US"/>
          </a:p>
          <a:p>
            <a:r>
              <a:rPr lang="zh-CN" altLang="en-US"/>
              <a:t>CSS 选择器 :last-child与:last-of-type的区别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https://blog.csdn.net/Dorothy1224/article/details/95206594</a:t>
            </a:r>
            <a:endParaRPr lang="zh-CN" altLang="en-US"/>
          </a:p>
          <a:p>
            <a:r>
              <a:rPr lang="zh-CN" altLang="en-US"/>
              <a:t>:last-of-type , :last-child 无效的问题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346" y="895116"/>
            <a:ext cx="5700254" cy="4913802"/>
          </a:xfrm>
          <a:prstGeom prst="rect">
            <a:avLst/>
          </a:prstGeom>
        </p:spPr>
      </p:pic>
      <p:sp>
        <p:nvSpPr>
          <p:cNvPr id="28" name="等腰三角形 27"/>
          <p:cNvSpPr/>
          <p:nvPr>
            <p:custDataLst>
              <p:tags r:id="rId3"/>
            </p:custDataLst>
          </p:nvPr>
        </p:nvSpPr>
        <p:spPr>
          <a:xfrm>
            <a:off x="7643272" y="3160636"/>
            <a:ext cx="1902966" cy="1640490"/>
          </a:xfrm>
          <a:prstGeom prst="triangle">
            <a:avLst/>
          </a:prstGeom>
          <a:solidFill>
            <a:schemeClr val="bg1">
              <a:alpha val="7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b">
            <a:normAutofit/>
          </a:bodyPr>
          <a:lstStyle/>
          <a:p>
            <a:pPr algn="ctr">
              <a:lnSpc>
                <a:spcPct val="150000"/>
              </a:lnSpc>
              <a:spcBef>
                <a:spcPts val="800"/>
              </a:spcBef>
            </a:pPr>
            <a:endParaRPr i="1" dirty="0">
              <a:solidFill>
                <a:schemeClr val="tx1"/>
              </a:solidFill>
            </a:endParaRPr>
          </a:p>
        </p:txBody>
      </p:sp>
      <p:sp>
        <p:nvSpPr>
          <p:cNvPr id="27" name="任意多边形 26"/>
          <p:cNvSpPr/>
          <p:nvPr>
            <p:custDataLst>
              <p:tags r:id="rId4"/>
            </p:custDataLst>
          </p:nvPr>
        </p:nvSpPr>
        <p:spPr>
          <a:xfrm>
            <a:off x="8365006" y="3751451"/>
            <a:ext cx="459500" cy="458859"/>
          </a:xfrm>
          <a:custGeom>
            <a:avLst/>
            <a:gdLst>
              <a:gd name="connsiteX0" fmla="*/ 126452 w 606933"/>
              <a:gd name="connsiteY0" fmla="*/ 239923 h 606087"/>
              <a:gd name="connsiteX1" fmla="*/ 191364 w 606933"/>
              <a:gd name="connsiteY1" fmla="*/ 239923 h 606087"/>
              <a:gd name="connsiteX2" fmla="*/ 289791 w 606933"/>
              <a:gd name="connsiteY2" fmla="*/ 336874 h 606087"/>
              <a:gd name="connsiteX3" fmla="*/ 303467 w 606933"/>
              <a:gd name="connsiteY3" fmla="*/ 345627 h 606087"/>
              <a:gd name="connsiteX4" fmla="*/ 317142 w 606933"/>
              <a:gd name="connsiteY4" fmla="*/ 336874 h 606087"/>
              <a:gd name="connsiteX5" fmla="*/ 415569 w 606933"/>
              <a:gd name="connsiteY5" fmla="*/ 239923 h 606087"/>
              <a:gd name="connsiteX6" fmla="*/ 480481 w 606933"/>
              <a:gd name="connsiteY6" fmla="*/ 239923 h 606087"/>
              <a:gd name="connsiteX7" fmla="*/ 480481 w 606933"/>
              <a:gd name="connsiteY7" fmla="*/ 404009 h 606087"/>
              <a:gd name="connsiteX8" fmla="*/ 316083 w 606933"/>
              <a:gd name="connsiteY8" fmla="*/ 404009 h 606087"/>
              <a:gd name="connsiteX9" fmla="*/ 316083 w 606933"/>
              <a:gd name="connsiteY9" fmla="*/ 441905 h 606087"/>
              <a:gd name="connsiteX10" fmla="*/ 568988 w 606933"/>
              <a:gd name="connsiteY10" fmla="*/ 441905 h 606087"/>
              <a:gd name="connsiteX11" fmla="*/ 568988 w 606933"/>
              <a:gd name="connsiteY11" fmla="*/ 505096 h 606087"/>
              <a:gd name="connsiteX12" fmla="*/ 606933 w 606933"/>
              <a:gd name="connsiteY12" fmla="*/ 505096 h 606087"/>
              <a:gd name="connsiteX13" fmla="*/ 606933 w 606933"/>
              <a:gd name="connsiteY13" fmla="*/ 606087 h 606087"/>
              <a:gd name="connsiteX14" fmla="*/ 505714 w 606933"/>
              <a:gd name="connsiteY14" fmla="*/ 606087 h 606087"/>
              <a:gd name="connsiteX15" fmla="*/ 505714 w 606933"/>
              <a:gd name="connsiteY15" fmla="*/ 505096 h 606087"/>
              <a:gd name="connsiteX16" fmla="*/ 543659 w 606933"/>
              <a:gd name="connsiteY16" fmla="*/ 505096 h 606087"/>
              <a:gd name="connsiteX17" fmla="*/ 543659 w 606933"/>
              <a:gd name="connsiteY17" fmla="*/ 467105 h 606087"/>
              <a:gd name="connsiteX18" fmla="*/ 316083 w 606933"/>
              <a:gd name="connsiteY18" fmla="*/ 467105 h 606087"/>
              <a:gd name="connsiteX19" fmla="*/ 316083 w 606933"/>
              <a:gd name="connsiteY19" fmla="*/ 505096 h 606087"/>
              <a:gd name="connsiteX20" fmla="*/ 354028 w 606933"/>
              <a:gd name="connsiteY20" fmla="*/ 505096 h 606087"/>
              <a:gd name="connsiteX21" fmla="*/ 354028 w 606933"/>
              <a:gd name="connsiteY21" fmla="*/ 606087 h 606087"/>
              <a:gd name="connsiteX22" fmla="*/ 252905 w 606933"/>
              <a:gd name="connsiteY22" fmla="*/ 606087 h 606087"/>
              <a:gd name="connsiteX23" fmla="*/ 252905 w 606933"/>
              <a:gd name="connsiteY23" fmla="*/ 505096 h 606087"/>
              <a:gd name="connsiteX24" fmla="*/ 290850 w 606933"/>
              <a:gd name="connsiteY24" fmla="*/ 505096 h 606087"/>
              <a:gd name="connsiteX25" fmla="*/ 290850 w 606933"/>
              <a:gd name="connsiteY25" fmla="*/ 467105 h 606087"/>
              <a:gd name="connsiteX26" fmla="*/ 63274 w 606933"/>
              <a:gd name="connsiteY26" fmla="*/ 467105 h 606087"/>
              <a:gd name="connsiteX27" fmla="*/ 63274 w 606933"/>
              <a:gd name="connsiteY27" fmla="*/ 505096 h 606087"/>
              <a:gd name="connsiteX28" fmla="*/ 101123 w 606933"/>
              <a:gd name="connsiteY28" fmla="*/ 505096 h 606087"/>
              <a:gd name="connsiteX29" fmla="*/ 101123 w 606933"/>
              <a:gd name="connsiteY29" fmla="*/ 606087 h 606087"/>
              <a:gd name="connsiteX30" fmla="*/ 0 w 606933"/>
              <a:gd name="connsiteY30" fmla="*/ 606087 h 606087"/>
              <a:gd name="connsiteX31" fmla="*/ 0 w 606933"/>
              <a:gd name="connsiteY31" fmla="*/ 505096 h 606087"/>
              <a:gd name="connsiteX32" fmla="*/ 37945 w 606933"/>
              <a:gd name="connsiteY32" fmla="*/ 505096 h 606087"/>
              <a:gd name="connsiteX33" fmla="*/ 37945 w 606933"/>
              <a:gd name="connsiteY33" fmla="*/ 441905 h 606087"/>
              <a:gd name="connsiteX34" fmla="*/ 290850 w 606933"/>
              <a:gd name="connsiteY34" fmla="*/ 441905 h 606087"/>
              <a:gd name="connsiteX35" fmla="*/ 290850 w 606933"/>
              <a:gd name="connsiteY35" fmla="*/ 404009 h 606087"/>
              <a:gd name="connsiteX36" fmla="*/ 126452 w 606933"/>
              <a:gd name="connsiteY36" fmla="*/ 404009 h 606087"/>
              <a:gd name="connsiteX37" fmla="*/ 303502 w 606933"/>
              <a:gd name="connsiteY37" fmla="*/ 71264 h 606087"/>
              <a:gd name="connsiteX38" fmla="*/ 250822 w 606933"/>
              <a:gd name="connsiteY38" fmla="*/ 122140 h 606087"/>
              <a:gd name="connsiteX39" fmla="*/ 303502 w 606933"/>
              <a:gd name="connsiteY39" fmla="*/ 173111 h 606087"/>
              <a:gd name="connsiteX40" fmla="*/ 356183 w 606933"/>
              <a:gd name="connsiteY40" fmla="*/ 122140 h 606087"/>
              <a:gd name="connsiteX41" fmla="*/ 303502 w 606933"/>
              <a:gd name="connsiteY41" fmla="*/ 71264 h 606087"/>
              <a:gd name="connsiteX42" fmla="*/ 303502 w 606933"/>
              <a:gd name="connsiteY42" fmla="*/ 0 h 606087"/>
              <a:gd name="connsiteX43" fmla="*/ 429955 w 606933"/>
              <a:gd name="connsiteY43" fmla="*/ 122140 h 606087"/>
              <a:gd name="connsiteX44" fmla="*/ 303502 w 606933"/>
              <a:gd name="connsiteY44" fmla="*/ 315639 h 606087"/>
              <a:gd name="connsiteX45" fmla="*/ 177049 w 606933"/>
              <a:gd name="connsiteY45" fmla="*/ 122140 h 606087"/>
              <a:gd name="connsiteX46" fmla="*/ 303502 w 606933"/>
              <a:gd name="connsiteY46" fmla="*/ 0 h 6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6933" h="606087">
                <a:moveTo>
                  <a:pt x="126452" y="239923"/>
                </a:moveTo>
                <a:lnTo>
                  <a:pt x="191364" y="239923"/>
                </a:lnTo>
                <a:cubicBezTo>
                  <a:pt x="230851" y="298209"/>
                  <a:pt x="286131" y="334566"/>
                  <a:pt x="289791" y="336874"/>
                </a:cubicBezTo>
                <a:lnTo>
                  <a:pt x="303467" y="345627"/>
                </a:lnTo>
                <a:lnTo>
                  <a:pt x="317142" y="336874"/>
                </a:lnTo>
                <a:cubicBezTo>
                  <a:pt x="320802" y="334566"/>
                  <a:pt x="376083" y="298209"/>
                  <a:pt x="415569" y="239923"/>
                </a:cubicBezTo>
                <a:lnTo>
                  <a:pt x="480481" y="239923"/>
                </a:lnTo>
                <a:lnTo>
                  <a:pt x="480481" y="404009"/>
                </a:lnTo>
                <a:lnTo>
                  <a:pt x="316083" y="404009"/>
                </a:lnTo>
                <a:lnTo>
                  <a:pt x="316083" y="441905"/>
                </a:lnTo>
                <a:lnTo>
                  <a:pt x="568988" y="441905"/>
                </a:lnTo>
                <a:lnTo>
                  <a:pt x="568988" y="505096"/>
                </a:lnTo>
                <a:lnTo>
                  <a:pt x="606933" y="505096"/>
                </a:lnTo>
                <a:lnTo>
                  <a:pt x="606933" y="606087"/>
                </a:lnTo>
                <a:lnTo>
                  <a:pt x="505714" y="606087"/>
                </a:lnTo>
                <a:lnTo>
                  <a:pt x="505714" y="505096"/>
                </a:lnTo>
                <a:lnTo>
                  <a:pt x="543659" y="505096"/>
                </a:lnTo>
                <a:lnTo>
                  <a:pt x="543659" y="467105"/>
                </a:lnTo>
                <a:lnTo>
                  <a:pt x="316083" y="467105"/>
                </a:lnTo>
                <a:lnTo>
                  <a:pt x="316083" y="505096"/>
                </a:lnTo>
                <a:lnTo>
                  <a:pt x="354028" y="505096"/>
                </a:lnTo>
                <a:lnTo>
                  <a:pt x="354028" y="606087"/>
                </a:lnTo>
                <a:lnTo>
                  <a:pt x="252905" y="606087"/>
                </a:lnTo>
                <a:lnTo>
                  <a:pt x="252905" y="505096"/>
                </a:lnTo>
                <a:lnTo>
                  <a:pt x="290850" y="505096"/>
                </a:lnTo>
                <a:lnTo>
                  <a:pt x="290850" y="467105"/>
                </a:lnTo>
                <a:lnTo>
                  <a:pt x="63274" y="467105"/>
                </a:lnTo>
                <a:lnTo>
                  <a:pt x="63274" y="505096"/>
                </a:lnTo>
                <a:lnTo>
                  <a:pt x="101123" y="505096"/>
                </a:lnTo>
                <a:lnTo>
                  <a:pt x="101123" y="606087"/>
                </a:lnTo>
                <a:lnTo>
                  <a:pt x="0" y="606087"/>
                </a:lnTo>
                <a:lnTo>
                  <a:pt x="0" y="505096"/>
                </a:lnTo>
                <a:lnTo>
                  <a:pt x="37945" y="505096"/>
                </a:lnTo>
                <a:lnTo>
                  <a:pt x="37945" y="441905"/>
                </a:lnTo>
                <a:lnTo>
                  <a:pt x="290850" y="441905"/>
                </a:lnTo>
                <a:lnTo>
                  <a:pt x="290850" y="404009"/>
                </a:lnTo>
                <a:lnTo>
                  <a:pt x="126452" y="404009"/>
                </a:lnTo>
                <a:close/>
                <a:moveTo>
                  <a:pt x="303502" y="71264"/>
                </a:moveTo>
                <a:cubicBezTo>
                  <a:pt x="274417" y="71264"/>
                  <a:pt x="250822" y="94057"/>
                  <a:pt x="250822" y="122140"/>
                </a:cubicBezTo>
                <a:cubicBezTo>
                  <a:pt x="250822" y="150318"/>
                  <a:pt x="274417" y="173111"/>
                  <a:pt x="303502" y="173111"/>
                </a:cubicBezTo>
                <a:cubicBezTo>
                  <a:pt x="332587" y="173111"/>
                  <a:pt x="356183" y="150318"/>
                  <a:pt x="356183" y="122140"/>
                </a:cubicBezTo>
                <a:cubicBezTo>
                  <a:pt x="356183" y="94057"/>
                  <a:pt x="332587" y="71264"/>
                  <a:pt x="303502" y="71264"/>
                </a:cubicBezTo>
                <a:close/>
                <a:moveTo>
                  <a:pt x="303502" y="0"/>
                </a:moveTo>
                <a:cubicBezTo>
                  <a:pt x="373326" y="0"/>
                  <a:pt x="429955" y="54723"/>
                  <a:pt x="429955" y="122140"/>
                </a:cubicBezTo>
                <a:cubicBezTo>
                  <a:pt x="429955" y="234181"/>
                  <a:pt x="303502" y="315639"/>
                  <a:pt x="303502" y="315639"/>
                </a:cubicBezTo>
                <a:cubicBezTo>
                  <a:pt x="303502" y="315639"/>
                  <a:pt x="177049" y="234181"/>
                  <a:pt x="177049" y="122140"/>
                </a:cubicBezTo>
                <a:cubicBezTo>
                  <a:pt x="177049" y="54723"/>
                  <a:pt x="233679" y="0"/>
                  <a:pt x="303502" y="0"/>
                </a:cubicBezTo>
                <a:close/>
              </a:path>
            </a:pathLst>
          </a:custGeom>
          <a:solidFill>
            <a:schemeClr val="accent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29" name="文本框 28"/>
          <p:cNvSpPr txBox="1"/>
          <p:nvPr>
            <p:custDataLst>
              <p:tags r:id="rId5"/>
            </p:custDataLst>
          </p:nvPr>
        </p:nvSpPr>
        <p:spPr>
          <a:xfrm>
            <a:off x="660400" y="1105054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01.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0" name="矩形 29"/>
          <p:cNvSpPr/>
          <p:nvPr>
            <p:custDataLst>
              <p:tags r:id="rId6"/>
            </p:custDataLst>
          </p:nvPr>
        </p:nvSpPr>
        <p:spPr bwMode="auto">
          <a:xfrm>
            <a:off x="1124231" y="101157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css3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简介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660400" y="1862699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02.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2" name="矩形 31"/>
          <p:cNvSpPr/>
          <p:nvPr>
            <p:custDataLst>
              <p:tags r:id="rId8"/>
            </p:custDataLst>
          </p:nvPr>
        </p:nvSpPr>
        <p:spPr bwMode="auto">
          <a:xfrm>
            <a:off x="1124231" y="1769224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css3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选择器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9"/>
            </p:custDataLst>
          </p:nvPr>
        </p:nvSpPr>
        <p:spPr>
          <a:xfrm>
            <a:off x="660400" y="2620344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03.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4" name="矩形 33"/>
          <p:cNvSpPr/>
          <p:nvPr>
            <p:custDataLst>
              <p:tags r:id="rId10"/>
            </p:custDataLst>
          </p:nvPr>
        </p:nvSpPr>
        <p:spPr bwMode="auto">
          <a:xfrm>
            <a:off x="1124231" y="252686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11"/>
            </p:custDataLst>
          </p:nvPr>
        </p:nvSpPr>
        <p:spPr>
          <a:xfrm>
            <a:off x="660400" y="3377989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04.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12"/>
            </p:custDataLst>
          </p:nvPr>
        </p:nvSpPr>
        <p:spPr bwMode="auto">
          <a:xfrm>
            <a:off x="1124231" y="3284514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13"/>
            </p:custDataLst>
          </p:nvPr>
        </p:nvSpPr>
        <p:spPr>
          <a:xfrm>
            <a:off x="660400" y="4135633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05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8" name="矩形 37"/>
          <p:cNvSpPr/>
          <p:nvPr>
            <p:custDataLst>
              <p:tags r:id="rId14"/>
            </p:custDataLst>
          </p:nvPr>
        </p:nvSpPr>
        <p:spPr bwMode="auto">
          <a:xfrm>
            <a:off x="1124231" y="4042158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15"/>
            </p:custDataLst>
          </p:nvPr>
        </p:nvSpPr>
        <p:spPr>
          <a:xfrm>
            <a:off x="660400" y="4893276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cxnSp>
        <p:nvCxnSpPr>
          <p:cNvPr id="41" name="直接连接符 40"/>
          <p:cNvCxnSpPr/>
          <p:nvPr>
            <p:custDataLst>
              <p:tags r:id="rId16"/>
            </p:custDataLst>
          </p:nvPr>
        </p:nvCxnSpPr>
        <p:spPr>
          <a:xfrm>
            <a:off x="660400" y="1648875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>
            <p:custDataLst>
              <p:tags r:id="rId17"/>
            </p:custDataLst>
          </p:nvPr>
        </p:nvCxnSpPr>
        <p:spPr>
          <a:xfrm>
            <a:off x="660400" y="2406520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>
            <p:custDataLst>
              <p:tags r:id="rId18"/>
            </p:custDataLst>
          </p:nvPr>
        </p:nvCxnSpPr>
        <p:spPr>
          <a:xfrm>
            <a:off x="660400" y="3164164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>
            <p:custDataLst>
              <p:tags r:id="rId19"/>
            </p:custDataLst>
          </p:nvPr>
        </p:nvCxnSpPr>
        <p:spPr>
          <a:xfrm>
            <a:off x="660400" y="3921809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>
            <p:custDataLst>
              <p:tags r:id="rId20"/>
            </p:custDataLst>
          </p:nvPr>
        </p:nvCxnSpPr>
        <p:spPr>
          <a:xfrm>
            <a:off x="660400" y="4679453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>
            <p:custDataLst>
              <p:tags r:id="rId21"/>
            </p:custDataLst>
          </p:nvPr>
        </p:nvSpPr>
        <p:spPr>
          <a:xfrm>
            <a:off x="8137555" y="4458418"/>
            <a:ext cx="914400" cy="342707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/>
          <a:lstStyle/>
          <a:p>
            <a:pPr algn="ctr"/>
            <a:r>
              <a:rPr lang="zh-CN" altLang="en-US" sz="2400" i="1" dirty="0">
                <a:latin typeface="Arial" panose="020B0604020202020204" pitchFamily="34" charset="0"/>
                <a:ea typeface="微软雅黑" panose="020B0503020204020204" charset="-122"/>
              </a:rPr>
              <a:t>目录</a:t>
            </a:r>
            <a:endParaRPr lang="zh-CN" altLang="en-US" sz="2400" i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2"/>
            </p:custDataLst>
          </p:nvPr>
        </p:nvSpPr>
        <p:spPr>
          <a:xfrm>
            <a:off x="730250" y="4894458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23"/>
            </p:custDataLst>
          </p:nvPr>
        </p:nvSpPr>
        <p:spPr bwMode="auto">
          <a:xfrm>
            <a:off x="1194081" y="4800983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24"/>
            </p:custDataLst>
          </p:nvPr>
        </p:nvSpPr>
        <p:spPr bwMode="auto">
          <a:xfrm>
            <a:off x="1158521" y="404333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css3</a:t>
            </a:r>
            <a:r>
              <a:rPr lang="zh-CN" altLang="en-US" dirty="0">
                <a:sym typeface="+mn-ea"/>
              </a:rPr>
              <a:t>简介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en-US" altLang="zh-CN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css3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是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css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的第三个版本，在原有的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css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基础上丰富了选择器，动画，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2D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与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3D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转换，背景边框的新属性，响应式支持，弹性盒子等。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css3</a:t>
            </a:r>
            <a:r>
              <a:rPr sz="3200">
                <a:sym typeface="+mn-ea"/>
              </a:rPr>
              <a:t>简介</a:t>
            </a:r>
            <a:br>
              <a:rPr lang="zh-CN" altLang="en-US" sz="3200" dirty="0">
                <a:latin typeface="Arial" panose="020B0604020202020204" pitchFamily="34" charset="0"/>
                <a:ea typeface="微软雅黑" panose="020B0503020204020204" charset="-122"/>
              </a:rPr>
            </a:b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css3</a:t>
            </a:r>
            <a:r>
              <a:rPr lang="zh-CN" altLang="en-US" dirty="0">
                <a:sym typeface="+mn-ea"/>
              </a:rPr>
              <a:t>选择器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~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通用兄弟选择器：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p~ul 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选择所有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p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标签后面的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ul</a:t>
            </a: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和相邻兄弟选择器的区别：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p+ul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相邻兄弟只能选择与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p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标签紧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挨着的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ul</a:t>
            </a: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css3</a:t>
            </a:r>
            <a:r>
              <a:rPr sz="3200">
                <a:sym typeface="+mn-ea"/>
              </a:rPr>
              <a:t>选择器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151880" y="2713355"/>
            <a:ext cx="2665730" cy="37407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3505" y="1771015"/>
            <a:ext cx="2752090" cy="40894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10000"/>
          </a:bodyPr>
          <a:lstStyle/>
          <a:p>
            <a:pPr lvl="0" fontAlgn="base">
              <a:lnSpc>
                <a:spcPct val="150000"/>
              </a:lnSpc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属性选择器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selector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[attribute^=value]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，选择 attribute 属性值以 "value" 开头的所有元素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selector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[attribute*=value]，选择attribute 属性值包含 "value" 的所有元素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css3</a:t>
            </a:r>
            <a:r>
              <a:rPr sz="3200">
                <a:sym typeface="+mn-ea"/>
              </a:rPr>
              <a:t>选择器</a:t>
            </a:r>
            <a:endParaRPr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60" y="3358515"/>
            <a:ext cx="3519805" cy="914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700" y="5038725"/>
            <a:ext cx="5001895" cy="13023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10000"/>
          </a:bodyPr>
          <a:lstStyle/>
          <a:p>
            <a:pPr lvl="0" fontAlgn="base">
              <a:lnSpc>
                <a:spcPct val="150000"/>
              </a:lnSpc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属性选择器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selector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[attribute$=value]，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选择 attribute 属性值以 "value" 结尾的所有元素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css3</a:t>
            </a:r>
            <a:r>
              <a:rPr sz="3200">
                <a:sym typeface="+mn-ea"/>
              </a:rPr>
              <a:t>选择器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45" y="3633470"/>
            <a:ext cx="5159375" cy="13665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4"/>
  <p:tag name="KSO_WM_UNIT_COLOR_SCHEME_PARENT_PAGE" val="2_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3"/>
  <p:tag name="KSO_WM_UNIT_ID" val="custom20190925_2*i*3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27"/>
  <p:tag name="KSO_WM_UNIT_COLOR_SCHEME_PARENT_PAGE" val="0_2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custom20190925_2*m_h_i*1_1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29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1_1"/>
  <p:tag name="KSO_WM_UNIT_ID" val="custom20190925_2*m_h_f*1_1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0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1"/>
  <p:tag name="KSO_WM_UNIT_ID" val="custom20190925_2*m_h_i*1_2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1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2_1"/>
  <p:tag name="KSO_WM_UNIT_ID" val="custom20190925_2*m_h_f*1_2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2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3_1"/>
  <p:tag name="KSO_WM_UNIT_ID" val="custom20190925_2*m_h_i*1_3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3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3_1"/>
  <p:tag name="KSO_WM_UNIT_ID" val="custom20190925_2*m_h_f*1_3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4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4_1"/>
  <p:tag name="KSO_WM_UNIT_ID" val="custom20190925_2*m_h_i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5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0925_2*m_h_f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6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925_2*m_h_i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7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925_2*m_h_f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8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6_1"/>
  <p:tag name="KSO_WM_UNIT_ID" val="custom20190925_2*m_h_i*1_6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9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1"/>
  <p:tag name="KSO_WM_UNIT_ID" val="custom20190925_2*m_z*1_1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1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2"/>
  <p:tag name="KSO_WM_UNIT_ID" val="custom20190925_2*m_z*1_2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2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3"/>
  <p:tag name="KSO_WM_UNIT_ID" val="custom20190925_2*m_z*1_3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3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4"/>
  <p:tag name="KSO_WM_UNIT_ID" val="custom20190925_2*m_z*1_4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4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5"/>
  <p:tag name="KSO_WM_UNIT_ID" val="custom20190925_2*m_z*1_5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5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7.xml><?xml version="1.0" encoding="utf-8"?>
<p:tagLst xmlns:p="http://schemas.openxmlformats.org/presentationml/2006/main">
  <p:tag name="KSO_WM_UNIT_ISCONTENTSTITLE" val="0"/>
  <p:tag name="KSO_WM_UNIT_VALUE" val="3"/>
  <p:tag name="KSO_WM_UNIT_HIGHLIGHT" val="0"/>
  <p:tag name="KSO_WM_UNIT_COMPATIBLE" val="0"/>
  <p:tag name="KSO_WM_DIAGRAM_GROUP_CODE" val="m1-1"/>
  <p:tag name="KSO_WM_UNIT_TYPE" val="g"/>
  <p:tag name="KSO_WM_UNIT_INDEX" val="1"/>
  <p:tag name="KSO_WM_UNIT_ID" val="custom20190925_2*g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PRESET_TEXT" val="添加标题"/>
  <p:tag name="KSO_WM_UNIT_COLOR_SCHEME_SHAPE_ID" val="22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925_2*m_h_i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7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925_2*m_h_f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8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0925_2*m_h_f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6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SLIDE_ID" val="custom20190925_2"/>
  <p:tag name="KSO_WM_SLIDE_ITEM_CNT" val="6"/>
  <p:tag name="KSO_WM_SLIDE_INDEX" val="2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diag"/>
  <p:tag name="KSO_WM_SLIDE_SIZE" val="357.98*263.104"/>
  <p:tag name="KSO_WM_SLIDE_POSITION" val="52*155.537"/>
  <p:tag name="KSO_WM_DIAGRAM_GROUP_CODE" val="m1-1"/>
  <p:tag name="KSO_WM_SLIDE_DIAGTYPE" val="m"/>
  <p:tag name="KSO_WM_SLIDE_LAYOUT" val="g_m"/>
  <p:tag name="KSO_WM_SLIDE_LAYOUT_CNT" val="1_1"/>
  <p:tag name="KSO_WM_SLIDE_COLORSCHEME_VERSION" val="3.2"/>
  <p:tag name="KSO_WM_TEMPLATE_SUBCATEGORY" val="0"/>
</p:tagLst>
</file>

<file path=ppt/tags/tag12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23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24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26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2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28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29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3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"/>
</p:tagLst>
</file>

<file path=ppt/tags/tag130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31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33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34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5.xml><?xml version="1.0" encoding="utf-8"?>
<p:tagLst xmlns:p="http://schemas.openxmlformats.org/presentationml/2006/main">
  <p:tag name="KSO_WM_UNIT_PLACING_PICTURE_USER_VIEWPORT" val="{&quot;height&quot;:7100,&quot;width&quot;:5060}"/>
</p:tagLst>
</file>

<file path=ppt/tags/tag136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8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9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"/>
  <p:tag name="KSO_WM_UNIT_COLOR_SCHEME_PARENT_PAGE" val="2_2"/>
</p:tagLst>
</file>

<file path=ppt/tags/tag140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1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2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3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4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5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6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8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9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"/>
  <p:tag name="KSO_WM_UNIT_COLOR_SCHEME_PARENT_PAGE" val="2_2"/>
</p:tagLst>
</file>

<file path=ppt/tags/tag150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1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2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3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4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5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6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8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9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160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61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62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63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64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65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66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6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68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69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170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71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73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74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  <p:tag name="KSO_WM_DECORATE_SHAPE_ID" val="6"/>
</p:tagLst>
</file>

<file path=ppt/tags/tag175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76.xml><?xml version="1.0" encoding="utf-8"?>
<p:tagLst xmlns:p="http://schemas.openxmlformats.org/presentationml/2006/main">
  <p:tag name="KSO_WM_TEMPLATE_CATEGORY" val="custom"/>
  <p:tag name="KSO_WM_TEMPLATE_INDEX" val="20190925"/>
  <p:tag name="KSO_WM_UNIT_TYPE" val="a"/>
  <p:tag name="KSO_WM_UNIT_INDEX" val="1"/>
  <p:tag name="KSO_WM_UNIT_ID" val="custom20190925_5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2"/>
  <p:tag name="KSO_WM_UNIT_NOCLEAR" val="0"/>
  <p:tag name="KSO_WM_UNIT_COLOR_SCHEME_SHAPE_ID" val="8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SLIDE_ID" val="custom20190925_5"/>
  <p:tag name="KSO_WM_SLIDE_TYPE" val="text"/>
  <p:tag name="KSO_WM_SLIDE_SUBTYPE" val="diag"/>
  <p:tag name="KSO_WM_SLIDE_ITEM_CNT" val="2"/>
  <p:tag name="KSO_WM_SLIDE_INDEX" val="5"/>
  <p:tag name="KSO_WM_SLIDE_SIZE" val="397.85*152.95"/>
  <p:tag name="KSO_WM_SLIDE_POSITION" val="197.675*188.225"/>
  <p:tag name="KSO_WM_TAG_VERSION" val="1.0"/>
  <p:tag name="KSO_WM_BEAUTIFY_FLAG" val="#wm#"/>
  <p:tag name="KSO_WM_TEMPLATE_CATEGORY" val="custom"/>
  <p:tag name="KSO_WM_TEMPLATE_INDEX" val="20190925"/>
  <p:tag name="KSO_WM_SLIDE_LAYOUT" val="a_m"/>
  <p:tag name="KSO_WM_SLIDE_LAYOUT_CNT" val="1_1"/>
  <p:tag name="KSO_WM_DIAGRAM_GROUP_CODE" val="m1-2"/>
  <p:tag name="KSO_WM_SLIDE_DIAGTYPE" val="m"/>
  <p:tag name="KSO_WM_TEMPLATE_THUMBS_INDEX" val="1、2、3、4、5、6"/>
  <p:tag name="KSO_WM_TEMPLATE_SUBCATEGORY" val="0"/>
  <p:tag name="KSO_WM_SLIDE_COLORSCHEME_VERSION" val="3.2"/>
</p:tagLst>
</file>

<file path=ppt/tags/tag178.xml><?xml version="1.0" encoding="utf-8"?>
<p:tagLst xmlns:p="http://schemas.openxmlformats.org/presentationml/2006/main">
  <p:tag name="KSO_WM_UNIT_ISCONTENTSTITLE" val="0"/>
  <p:tag name="KSO_WM_UNIT_PRESET_TEXT" val="Thanks"/>
  <p:tag name="KSO_WM_UNIT_VALUE" val="4"/>
  <p:tag name="KSO_WM_UNIT_HIGHLIGHT" val="0"/>
  <p:tag name="KSO_WM_UNIT_COMPATIBLE" val="0"/>
  <p:tag name="KSO_WM_UNIT_TYPE" val="a"/>
  <p:tag name="KSO_WM_UNIT_INDEX" val="1"/>
  <p:tag name="KSO_WM_UNIT_ID" val="custom20190925_15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5"/>
</p:tagLst>
</file>

<file path=ppt/tags/tag179.xml><?xml version="1.0" encoding="utf-8"?>
<p:tagLst xmlns:p="http://schemas.openxmlformats.org/presentationml/2006/main">
  <p:tag name="KSO_WM_SLIDE_ID" val="custom20190925_15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90925"/>
  <p:tag name="KSO_WM_SLIDE_TYPE" val="endPage"/>
  <p:tag name="KSO_WM_SLIDE_SUBTYPE" val="pureTxt"/>
  <p:tag name="KSO_WM_SLIDE_LAYOUT" val="a"/>
  <p:tag name="KSO_WM_SLIDE_LAYOUT_CNT" val="1"/>
  <p:tag name="KSO_WM_TEMPLATE_SUBCATEGORY" val="0"/>
  <p:tag name="KSO_WM_SLIDE_COLORSCHEME_VERSION" val="3.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180.xml><?xml version="1.0" encoding="utf-8"?>
<p:tagLst xmlns:p="http://schemas.openxmlformats.org/presentationml/2006/main">
  <p:tag name="KSO_WM_DOC_GUID" val="{d78dcc64-a920-47b3-8c8f-aa9fc64bf078}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5"/>
  <p:tag name="KSO_WM_UNIT_COLOR_SCHEME_PARENT_PAGE" val="2_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21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1"/>
  <p:tag name="KSO_WM_UNIT_COLOR_SCHEME_PARENT_PAGE" val="2_3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9"/>
  <p:tag name="KSO_WM_UNIT_COLOR_SCHEME_PARENT_PAGE" val="2_3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0"/>
  <p:tag name="KSO_WM_UNIT_COLOR_SCHEME_PARENT_PAGE" val="2_3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"/>
  <p:tag name="KSO_WM_UNIT_COLOR_SCHEME_PARENT_PAGE" val="2_3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1"/>
  <p:tag name="KSO_WM_UNIT_COLOR_SCHEME_PARENT_PAGE" val="2_3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6"/>
  <p:tag name="KSO_WM_UNIT_COLOR_SCHEME_PARENT_PAGE" val="2_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"/>
  <p:tag name="KSO_WM_UNIT_COLOR_SCHEME_PARENT_PAGE" val="2_3"/>
</p:tagLst>
</file>

<file path=ppt/tags/tag31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3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38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7"/>
  <p:tag name="KSO_WM_UNIT_COLOR_SCHEME_PARENT_PAGE" val="2_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47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2"/>
  <p:tag name="KSO_WM_UNIT_COLOR_SCHEME_PARENT_PAGE" val="2_6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8"/>
  <p:tag name="KSO_WM_UNIT_COLOR_SCHEME_PARENT_PAGE" val="2_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52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56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1"/>
  <p:tag name="KSO_WM_UNIT_COLOR_SCHEME_PARENT_PAGE" val="2_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63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69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2"/>
  <p:tag name="KSO_WM_UNIT_COLOR_SCHEME_PARENT_PAGE" val="2_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74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"/>
  <p:tag name="KSO_WM_UNIT_COLOR_SCHEME_PARENT_PAGE" val="2_1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"/>
  <p:tag name="KSO_WM_UNIT_COLOR_SCHEME_PARENT_PAGE" val="2_1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"/>
  <p:tag name="KSO_WM_UNIT_COLOR_SCHEME_PARENT_PAGE" val="2_1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"/>
  <p:tag name="KSO_WM_UNIT_COLOR_SCHEME_PARENT_PAGE" val="2_1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"/>
  <p:tag name="KSO_WM_UNIT_COLOR_SCHEME_PARENT_PAGE" val="2_1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6"/>
  <p:tag name="KSO_WM_UNIT_COLOR_SCHEME_PARENT_PAGE" val="2_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"/>
  <p:tag name="KSO_WM_UNIT_COLOR_SCHEME_PARENT_PAGE" val="2_1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84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2"/>
  <p:tag name="KSO_WM_UNIT_COLOR_SCHEME_PARENT_PAGE" val="1_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3"/>
  <p:tag name="KSO_WM_UNIT_COLOR_SCHEME_PARENT_PAGE" val="1_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7"/>
  <p:tag name="KSO_WM_UNIT_COLOR_SCHEME_PARENT_PAGE" val="2_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0925"/>
  <p:tag name="KSO_WM_TEMPLATE_THUMBS_INDEX" val="1、2、3、4、15"/>
  <p:tag name="KSO_WM_TEMPLATE_SUBCATEGORY" val="0"/>
  <p:tag name="KSO_WM_SLIDE_COLORSCHEME_VERSION" val="3.2"/>
  <p:tag name="KSO_WM_UNIT_COLOR_SCHEME_SHAPE_ID" val="7"/>
  <p:tag name="KSO_WM_UNIT_COLOR_SCHEME_PARENT_PAGE" val="1_1"/>
</p:tagLst>
</file>

<file path=ppt/tags/tag91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VALUE" val="19"/>
  <p:tag name="KSO_WM_UNIT_HIGHLIGHT" val="0"/>
  <p:tag name="KSO_WM_UNIT_COMPATIBLE" val="0"/>
  <p:tag name="KSO_WM_UNIT_TYPE" val="b"/>
  <p:tag name="KSO_WM_UNIT_INDEX" val="1"/>
  <p:tag name="KSO_WM_UNIT_ID" val="custom20190925_1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"/>
</p:tagLst>
</file>

<file path=ppt/tags/tag9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6"/>
  <p:tag name="KSO_WM_UNIT_HIGHLIGHT" val="0"/>
  <p:tag name="KSO_WM_UNIT_COMPATIBLE" val="0"/>
  <p:tag name="KSO_WM_UNIT_TYPE" val="a"/>
  <p:tag name="KSO_WM_UNIT_INDEX" val="1"/>
  <p:tag name="KSO_WM_UNIT_ID" val="custom20190925_1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4"/>
  <p:tag name="KSO_WM_UNIT_COLOR_SCHEME_PARENT_PAGE" val="0_1"/>
</p:tagLst>
</file>

<file path=ppt/tags/tag93.xml><?xml version="1.0" encoding="utf-8"?>
<p:tagLst xmlns:p="http://schemas.openxmlformats.org/presentationml/2006/main">
  <p:tag name="KSO_WM_UNIT_ISCONTENTSTITLE" val="0"/>
  <p:tag name="KSO_WM_UNIT_PRESET_TEXT" val="汇报人姓名"/>
  <p:tag name="KSO_WM_UNIT_VALUE" val="8"/>
  <p:tag name="KSO_WM_UNIT_HIGHLIGHT" val="0"/>
  <p:tag name="KSO_WM_UNIT_COMPATIBLE" val="0"/>
  <p:tag name="KSO_WM_UNIT_TYPE" val="b"/>
  <p:tag name="KSO_WM_UNIT_INDEX" val="2"/>
  <p:tag name="KSO_WM_UNIT_ID" val="custom20190925_1*b*2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1"/>
</p:tagLst>
</file>

<file path=ppt/tags/tag94.xml><?xml version="1.0" encoding="utf-8"?>
<p:tagLst xmlns:p="http://schemas.openxmlformats.org/presentationml/2006/main">
  <p:tag name="KSO_WM_UNIT_ISCONTENTSTITLE" val="0"/>
  <p:tag name="KSO_WM_UNIT_PRESET_TEXT" val="汇报日期"/>
  <p:tag name="KSO_WM_UNIT_VALUE" val="8"/>
  <p:tag name="KSO_WM_UNIT_HIGHLIGHT" val="0"/>
  <p:tag name="KSO_WM_UNIT_COMPATIBLE" val="0"/>
  <p:tag name="KSO_WM_UNIT_TYPE" val="b"/>
  <p:tag name="KSO_WM_UNIT_INDEX" val="3"/>
  <p:tag name="KSO_WM_UNIT_ID" val="custom20190925_1*b*3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7"/>
  <p:tag name="KSO_WM_UNIT_COLOR_SCHEME_PARENT_PAGE" val="0_1"/>
</p:tagLst>
</file>

<file path=ppt/tags/tag95.xml><?xml version="1.0" encoding="utf-8"?>
<p:tagLst xmlns:p="http://schemas.openxmlformats.org/presentationml/2006/main">
  <p:tag name="KSO_WM_SLIDE_ID" val="custom20190925_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0925"/>
  <p:tag name="KSO_WM_SLIDE_LAYOUT" val="a_b"/>
  <p:tag name="KSO_WM_SLIDE_LAYOUT_CNT" val="1_3"/>
  <p:tag name="KSO_WM_TEMPLATE_THUMBS_INDEX" val="1、2、3、4、15"/>
  <p:tag name="KSO_WM_TEMPLATE_SUBCATEGORY" val="0"/>
  <p:tag name="KSO_WM_SLIDE_COLORSCHEME_VERSION" val="3.2"/>
  <p:tag name="KSO_WM_SLIDE_MODEL_TYPE" val="cover"/>
</p:tagLst>
</file>

<file path=ppt/tags/tag9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9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1"/>
  <p:tag name="KSO_WM_UNIT_ID" val="custom20190925_2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3"/>
  <p:tag name="KSO_WM_UNIT_COLOR_SCHEME_PARENT_PAGE" val="0_2"/>
  <p:tag name="KSO_WM_UNIT_DIAGRAM_ISNUMVISUAL" val="0"/>
  <p:tag name="KSO_WM_UNIT_DIAGRAM_ISREFERUNIT" val="0"/>
  <p:tag name="KSO_WM_UNIT_USESOURCEFORMAT_APPLY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2"/>
  <p:tag name="KSO_WM_UNIT_ID" val="custom20190925_2*i*2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28"/>
  <p:tag name="KSO_WM_UNIT_COLOR_SCHEME_PARENT_PAGE" val="0_2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Office 主题​​">
  <a:themeElements>
    <a:clrScheme name="自定义 11">
      <a:dk1>
        <a:srgbClr val="000000"/>
      </a:dk1>
      <a:lt1>
        <a:srgbClr val="FFFFFF"/>
      </a:lt1>
      <a:dk2>
        <a:srgbClr val="34B29C"/>
      </a:dk2>
      <a:lt2>
        <a:srgbClr val="F0F0F0"/>
      </a:lt2>
      <a:accent1>
        <a:srgbClr val="34B29C"/>
      </a:accent1>
      <a:accent2>
        <a:srgbClr val="D3F2EC"/>
      </a:accent2>
      <a:accent3>
        <a:srgbClr val="00B0F0"/>
      </a:accent3>
      <a:accent4>
        <a:srgbClr val="7CD9C8"/>
      </a:accent4>
      <a:accent5>
        <a:srgbClr val="268574"/>
      </a:accent5>
      <a:accent6>
        <a:srgbClr val="00B0F0"/>
      </a:accent6>
      <a:hlink>
        <a:srgbClr val="4276AA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1616</Words>
  <Application>WPS 演示</Application>
  <PresentationFormat>宽屏</PresentationFormat>
  <Paragraphs>177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Impact</vt:lpstr>
      <vt:lpstr>微软雅黑 Light</vt:lpstr>
      <vt:lpstr>Arial Unicode MS</vt:lpstr>
      <vt:lpstr>黑体</vt:lpstr>
      <vt:lpstr>Arial Black</vt:lpstr>
      <vt:lpstr>1_Office 主题​​</vt:lpstr>
      <vt:lpstr>css3选择器</vt:lpstr>
      <vt:lpstr>每日一词</vt:lpstr>
      <vt:lpstr>PowerPoint 演示文稿</vt:lpstr>
      <vt:lpstr>css3简介</vt:lpstr>
      <vt:lpstr>css3简介 </vt:lpstr>
      <vt:lpstr>css3选择器</vt:lpstr>
      <vt:lpstr>css3选择器</vt:lpstr>
      <vt:lpstr>css3选择器</vt:lpstr>
      <vt:lpstr>css3选择器</vt:lpstr>
      <vt:lpstr>css3选择器</vt:lpstr>
      <vt:lpstr>伪类选择器</vt:lpstr>
      <vt:lpstr>伪类选择器</vt:lpstr>
      <vt:lpstr>伪类选择器</vt:lpstr>
      <vt:lpstr>伪类选择器</vt:lpstr>
      <vt:lpstr>伪类选择器</vt:lpstr>
      <vt:lpstr>伪类选择器</vt:lpstr>
      <vt:lpstr>伪类选择器</vt:lpstr>
      <vt:lpstr>伪类选择器</vt:lpstr>
      <vt:lpstr>伪类选择器</vt:lpstr>
      <vt:lpstr>伪类选择器</vt:lpstr>
      <vt:lpstr>伪类选择器</vt:lpstr>
      <vt:lpstr>伪类选择器</vt:lpstr>
      <vt:lpstr>伪类选择器</vt:lpstr>
      <vt:lpstr>总结</vt:lpstr>
      <vt:lpstr>总结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惜取少年时。</cp:lastModifiedBy>
  <cp:revision>20</cp:revision>
  <dcterms:created xsi:type="dcterms:W3CDTF">2019-04-22T15:34:00Z</dcterms:created>
  <dcterms:modified xsi:type="dcterms:W3CDTF">2019-12-10T03:17:06Z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