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4f68dac05f24ad9" providerId="LiveId" clId="{3512A528-50DB-4B3A-BD6D-97AF89B00270}"/>
  </pc:docChgLst>
  <pc:docChgLst>
    <pc:chgData name="WONG Kok Hoe" userId="04f68dac05f24ad9" providerId="LiveId" clId="{27958767-BFD2-4579-98CE-A9461EE9EBD7}"/>
    <pc:docChg chg="custSel modSld">
      <pc:chgData name="WONG Kok Hoe" userId="04f68dac05f24ad9" providerId="LiveId" clId="{27958767-BFD2-4579-98CE-A9461EE9EBD7}" dt="2018-09-10T14:28:56.741" v="19" actId="14100"/>
      <pc:docMkLst>
        <pc:docMk/>
      </pc:docMkLst>
      <pc:sldChg chg="delSp modSp">
        <pc:chgData name="WONG Kok Hoe" userId="04f68dac05f24ad9" providerId="LiveId" clId="{27958767-BFD2-4579-98CE-A9461EE9EBD7}" dt="2018-09-10T14:28:17.552" v="9" actId="255"/>
        <pc:sldMkLst>
          <pc:docMk/>
          <pc:sldMk cId="2857678425" sldId="256"/>
        </pc:sldMkLst>
        <pc:spChg chg="del mod">
          <ac:chgData name="WONG Kok Hoe" userId="04f68dac05f24ad9" providerId="LiveId" clId="{27958767-BFD2-4579-98CE-A9461EE9EBD7}" dt="2018-09-10T14:28:01.780" v="2" actId="478"/>
          <ac:spMkLst>
            <pc:docMk/>
            <pc:sldMk cId="2857678425" sldId="256"/>
            <ac:spMk id="2" creationId="{94173121-A78B-49A9-BDAB-6A31E73C5645}"/>
          </ac:spMkLst>
        </pc:spChg>
        <pc:spChg chg="mod">
          <ac:chgData name="WONG Kok Hoe" userId="04f68dac05f24ad9" providerId="LiveId" clId="{27958767-BFD2-4579-98CE-A9461EE9EBD7}" dt="2018-09-10T14:28:17.552" v="9" actId="255"/>
          <ac:spMkLst>
            <pc:docMk/>
            <pc:sldMk cId="2857678425" sldId="256"/>
            <ac:spMk id="3" creationId="{BC872358-4756-4F8E-B2CD-72B8502EDCE7}"/>
          </ac:spMkLst>
        </pc:spChg>
      </pc:sldChg>
      <pc:sldChg chg="modSp">
        <pc:chgData name="WONG Kok Hoe" userId="04f68dac05f24ad9" providerId="LiveId" clId="{27958767-BFD2-4579-98CE-A9461EE9EBD7}" dt="2018-09-10T14:28:49.233" v="18" actId="6549"/>
        <pc:sldMkLst>
          <pc:docMk/>
          <pc:sldMk cId="2656528366" sldId="265"/>
        </pc:sldMkLst>
        <pc:spChg chg="mod">
          <ac:chgData name="WONG Kok Hoe" userId="04f68dac05f24ad9" providerId="LiveId" clId="{27958767-BFD2-4579-98CE-A9461EE9EBD7}" dt="2018-09-10T14:28:49.233" v="18" actId="6549"/>
          <ac:spMkLst>
            <pc:docMk/>
            <pc:sldMk cId="2656528366" sldId="265"/>
            <ac:spMk id="14341" creationId="{A5245A65-EBB2-4E4F-BA8A-E94DDE36EA96}"/>
          </ac:spMkLst>
        </pc:spChg>
      </pc:sldChg>
      <pc:sldChg chg="modSp">
        <pc:chgData name="WONG Kok Hoe" userId="04f68dac05f24ad9" providerId="LiveId" clId="{27958767-BFD2-4579-98CE-A9461EE9EBD7}" dt="2018-09-10T14:28:56.741" v="19" actId="14100"/>
        <pc:sldMkLst>
          <pc:docMk/>
          <pc:sldMk cId="2111406145" sldId="266"/>
        </pc:sldMkLst>
        <pc:spChg chg="mod">
          <ac:chgData name="WONG Kok Hoe" userId="04f68dac05f24ad9" providerId="LiveId" clId="{27958767-BFD2-4579-98CE-A9461EE9EBD7}" dt="2018-09-10T14:28:56.741" v="19" actId="14100"/>
          <ac:spMkLst>
            <pc:docMk/>
            <pc:sldMk cId="2111406145" sldId="266"/>
            <ac:spMk id="15365" creationId="{8FD797AF-1CFB-4E20-A159-2EDC8F345C49}"/>
          </ac:spMkLst>
        </pc:spChg>
      </pc:sldChg>
    </pc:docChg>
  </pc:docChgLst>
  <pc:docChgLst>
    <pc:chgData name="Kok Hoe WONG" userId="04f68dac05f24ad9" providerId="LiveId" clId="{3512A528-50DB-4B3A-BD6D-97AF89B00270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EA0E4-D81D-48D4-B063-94D043ABBBF5}" type="datetimeFigureOut">
              <a:rPr lang="en-US" smtClean="0"/>
              <a:t>2018-09-11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EAA8B-55FF-4189-AD23-0E2B753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9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6E84-C083-4B3D-9990-E5A4ED809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EF4D-DC65-49D0-BBC8-5A7A66967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B638F-F965-48FD-9008-6B0EAC88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243C-69CF-472B-BAC4-6D3C075D401F}" type="datetime1">
              <a:rPr lang="en-US" smtClean="0"/>
              <a:t>2018-09-11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84F4B-1807-4360-85EC-7E4D681C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242C-51BE-47E4-8AA9-3352C30E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8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E64F-987E-42EA-8D39-3138D084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6D8B1-DE8D-4D21-9B9E-DDAF7F73E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395E-4E5C-4DFE-9A80-85EBF54C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045D-EC02-4F5F-B563-EF04AE1829C5}" type="datetime1">
              <a:rPr lang="en-US" smtClean="0"/>
              <a:t>2018-09-11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3AA52-A3F4-4472-9244-17B23AA9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5E099-B316-4632-A3EB-780A0882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D9758-0F1E-4C20-9E81-4BC809DB2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C5C89-54AB-4AD6-8E2A-009552C2A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2ED33-A52A-415D-83CC-F22DC9D0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DED7-48B3-4470-8335-32B455AA89EC}" type="datetime1">
              <a:rPr lang="en-US" smtClean="0"/>
              <a:t>2018-09-11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64BFE-E8DA-49A8-A759-8C0338B4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A604D-3437-4CC4-97B8-EC2ED65F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8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D7D8-9F92-4E19-B71E-BE2C3E74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AB85-1956-44FA-9EF2-1F5B99C05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03CD6-FDFC-426B-8919-2FB77767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BD30-14A0-4A7F-8AA2-40626078803E}" type="datetime1">
              <a:rPr lang="en-US" smtClean="0"/>
              <a:t>2018-09-11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B40E7-08EF-41F2-BD30-E3E37BBC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82372-66F6-460A-9E71-4913E8EC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8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F357-2858-40A3-A405-A74AD7E4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4CF8A-DDB0-4A27-BF36-C90F9317A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00D6C-5DE1-418D-9950-F7E0318A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984F-7DC6-4034-A69A-396177E65F12}" type="datetime1">
              <a:rPr lang="en-US" smtClean="0"/>
              <a:t>2018-09-11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F44ED-383A-4168-A752-5E076FB6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CD89A-5F6C-45B4-8752-EF4E6C11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8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6EE6-4305-45CC-9D83-780C48DE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6E28-D494-4A75-809B-2CE96CDBE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7C804-BEE2-4B2F-AB11-C39638F24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EC481-068D-4ACA-B867-6B3C5F00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8BF2-7EEE-4AE0-92EE-26E336560618}" type="datetime1">
              <a:rPr lang="en-US" smtClean="0"/>
              <a:t>2018-09-11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8DCB4-C59C-4CA7-805F-D12B3609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1482C-448F-4B62-A741-E72625C4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A67A-969E-49AE-AD99-F15C8BC1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51CDA-7F40-4ED8-9069-52968498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608CC-BAC1-4403-90CE-B89510222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7BFA4-DCD3-4B9A-809C-E1EEEE309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0211F-5CD2-4A6D-8115-0A411D91A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54FA9-1DFE-4188-A615-AAE5248B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66B4-5757-46F4-825C-A625C3B95D96}" type="datetime1">
              <a:rPr lang="en-US" smtClean="0"/>
              <a:t>2018-09-11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3FDCE-8DE7-4C7F-AB4A-B4AA454F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53AC5-5C93-4E89-8B00-0A17F526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1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25C5-C6D3-47F3-A843-441B1EDA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C625E-7FA4-4A3F-87B0-734373FF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2F7C-3B61-44C4-AF49-6757A47A242E}" type="datetime1">
              <a:rPr lang="en-US" smtClean="0"/>
              <a:t>2018-09-11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25413-FEA7-4968-AF21-B2CE773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315CC-664B-49D5-9DB4-B8F6260F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4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45A3C-061A-452D-9E18-7C596452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689E-CC4A-4DCA-9375-5CA1DD5E1DFC}" type="datetime1">
              <a:rPr lang="en-US" smtClean="0"/>
              <a:t>2018-09-11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2F36E-66BF-4B1B-B324-0DE6605E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045BE-7691-4539-AD07-E891077F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3258-A8AE-4B7E-BE87-B554E218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7269-F016-4188-BB05-7FADC43D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552A6-157F-4D08-A416-1D1590FB9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19052-32DF-4541-937F-ED06A51D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73D-7791-4700-BD6F-3EEE86B836F4}" type="datetime1">
              <a:rPr lang="en-US" smtClean="0"/>
              <a:t>2018-09-11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F2A35-1ADA-49C0-B807-463FB80F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546B-3815-4AE3-AF4B-484B260E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E574-3101-41FA-AE3C-61449516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BD2EE-857B-4BF4-9AE6-7EB7C1005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72275-0C00-465A-9BFD-5477D2B07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1C265-28AD-4129-A01B-0F5A4B11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3163-DCAA-4996-BCAA-A24928B481FA}" type="datetime1">
              <a:rPr lang="en-US" smtClean="0"/>
              <a:t>2018-09-11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E50BD-31DC-465C-9718-876974E8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14A72-55D5-4A32-9C98-FC868327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2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47CE0-6B28-44EF-8FD8-EAF88CE3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2C31C-3318-4E2E-9955-A69B93BD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89407-53B9-4CF5-A7B1-D5643448A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2A46-D38C-4EB0-8C61-95AE3449FD7E}" type="datetime1">
              <a:rPr lang="en-US" smtClean="0"/>
              <a:t>2018-09-11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FE5B-2086-4AD9-ADE9-B2DD72A48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92923-A881-43FF-B47F-8EEC3ADE1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45BB-47DD-4FFE-AFAF-9A1D2EB1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872358-4756-4F8E-B2CD-72B8502ED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5608"/>
            <a:ext cx="9144000" cy="57451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800" dirty="0"/>
              <a:t>Assembly Language</a:t>
            </a:r>
          </a:p>
          <a:p>
            <a:r>
              <a:rPr lang="en-US" dirty="0"/>
              <a:t>Important Instructions and Syntax</a:t>
            </a:r>
          </a:p>
          <a:p>
            <a:r>
              <a:rPr lang="en-US" b="1" dirty="0"/>
              <a:t>Dr. WONG</a:t>
            </a:r>
          </a:p>
          <a:p>
            <a:r>
              <a:rPr lang="en-US" dirty="0">
                <a:solidFill>
                  <a:srgbClr val="FF0000"/>
                </a:solidFill>
              </a:rPr>
              <a:t>The information presented in this PPT is written with MASM. You are supposed to use </a:t>
            </a:r>
            <a:r>
              <a:rPr lang="en-US" b="1" u="sng" dirty="0">
                <a:solidFill>
                  <a:srgbClr val="FF0000"/>
                </a:solidFill>
              </a:rPr>
              <a:t>Visual C/C++ inline assembler</a:t>
            </a:r>
            <a:r>
              <a:rPr lang="en-US" dirty="0">
                <a:solidFill>
                  <a:srgbClr val="FF0000"/>
                </a:solidFill>
              </a:rPr>
              <a:t> to program. As such the declaration of data elements is different but the concepts and instruction sets are the same.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7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C618650F-9BF6-4182-8A7F-C3DB2EFEE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Mnemonics and Operands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8FD797AF-1CFB-4E20-A159-2EDC8F345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9019" y="1778481"/>
            <a:ext cx="8038381" cy="4495800"/>
          </a:xfrm>
        </p:spPr>
        <p:txBody>
          <a:bodyPr/>
          <a:lstStyle/>
          <a:p>
            <a:pPr marL="227013" indent="-227013"/>
            <a:r>
              <a:rPr lang="en-US" altLang="en-US" dirty="0"/>
              <a:t>Instruction Mnemonics</a:t>
            </a:r>
          </a:p>
          <a:p>
            <a:pPr lvl="1" eaLnBrk="1" hangingPunct="1"/>
            <a:r>
              <a:rPr lang="en-US" altLang="en-US" dirty="0"/>
              <a:t>memory aid</a:t>
            </a:r>
          </a:p>
          <a:p>
            <a:pPr lvl="1" eaLnBrk="1" hangingPunct="1"/>
            <a:r>
              <a:rPr lang="en-US" altLang="en-US" dirty="0"/>
              <a:t>examples: MOV, ADD, SUB, MUL, INC, DEC</a:t>
            </a:r>
          </a:p>
          <a:p>
            <a:pPr marL="227013" indent="-227013"/>
            <a:r>
              <a:rPr lang="en-US" altLang="en-US" dirty="0"/>
              <a:t>Operands</a:t>
            </a:r>
          </a:p>
          <a:p>
            <a:pPr lvl="1" eaLnBrk="1" hangingPunct="1"/>
            <a:r>
              <a:rPr lang="en-US" altLang="en-US" dirty="0"/>
              <a:t>constant</a:t>
            </a:r>
          </a:p>
          <a:p>
            <a:pPr lvl="1" eaLnBrk="1" hangingPunct="1"/>
            <a:r>
              <a:rPr lang="en-US" altLang="en-US" dirty="0"/>
              <a:t>constant expression</a:t>
            </a:r>
          </a:p>
          <a:p>
            <a:pPr lvl="1" eaLnBrk="1" hangingPunct="1"/>
            <a:r>
              <a:rPr lang="en-US" altLang="en-US" dirty="0"/>
              <a:t>register</a:t>
            </a:r>
          </a:p>
          <a:p>
            <a:pPr lvl="1" eaLnBrk="1" hangingPunct="1"/>
            <a:r>
              <a:rPr lang="en-US" altLang="en-US" dirty="0"/>
              <a:t>memory (data label)</a:t>
            </a:r>
          </a:p>
          <a:p>
            <a:pPr marL="227013" indent="-227013">
              <a:buNone/>
            </a:pPr>
            <a:endParaRPr lang="en-US" altLang="en-US" sz="2000" dirty="0"/>
          </a:p>
          <a:p>
            <a:pPr marL="227013" indent="-227013">
              <a:buNone/>
            </a:pPr>
            <a:r>
              <a:rPr lang="en-US" altLang="en-US" sz="2000" dirty="0"/>
              <a:t>Constants and constant expressions are often called </a:t>
            </a:r>
            <a:r>
              <a:rPr lang="en-US" altLang="en-US" sz="2000" dirty="0">
                <a:solidFill>
                  <a:schemeClr val="tx2"/>
                </a:solidFill>
              </a:rPr>
              <a:t>immediate values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E6AE5-CB8B-4877-A2E3-4BC6D0B6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0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66FBA26-2F04-422D-976C-3427BCF53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Comments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A8CA1ABA-152D-4B62-BA97-383E39C17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443492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en-US" dirty="0"/>
              <a:t>Comments are good!</a:t>
            </a:r>
          </a:p>
          <a:p>
            <a:pPr lvl="1" eaLnBrk="1" hangingPunct="1"/>
            <a:r>
              <a:rPr lang="en-US" altLang="en-US" dirty="0"/>
              <a:t>explain the program's purpose</a:t>
            </a:r>
          </a:p>
          <a:p>
            <a:pPr lvl="1" eaLnBrk="1" hangingPunct="1"/>
            <a:r>
              <a:rPr lang="en-US" altLang="en-US" dirty="0"/>
              <a:t>when it was written, and by whom</a:t>
            </a:r>
          </a:p>
          <a:p>
            <a:pPr lvl="1" eaLnBrk="1" hangingPunct="1"/>
            <a:r>
              <a:rPr lang="en-US" altLang="en-US" dirty="0"/>
              <a:t>revision information</a:t>
            </a:r>
          </a:p>
          <a:p>
            <a:pPr lvl="1" eaLnBrk="1" hangingPunct="1"/>
            <a:r>
              <a:rPr lang="en-US" altLang="en-US" dirty="0"/>
              <a:t>tricky coding techniques</a:t>
            </a:r>
          </a:p>
          <a:p>
            <a:pPr lvl="1" eaLnBrk="1" hangingPunct="1"/>
            <a:r>
              <a:rPr lang="en-US" altLang="en-US" dirty="0"/>
              <a:t>application-specific explanations</a:t>
            </a:r>
          </a:p>
          <a:p>
            <a:pPr eaLnBrk="1" hangingPunct="1"/>
            <a:r>
              <a:rPr lang="en-US" altLang="en-US" dirty="0"/>
              <a:t>Single-line comments</a:t>
            </a:r>
          </a:p>
          <a:p>
            <a:pPr lvl="1" eaLnBrk="1" hangingPunct="1"/>
            <a:r>
              <a:rPr lang="en-US" altLang="en-US" dirty="0"/>
              <a:t>begin with semicolon (;)</a:t>
            </a:r>
          </a:p>
          <a:p>
            <a:pPr eaLnBrk="1" hangingPunct="1"/>
            <a:r>
              <a:rPr lang="en-US" altLang="en-US" dirty="0"/>
              <a:t>Multi-line comments</a:t>
            </a:r>
          </a:p>
          <a:p>
            <a:pPr lvl="1" eaLnBrk="1" hangingPunct="1"/>
            <a:r>
              <a:rPr lang="en-US" altLang="en-US" dirty="0"/>
              <a:t>begin with COMMENT directive and a programmer-chosen character</a:t>
            </a:r>
          </a:p>
          <a:p>
            <a:pPr lvl="1" eaLnBrk="1" hangingPunct="1"/>
            <a:r>
              <a:rPr lang="en-US" altLang="en-US" dirty="0"/>
              <a:t>end with the same programmer-chosen character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40F6A7-4DEF-4C61-8788-4601A974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4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A1FCB5C-E839-4C56-A5F5-41121AB3C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Instruction Format Examples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BF0BCB2D-360E-4CC0-8D19-A75DA1571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578636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dirty="0"/>
              <a:t>No operands</a:t>
            </a:r>
          </a:p>
          <a:p>
            <a:pPr lvl="1" eaLnBrk="1" hangingPunct="1"/>
            <a:r>
              <a:rPr lang="en-US" altLang="en-US" dirty="0" err="1"/>
              <a:t>stc</a:t>
            </a:r>
            <a:r>
              <a:rPr lang="en-US" altLang="en-US" dirty="0"/>
              <a:t>			; set Carry flag</a:t>
            </a:r>
          </a:p>
          <a:p>
            <a:pPr eaLnBrk="1" hangingPunct="1"/>
            <a:r>
              <a:rPr lang="en-US" altLang="en-US" dirty="0"/>
              <a:t>One operand</a:t>
            </a:r>
          </a:p>
          <a:p>
            <a:pPr lvl="1" eaLnBrk="1" hangingPunct="1"/>
            <a:r>
              <a:rPr lang="en-US" altLang="en-US" dirty="0" err="1"/>
              <a:t>inc</a:t>
            </a:r>
            <a:r>
              <a:rPr lang="en-US" altLang="en-US" dirty="0"/>
              <a:t> </a:t>
            </a:r>
            <a:r>
              <a:rPr lang="en-US" altLang="en-US" dirty="0" err="1"/>
              <a:t>eax</a:t>
            </a:r>
            <a:r>
              <a:rPr lang="en-US" altLang="en-US" dirty="0"/>
              <a:t>			; register</a:t>
            </a:r>
          </a:p>
          <a:p>
            <a:pPr lvl="1" eaLnBrk="1" hangingPunct="1"/>
            <a:r>
              <a:rPr lang="en-US" altLang="en-US" dirty="0" err="1"/>
              <a:t>inc</a:t>
            </a:r>
            <a:r>
              <a:rPr lang="en-US" altLang="en-US" dirty="0"/>
              <a:t> </a:t>
            </a:r>
            <a:r>
              <a:rPr lang="en-US" altLang="en-US" dirty="0" err="1"/>
              <a:t>myByte</a:t>
            </a:r>
            <a:r>
              <a:rPr lang="en-US" altLang="en-US" dirty="0"/>
              <a:t>		; memory</a:t>
            </a:r>
          </a:p>
          <a:p>
            <a:pPr eaLnBrk="1" hangingPunct="1"/>
            <a:r>
              <a:rPr lang="en-US" altLang="en-US" dirty="0"/>
              <a:t>Two operands</a:t>
            </a:r>
          </a:p>
          <a:p>
            <a:pPr lvl="1" eaLnBrk="1" hangingPunct="1"/>
            <a:r>
              <a:rPr lang="en-US" altLang="en-US" dirty="0"/>
              <a:t>add </a:t>
            </a:r>
            <a:r>
              <a:rPr lang="en-US" altLang="en-US" dirty="0" err="1"/>
              <a:t>ebx,ecx</a:t>
            </a:r>
            <a:r>
              <a:rPr lang="en-US" altLang="en-US" dirty="0"/>
              <a:t>		; register, register</a:t>
            </a:r>
          </a:p>
          <a:p>
            <a:pPr lvl="1" eaLnBrk="1" hangingPunct="1"/>
            <a:r>
              <a:rPr lang="en-US" altLang="en-US" dirty="0"/>
              <a:t>sub myByte,25		; memory, constant</a:t>
            </a:r>
          </a:p>
          <a:p>
            <a:pPr lvl="1" eaLnBrk="1" hangingPunct="1"/>
            <a:r>
              <a:rPr lang="en-US" altLang="en-US" dirty="0"/>
              <a:t>add eax,36 * 25		; register, constant-expression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6613A6-6F4F-43FF-9932-30C61216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CE49F46-220F-48C8-B920-5EE707BDF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MOV Instruction</a:t>
            </a:r>
          </a:p>
        </p:txBody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AB071BC0-9035-40B9-9360-A8B133C6C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578529"/>
            <a:ext cx="6324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count BYTE 100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wVal</a:t>
            </a:r>
            <a:r>
              <a:rPr lang="en-US" altLang="en-US" sz="1800" b="1" dirty="0">
                <a:latin typeface="Courier New" panose="02070309020205020404" pitchFamily="49" charset="0"/>
              </a:rPr>
              <a:t>  WORD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bl,count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ax,wVal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count,al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al,wVal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	; error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ax,count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	; error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eax,count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	; error</a:t>
            </a:r>
          </a:p>
        </p:txBody>
      </p:sp>
      <p:sp>
        <p:nvSpPr>
          <p:cNvPr id="15366" name="Text Box 4">
            <a:extLst>
              <a:ext uri="{FF2B5EF4-FFF2-40B4-BE49-F238E27FC236}">
                <a16:creationId xmlns:a16="http://schemas.microsoft.com/office/drawing/2014/main" id="{EF8538D7-4CB8-4F8D-94F3-94EE5D7C1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4930"/>
            <a:ext cx="6934200" cy="205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Move from source to destination. Syntax: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MOV </a:t>
            </a:r>
            <a:r>
              <a:rPr lang="en-US" altLang="en-US" i="1" dirty="0" err="1">
                <a:solidFill>
                  <a:schemeClr val="tx2"/>
                </a:solidFill>
              </a:rPr>
              <a:t>destination,source</a:t>
            </a:r>
            <a:endParaRPr lang="en-US" altLang="en-US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No more than one memory operand permitted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CS, EIP, and IP cannot be the destination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No immediate to segment moves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63BF22-8518-434E-B916-3F5F4EF0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65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4B00277C-9C5F-4B43-A3B0-7E4D4DB36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Your turn . . .</a:t>
            </a: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0247B5E8-1CEF-4B16-A46E-A1DC63E24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439843"/>
            <a:ext cx="8077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bVal  BYTE   100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bVal2 BYTE   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wVal  WORD  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dVal  DWORD  5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ds,45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esi,wVal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eip,dVal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25,bVal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bVal2,bVal</a:t>
            </a:r>
          </a:p>
        </p:txBody>
      </p:sp>
      <p:sp>
        <p:nvSpPr>
          <p:cNvPr id="16390" name="Text Box 4">
            <a:extLst>
              <a:ext uri="{FF2B5EF4-FFF2-40B4-BE49-F238E27FC236}">
                <a16:creationId xmlns:a16="http://schemas.microsoft.com/office/drawing/2014/main" id="{FC244D78-CE39-4C50-AFF1-AF95B0ACB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5443"/>
            <a:ext cx="76962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Explain why each of the following MOV statements are invalid:</a:t>
            </a:r>
          </a:p>
        </p:txBody>
      </p:sp>
      <p:sp>
        <p:nvSpPr>
          <p:cNvPr id="151559" name="Text Box 7">
            <a:extLst>
              <a:ext uri="{FF2B5EF4-FFF2-40B4-BE49-F238E27FC236}">
                <a16:creationId xmlns:a16="http://schemas.microsoft.com/office/drawing/2014/main" id="{F95B96DD-B7DC-45F5-AC05-63CFAE612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87643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immediate move to DS not permitted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51560" name="Text Box 8">
            <a:extLst>
              <a:ext uri="{FF2B5EF4-FFF2-40B4-BE49-F238E27FC236}">
                <a16:creationId xmlns:a16="http://schemas.microsoft.com/office/drawing/2014/main" id="{F81904CD-3C39-426F-91F7-2DAA071EE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173393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size mismatch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9A621241-4AEC-4BC9-8981-4EA1EE78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59143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EIP cannot be the destination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51562" name="Text Box 10">
            <a:extLst>
              <a:ext uri="{FF2B5EF4-FFF2-40B4-BE49-F238E27FC236}">
                <a16:creationId xmlns:a16="http://schemas.microsoft.com/office/drawing/2014/main" id="{E610A96B-2CB6-4E3A-8B7D-666B576B9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725843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immediate value cannot be destination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51563" name="Text Box 11">
            <a:extLst>
              <a:ext uri="{FF2B5EF4-FFF2-40B4-BE49-F238E27FC236}">
                <a16:creationId xmlns:a16="http://schemas.microsoft.com/office/drawing/2014/main" id="{21FC1788-EF3F-44B1-A19B-267CCED26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030643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memory-to-memory move not permitted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AEFAAA-7A55-42C9-9630-D7AB5CE7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3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 autoUpdateAnimBg="0"/>
      <p:bldP spid="151560" grpId="0" autoUpdateAnimBg="0"/>
      <p:bldP spid="151561" grpId="0" autoUpdateAnimBg="0"/>
      <p:bldP spid="151562" grpId="0" autoUpdateAnimBg="0"/>
      <p:bldP spid="15156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E7DBF877-EA36-4A98-8EE9-591171C14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Zero Extension</a:t>
            </a:r>
          </a:p>
        </p:txBody>
      </p:sp>
      <p:sp>
        <p:nvSpPr>
          <p:cNvPr id="1030" name="Text Box 3">
            <a:extLst>
              <a:ext uri="{FF2B5EF4-FFF2-40B4-BE49-F238E27FC236}">
                <a16:creationId xmlns:a16="http://schemas.microsoft.com/office/drawing/2014/main" id="{3F2DB8A5-6E9A-418E-BD03-016F4F56C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628076"/>
            <a:ext cx="6477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movzx</a:t>
            </a:r>
            <a:r>
              <a:rPr lang="en-US" altLang="en-US" sz="1800" b="1">
                <a:latin typeface="Courier New" panose="02070309020205020404" pitchFamily="49" charset="0"/>
              </a:rPr>
              <a:t> ax,bl	; zero-extension</a:t>
            </a:r>
          </a:p>
        </p:txBody>
      </p:sp>
      <p:sp>
        <p:nvSpPr>
          <p:cNvPr id="1031" name="Text Box 4">
            <a:extLst>
              <a:ext uri="{FF2B5EF4-FFF2-40B4-BE49-F238E27FC236}">
                <a16:creationId xmlns:a16="http://schemas.microsoft.com/office/drawing/2014/main" id="{26A43008-A6C1-4785-94A2-1F1E1C3B4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51477"/>
            <a:ext cx="81534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When you copy a smaller value into a larger destination, the MOVZX instruction fills (extends) the upper half of the destination with zeros.</a:t>
            </a: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A8ECC939-B5EE-4FBC-9289-71CF3DDAD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413645"/>
              </p:ext>
            </p:extLst>
          </p:nvPr>
        </p:nvGraphicFramePr>
        <p:xfrm>
          <a:off x="3733800" y="2418276"/>
          <a:ext cx="4495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2929128" imgH="1188720" progId="Visio.Drawing.6">
                  <p:embed/>
                </p:oleObj>
              </mc:Choice>
              <mc:Fallback>
                <p:oleObj name="VISIO" r:id="rId3" imgW="2929128" imgH="1188720" progId="Visio.Drawing.6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A8ECC939-B5EE-4FBC-9289-71CF3DDAD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510" t="-4320" b="-8011"/>
                      <a:stretch>
                        <a:fillRect/>
                      </a:stretch>
                    </p:blipFill>
                    <p:spPr bwMode="auto">
                      <a:xfrm>
                        <a:off x="3733800" y="2418276"/>
                        <a:ext cx="4495800" cy="198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Text Box 6">
            <a:extLst>
              <a:ext uri="{FF2B5EF4-FFF2-40B4-BE49-F238E27FC236}">
                <a16:creationId xmlns:a16="http://schemas.microsoft.com/office/drawing/2014/main" id="{25CC6227-7775-49E0-A15C-0A9F18916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694876"/>
            <a:ext cx="5562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The destination must be a register.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0ECC8-1F27-4AA3-8768-D41D182F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6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77D70BE-B5AD-4CC8-AB82-624940052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Sign Extension</a:t>
            </a:r>
          </a:p>
        </p:txBody>
      </p:sp>
      <p:sp>
        <p:nvSpPr>
          <p:cNvPr id="2054" name="Text Box 3">
            <a:extLst>
              <a:ext uri="{FF2B5EF4-FFF2-40B4-BE49-F238E27FC236}">
                <a16:creationId xmlns:a16="http://schemas.microsoft.com/office/drawing/2014/main" id="{6D2D8264-E14E-40BA-AE2A-09CE28829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698525"/>
            <a:ext cx="640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movsx</a:t>
            </a:r>
            <a:r>
              <a:rPr lang="en-US" altLang="en-US" sz="1800" b="1">
                <a:latin typeface="Courier New" panose="02070309020205020404" pitchFamily="49" charset="0"/>
              </a:rPr>
              <a:t> ax,bl	; sign extension</a:t>
            </a:r>
          </a:p>
        </p:txBody>
      </p:sp>
      <p:sp>
        <p:nvSpPr>
          <p:cNvPr id="2055" name="Text Box 4">
            <a:extLst>
              <a:ext uri="{FF2B5EF4-FFF2-40B4-BE49-F238E27FC236}">
                <a16:creationId xmlns:a16="http://schemas.microsoft.com/office/drawing/2014/main" id="{78F3DBED-45B5-46A7-B87A-6F83854DB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21925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MOVSX instruction fills the upper half of the destination with a copy of the source operand's sign bit.</a:t>
            </a:r>
          </a:p>
        </p:txBody>
      </p:sp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D729C206-6B36-49D8-AD47-583773DC2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278139"/>
              </p:ext>
            </p:extLst>
          </p:nvPr>
        </p:nvGraphicFramePr>
        <p:xfrm>
          <a:off x="3733800" y="2336325"/>
          <a:ext cx="4648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2929128" imgH="1188720" progId="Visio.Drawing.6">
                  <p:embed/>
                </p:oleObj>
              </mc:Choice>
              <mc:Fallback>
                <p:oleObj name="VISIO" r:id="rId3" imgW="2929128" imgH="1188720" progId="Visio.Drawing.6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D729C206-6B36-49D8-AD47-583773DC28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391" t="-4173" b="-4347"/>
                      <a:stretch>
                        <a:fillRect/>
                      </a:stretch>
                    </p:blipFill>
                    <p:spPr bwMode="auto">
                      <a:xfrm>
                        <a:off x="3733800" y="2336325"/>
                        <a:ext cx="4648200" cy="198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>
            <a:extLst>
              <a:ext uri="{FF2B5EF4-FFF2-40B4-BE49-F238E27FC236}">
                <a16:creationId xmlns:a16="http://schemas.microsoft.com/office/drawing/2014/main" id="{0DCA9828-3C71-43B6-A875-34DB229E2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65325"/>
            <a:ext cx="5562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The destination must be a register.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A6C36E-9172-43DB-89CD-CDE618E0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122229C-6F4C-4C63-A777-6ED053CB5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XCHG Instruction</a:t>
            </a:r>
          </a:p>
        </p:txBody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78D97C3D-029A-4D0A-9BD6-DACACA67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851035"/>
            <a:ext cx="7620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var1 WORD 1000h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var2 WORD 2000h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xchg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ax,bx</a:t>
            </a:r>
            <a:r>
              <a:rPr lang="en-US" altLang="en-US" sz="1800" b="1" dirty="0">
                <a:latin typeface="Courier New" panose="02070309020205020404" pitchFamily="49" charset="0"/>
              </a:rPr>
              <a:t>	; exchange 16-bit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regs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xchg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ah,al</a:t>
            </a:r>
            <a:r>
              <a:rPr lang="en-US" altLang="en-US" sz="1800" b="1" dirty="0">
                <a:latin typeface="Courier New" panose="02070309020205020404" pitchFamily="49" charset="0"/>
              </a:rPr>
              <a:t>	; exchange 8-bit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regs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xchg</a:t>
            </a:r>
            <a:r>
              <a:rPr lang="en-US" altLang="en-US" sz="1800" b="1" dirty="0">
                <a:latin typeface="Courier New" panose="02070309020205020404" pitchFamily="49" charset="0"/>
              </a:rPr>
              <a:t> var1,bx	; exchange mem,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reg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xchg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eax,ebx</a:t>
            </a:r>
            <a:r>
              <a:rPr lang="en-US" altLang="en-US" sz="1800" b="1" dirty="0">
                <a:latin typeface="Courier New" panose="02070309020205020404" pitchFamily="49" charset="0"/>
              </a:rPr>
              <a:t>	; exchange 32-bit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regs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xchg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var1,var2	; error: two memory operands</a:t>
            </a:r>
          </a:p>
        </p:txBody>
      </p:sp>
      <p:sp>
        <p:nvSpPr>
          <p:cNvPr id="17414" name="Text Box 4">
            <a:extLst>
              <a:ext uri="{FF2B5EF4-FFF2-40B4-BE49-F238E27FC236}">
                <a16:creationId xmlns:a16="http://schemas.microsoft.com/office/drawing/2014/main" id="{43675475-3B24-4916-9E1F-A99675020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55636"/>
            <a:ext cx="7696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XCHG exchanges the values of two operands. At least one operand must be a register. No immediate operands are permitted.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FE6B38-A560-4F2C-8A96-F50F20EE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63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BEFF2746-2120-4D1D-BEEB-7F1F74A3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INC and DEC Instructions</a:t>
            </a:r>
            <a:endParaRPr lang="en-US" altLang="en-US" sz="2400"/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3DBEF051-33D7-4BB9-8BEE-F238268DF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0" y="2048778"/>
            <a:ext cx="68580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Add 1, subtract 1 from destination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operand may be register or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INC </a:t>
            </a:r>
            <a:r>
              <a:rPr lang="en-US" altLang="en-US" sz="2000" i="1" dirty="0"/>
              <a:t>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Logic: </a:t>
            </a:r>
            <a:r>
              <a:rPr lang="en-US" altLang="en-US" sz="1800" i="1" dirty="0"/>
              <a:t>destination </a:t>
            </a:r>
            <a:r>
              <a:rPr lang="en-US" altLang="en-US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/>
              <a:t>destination </a:t>
            </a:r>
            <a:r>
              <a:rPr lang="en-US" altLang="en-US" sz="1800" dirty="0"/>
              <a:t>+ 1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DEC </a:t>
            </a:r>
            <a:r>
              <a:rPr lang="en-US" altLang="en-US" sz="2000" i="1" dirty="0"/>
              <a:t>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Logic: </a:t>
            </a:r>
            <a:r>
              <a:rPr lang="en-US" altLang="en-US" sz="1800" i="1" dirty="0"/>
              <a:t>destination </a:t>
            </a:r>
            <a:r>
              <a:rPr lang="en-US" altLang="en-US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/>
              <a:t>destination </a:t>
            </a:r>
            <a:r>
              <a:rPr lang="en-US" altLang="en-US" sz="1800" dirty="0"/>
              <a:t>– 1</a:t>
            </a:r>
            <a:endParaRPr lang="en-US" altLang="en-US" sz="18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4A1277-C193-4133-85E4-38023489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0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026">
            <a:extLst>
              <a:ext uri="{FF2B5EF4-FFF2-40B4-BE49-F238E27FC236}">
                <a16:creationId xmlns:a16="http://schemas.microsoft.com/office/drawing/2014/main" id="{C52F4297-077D-4F38-A0A7-F816D58F0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INC and DEC Examples</a:t>
            </a:r>
            <a:endParaRPr lang="en-US" altLang="en-US" sz="2400"/>
          </a:p>
        </p:txBody>
      </p:sp>
      <p:sp>
        <p:nvSpPr>
          <p:cNvPr id="26629" name="Text Box 1028">
            <a:extLst>
              <a:ext uri="{FF2B5EF4-FFF2-40B4-BE49-F238E27FC236}">
                <a16:creationId xmlns:a16="http://schemas.microsoft.com/office/drawing/2014/main" id="{E142C31F-719A-427B-BE7C-F4B4E4424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96378"/>
            <a:ext cx="6858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myWord</a:t>
            </a:r>
            <a:r>
              <a:rPr lang="en-US" altLang="en-US" sz="1800" b="1" dirty="0">
                <a:latin typeface="Courier New" panose="02070309020205020404" pitchFamily="49" charset="0"/>
              </a:rPr>
              <a:t>  WORD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myDword</a:t>
            </a:r>
            <a:r>
              <a:rPr lang="en-US" altLang="en-US" sz="1800" b="1" dirty="0">
                <a:latin typeface="Courier New" panose="02070309020205020404" pitchFamily="49" charset="0"/>
              </a:rPr>
              <a:t> DWORD 10000000h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myWord</a:t>
            </a:r>
            <a:r>
              <a:rPr lang="en-US" altLang="en-US" sz="1800" b="1" dirty="0">
                <a:latin typeface="Courier New" panose="02070309020205020404" pitchFamily="49" charset="0"/>
              </a:rPr>
              <a:t> 	; 1001h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dec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myWord</a:t>
            </a:r>
            <a:r>
              <a:rPr lang="en-US" altLang="en-US" sz="1800" b="1" dirty="0">
                <a:latin typeface="Courier New" panose="02070309020205020404" pitchFamily="49" charset="0"/>
              </a:rPr>
              <a:t>	;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myDword</a:t>
            </a:r>
            <a:r>
              <a:rPr lang="en-US" altLang="en-US" sz="1800" b="1" dirty="0">
                <a:latin typeface="Courier New" panose="02070309020205020404" pitchFamily="49" charset="0"/>
              </a:rPr>
              <a:t>	; 10000001h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ax,00FFh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inc</a:t>
            </a:r>
            <a:r>
              <a:rPr lang="en-US" altLang="en-US" sz="1800" b="1" dirty="0">
                <a:latin typeface="Courier New" panose="02070309020205020404" pitchFamily="49" charset="0"/>
              </a:rPr>
              <a:t> ax	; AX = 0100h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ax,00FFh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inc</a:t>
            </a:r>
            <a:r>
              <a:rPr lang="en-US" altLang="en-US" sz="1800" b="1" dirty="0">
                <a:latin typeface="Courier New" panose="02070309020205020404" pitchFamily="49" charset="0"/>
              </a:rPr>
              <a:t> al	; AX = 0000h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B2B1A1-4708-4700-8B87-FFFF975C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>
            <a:extLst>
              <a:ext uri="{FF2B5EF4-FFF2-40B4-BE49-F238E27FC236}">
                <a16:creationId xmlns:a16="http://schemas.microsoft.com/office/drawing/2014/main" id="{707F797D-FDA5-4921-B5A5-00D042B31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Translating Languages</a:t>
            </a:r>
          </a:p>
        </p:txBody>
      </p:sp>
      <p:sp>
        <p:nvSpPr>
          <p:cNvPr id="23557" name="Text Box 1027">
            <a:extLst>
              <a:ext uri="{FF2B5EF4-FFF2-40B4-BE49-F238E27FC236}">
                <a16:creationId xmlns:a16="http://schemas.microsoft.com/office/drawing/2014/main" id="{247997AD-CC3B-4DE8-8836-B584D32A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95096"/>
            <a:ext cx="61722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English:</a:t>
            </a:r>
            <a:r>
              <a:rPr lang="en-US" altLang="en-US"/>
              <a:t> Display the sum of A times B plus C.</a:t>
            </a:r>
          </a:p>
        </p:txBody>
      </p:sp>
      <p:sp>
        <p:nvSpPr>
          <p:cNvPr id="23558" name="Text Box 1028">
            <a:extLst>
              <a:ext uri="{FF2B5EF4-FFF2-40B4-BE49-F238E27FC236}">
                <a16:creationId xmlns:a16="http://schemas.microsoft.com/office/drawing/2014/main" id="{94586C55-F6E3-4CD1-8991-EDA385976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38096"/>
            <a:ext cx="37338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C++:</a:t>
            </a:r>
            <a:r>
              <a:rPr lang="en-US" altLang="en-US"/>
              <a:t>  cout &lt;&lt; (A * B + C);</a:t>
            </a:r>
          </a:p>
        </p:txBody>
      </p:sp>
      <p:sp>
        <p:nvSpPr>
          <p:cNvPr id="23559" name="Text Box 1029">
            <a:extLst>
              <a:ext uri="{FF2B5EF4-FFF2-40B4-BE49-F238E27FC236}">
                <a16:creationId xmlns:a16="http://schemas.microsoft.com/office/drawing/2014/main" id="{D1C76F09-758C-4987-AA0F-A9BE74A42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057296"/>
            <a:ext cx="32004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Assembly Language: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 err="1"/>
              <a:t>mov</a:t>
            </a:r>
            <a:r>
              <a:rPr lang="en-US" altLang="en-US" dirty="0"/>
              <a:t> </a:t>
            </a:r>
            <a:r>
              <a:rPr lang="en-US" altLang="en-US" dirty="0" err="1"/>
              <a:t>eax,A</a:t>
            </a:r>
            <a:endParaRPr lang="en-US" altLang="en-US" dirty="0"/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dirty="0" err="1"/>
              <a:t>mul</a:t>
            </a:r>
            <a:r>
              <a:rPr lang="en-US" altLang="en-US" dirty="0"/>
              <a:t> B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 dirty="0"/>
              <a:t>add </a:t>
            </a:r>
            <a:r>
              <a:rPr lang="en-US" altLang="en-US" dirty="0" err="1"/>
              <a:t>eax,C</a:t>
            </a:r>
            <a:endParaRPr lang="en-US" altLang="en-US" dirty="0"/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dirty="0"/>
              <a:t>call </a:t>
            </a:r>
            <a:r>
              <a:rPr lang="en-US" altLang="en-US" dirty="0" err="1"/>
              <a:t>WriteInt</a:t>
            </a:r>
            <a:endParaRPr lang="en-US" altLang="en-US" dirty="0"/>
          </a:p>
        </p:txBody>
      </p:sp>
      <p:sp>
        <p:nvSpPr>
          <p:cNvPr id="23560" name="Text Box 1030">
            <a:extLst>
              <a:ext uri="{FF2B5EF4-FFF2-40B4-BE49-F238E27FC236}">
                <a16:creationId xmlns:a16="http://schemas.microsoft.com/office/drawing/2014/main" id="{B458D74A-69AE-4DBA-B8DE-92FE41745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057296"/>
            <a:ext cx="3810000" cy="213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Intel Machine Language: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A1 00000000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F7 25 00000004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03 05 00000008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E8 00500000</a:t>
            </a:r>
          </a:p>
        </p:txBody>
      </p:sp>
      <p:sp>
        <p:nvSpPr>
          <p:cNvPr id="23561" name="Line 1031">
            <a:extLst>
              <a:ext uri="{FF2B5EF4-FFF2-40B4-BE49-F238E27FC236}">
                <a16:creationId xmlns:a16="http://schemas.microsoft.com/office/drawing/2014/main" id="{86870AD2-8E74-4779-8218-5E26DB03E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380896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3562" name="Line 1032">
            <a:extLst>
              <a:ext uri="{FF2B5EF4-FFF2-40B4-BE49-F238E27FC236}">
                <a16:creationId xmlns:a16="http://schemas.microsoft.com/office/drawing/2014/main" id="{1844ADF0-8CBB-41BE-8AD2-7DC82EA60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23896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3563" name="Line 1033">
            <a:extLst>
              <a:ext uri="{FF2B5EF4-FFF2-40B4-BE49-F238E27FC236}">
                <a16:creationId xmlns:a16="http://schemas.microsoft.com/office/drawing/2014/main" id="{74AC5AFB-6C54-4F7D-B452-A5C0213C1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971696"/>
            <a:ext cx="762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F672CA-2839-461E-9923-52FB19FD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0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8D49DE41-21B0-4329-BD7A-AEE9B50EE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Your turn...</a:t>
            </a:r>
            <a:endParaRPr lang="en-US" altLang="en-US" sz="2400"/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83E5BFCD-BCF7-4DDE-B7F5-6980096E3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15866"/>
            <a:ext cx="7772400" cy="60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 dirty="0"/>
              <a:t>Show the value of the destination operand after each of the following instructions executes:</a:t>
            </a:r>
          </a:p>
        </p:txBody>
      </p:sp>
      <p:sp>
        <p:nvSpPr>
          <p:cNvPr id="27654" name="Text Box 4">
            <a:extLst>
              <a:ext uri="{FF2B5EF4-FFF2-40B4-BE49-F238E27FC236}">
                <a16:creationId xmlns:a16="http://schemas.microsoft.com/office/drawing/2014/main" id="{A9098884-6E12-467E-BF54-CB8FDF34D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882666"/>
            <a:ext cx="6096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myByte BYTE 0FFh,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al,myByte	; AL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ah,[myByte+1]	; AH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dec ah	; AH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inc al	; AL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dec ax	; AX = </a:t>
            </a: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01316AA0-B6D0-4EA0-B398-7CC9AB872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82666"/>
            <a:ext cx="1828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" pitchFamily="49" charset="0"/>
              </a:rPr>
              <a:t>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" pitchFamily="49" charset="0"/>
              </a:rPr>
              <a:t>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" pitchFamily="49" charset="0"/>
              </a:rPr>
              <a:t>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" pitchFamily="49" charset="0"/>
              </a:rPr>
              <a:t>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" pitchFamily="49" charset="0"/>
              </a:rPr>
              <a:t>FEFF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D188EF-95A0-4062-B283-DC573F6F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99278F09-56CC-4F8F-9E9F-A08352699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ADD and SUB Instructions</a:t>
            </a: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66EC5D5C-23A2-463A-9A11-C8C93A002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77533"/>
            <a:ext cx="7010400" cy="255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500" dirty="0"/>
              <a:t>ADD destination, source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000" dirty="0"/>
              <a:t>Logic: </a:t>
            </a:r>
            <a:r>
              <a:rPr lang="en-US" altLang="en-US" sz="2000" i="1" dirty="0"/>
              <a:t>destination </a:t>
            </a:r>
            <a:r>
              <a:rPr lang="en-US" altLang="en-US" sz="2400" dirty="0">
                <a:sym typeface="Symbol" panose="05050102010706020507" pitchFamily="18" charset="2"/>
              </a:rPr>
              <a:t> </a:t>
            </a:r>
            <a:r>
              <a:rPr lang="en-US" altLang="en-US" sz="2000" i="1" dirty="0"/>
              <a:t>destination </a:t>
            </a:r>
            <a:r>
              <a:rPr lang="en-US" altLang="en-US" sz="2000" dirty="0"/>
              <a:t>+ source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500" dirty="0"/>
              <a:t>SUB destination, source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000" dirty="0"/>
              <a:t>Logic: </a:t>
            </a:r>
            <a:r>
              <a:rPr lang="en-US" altLang="en-US" sz="2000" i="1" dirty="0"/>
              <a:t>destination </a:t>
            </a:r>
            <a:r>
              <a:rPr lang="en-US" altLang="en-US" sz="2400" dirty="0">
                <a:sym typeface="Symbol" panose="05050102010706020507" pitchFamily="18" charset="2"/>
              </a:rPr>
              <a:t> </a:t>
            </a:r>
            <a:r>
              <a:rPr lang="en-US" altLang="en-US" sz="2000" i="1" dirty="0"/>
              <a:t>destination </a:t>
            </a:r>
            <a:r>
              <a:rPr lang="en-US" altLang="en-US" sz="2000" dirty="0"/>
              <a:t>– source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500" dirty="0"/>
              <a:t>Same operand rules as for the MOV instruction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342B18-DB40-435B-A95A-FD1BB718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86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9702742D-D61C-456F-B3F4-C265F756D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ADD and SUB Examples</a:t>
            </a:r>
          </a:p>
        </p:txBody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E4C8465A-9572-43BD-9740-808661748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752600"/>
            <a:ext cx="6629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var1 DWORD 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var2 DWORD 20000h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	; ---EAX---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eax,var1	; 00010000h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add eax,var2 	; 00030000h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add ax,0FFFFh	; 0003FFFFh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add eax,1	; 00040000h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sub ax,1	; 0004FFFFh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CB919-028E-408D-892D-9C2C8042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9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CC82A9-ACCD-4E4A-BA13-08659ED89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NEG (negate) Instruction</a:t>
            </a:r>
          </a:p>
        </p:txBody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C5A18C4C-53A7-4A32-A632-DA3A5F93E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18121"/>
            <a:ext cx="6477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valB BYTE 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valW WORD +32767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al,valB	; AL = 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neg al	; AL = +1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neg valW	; valW = -32767</a:t>
            </a:r>
          </a:p>
        </p:txBody>
      </p:sp>
      <p:sp>
        <p:nvSpPr>
          <p:cNvPr id="30726" name="Text Box 4">
            <a:extLst>
              <a:ext uri="{FF2B5EF4-FFF2-40B4-BE49-F238E27FC236}">
                <a16:creationId xmlns:a16="http://schemas.microsoft.com/office/drawing/2014/main" id="{EAC83E0D-0D0B-4637-9A7C-C72630AA3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75121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Reverses the sign of an operand. Operand can be a register or memory operand.</a:t>
            </a:r>
          </a:p>
        </p:txBody>
      </p:sp>
      <p:sp>
        <p:nvSpPr>
          <p:cNvPr id="91141" name="Text Box 5">
            <a:extLst>
              <a:ext uri="{FF2B5EF4-FFF2-40B4-BE49-F238E27FC236}">
                <a16:creationId xmlns:a16="http://schemas.microsoft.com/office/drawing/2014/main" id="{B1685FA0-B0CB-4E9B-AE61-B9D23A371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32721"/>
            <a:ext cx="7543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Suppose AX contains –32,768 and we apply NEG to it. Will the result be valid?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ABF8BB-FAD7-4ED1-A176-1FB6BBE6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26">
            <a:extLst>
              <a:ext uri="{FF2B5EF4-FFF2-40B4-BE49-F238E27FC236}">
                <a16:creationId xmlns:a16="http://schemas.microsoft.com/office/drawing/2014/main" id="{968D3995-F080-4E89-83B4-867EFEAA4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NEG Instruction and the Flags</a:t>
            </a:r>
          </a:p>
        </p:txBody>
      </p:sp>
      <p:sp>
        <p:nvSpPr>
          <p:cNvPr id="31749" name="Text Box 1027">
            <a:extLst>
              <a:ext uri="{FF2B5EF4-FFF2-40B4-BE49-F238E27FC236}">
                <a16:creationId xmlns:a16="http://schemas.microsoft.com/office/drawing/2014/main" id="{9ED2260F-D032-4506-B9BD-ADC358E00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617346"/>
            <a:ext cx="7162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valB BYTE 1,0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valC SBYTE -128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neg valB	; CF = 1, OF =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neg [valB + 1]	; CF = 0, OF =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neg valC	; CF = 1, OF = 1</a:t>
            </a:r>
          </a:p>
        </p:txBody>
      </p:sp>
      <p:sp>
        <p:nvSpPr>
          <p:cNvPr id="31750" name="Text Box 1031">
            <a:extLst>
              <a:ext uri="{FF2B5EF4-FFF2-40B4-BE49-F238E27FC236}">
                <a16:creationId xmlns:a16="http://schemas.microsoft.com/office/drawing/2014/main" id="{73A2944A-A702-4D76-8BF2-0E10C900E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559947"/>
            <a:ext cx="7620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processor implements  NEG using the following internal operation: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SUB 0,</a:t>
            </a:r>
            <a:r>
              <a:rPr lang="en-US" altLang="en-US" sz="1800" b="1" i="1" dirty="0">
                <a:latin typeface="Courier New" panose="02070309020205020404" pitchFamily="49" charset="0"/>
              </a:rPr>
              <a:t>operand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Any nonzero operand causes the Carry flag to be set.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A54361-C65B-465A-BD73-670968A4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60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FF3594A-229C-4C7E-9A94-E09516E88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Implementing Arithmetic Expressions</a:t>
            </a:r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EFEF54BD-3A21-475C-8E5E-C89AD233A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974680"/>
            <a:ext cx="6019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Rval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Xval DWORD 26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Yval DWORD 30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Zval DWORD 40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" pitchFamily="49" charset="0"/>
              </a:rPr>
              <a:t>	mov eax,Xval	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" pitchFamily="49" charset="0"/>
              </a:rPr>
              <a:t>	neg eax 	; EAX = -26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" pitchFamily="49" charset="0"/>
              </a:rPr>
              <a:t>	mov ebx,Yval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" pitchFamily="49" charset="0"/>
              </a:rPr>
              <a:t>	sub ebx,Zval 	; EBX = -10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" pitchFamily="49" charset="0"/>
              </a:rPr>
              <a:t>	add eax,ebx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" pitchFamily="49" charset="0"/>
              </a:rPr>
              <a:t>	mov Rval,eax 	; -36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32774" name="Text Box 4">
            <a:extLst>
              <a:ext uri="{FF2B5EF4-FFF2-40B4-BE49-F238E27FC236}">
                <a16:creationId xmlns:a16="http://schemas.microsoft.com/office/drawing/2014/main" id="{47D296E3-9803-497B-AEBB-0E9D2BF3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26881"/>
            <a:ext cx="76962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HLL compilers translate mathematical expressions into assembly language. You can do it also. For example: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/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Rval</a:t>
            </a:r>
            <a:r>
              <a:rPr lang="en-US" altLang="en-US" sz="1800" b="1" dirty="0">
                <a:latin typeface="Courier New" panose="02070309020205020404" pitchFamily="49" charset="0"/>
              </a:rPr>
              <a:t> = -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Xval</a:t>
            </a:r>
            <a:r>
              <a:rPr lang="en-US" altLang="en-US" sz="1800" b="1" dirty="0">
                <a:latin typeface="Courier New" panose="02070309020205020404" pitchFamily="49" charset="0"/>
              </a:rPr>
              <a:t> +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Yval</a:t>
            </a:r>
            <a:r>
              <a:rPr lang="en-US" altLang="en-US" sz="1800" b="1" dirty="0">
                <a:latin typeface="Courier New" panose="02070309020205020404" pitchFamily="49" charset="0"/>
              </a:rPr>
              <a:t> –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Zval</a:t>
            </a:r>
            <a:r>
              <a:rPr lang="en-US" altLang="en-US" sz="1800" b="1" dirty="0">
                <a:latin typeface="Courier New" panose="02070309020205020404" pitchFamily="49" charset="0"/>
              </a:rPr>
              <a:t>)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708E0C-C447-4CC8-B15C-A5E8FB14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53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8174D4F1-3C90-463C-8996-F745E9414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Flags Affected by Arithmetic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96FC5BBE-CD0C-4EA1-B761-98EA61A34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0652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The ALU has a number of status flags that reflect the outcome of arithmetic (and bitwise) operations</a:t>
            </a:r>
          </a:p>
          <a:p>
            <a:pPr lvl="1" eaLnBrk="1" hangingPunct="1"/>
            <a:r>
              <a:rPr lang="en-US" altLang="en-US" dirty="0"/>
              <a:t>based on the contents of the destination operand</a:t>
            </a:r>
          </a:p>
          <a:p>
            <a:pPr eaLnBrk="1" hangingPunct="1"/>
            <a:r>
              <a:rPr lang="en-US" altLang="en-US" dirty="0"/>
              <a:t>Essential flags:</a:t>
            </a:r>
          </a:p>
          <a:p>
            <a:pPr lvl="1" eaLnBrk="1" hangingPunct="1"/>
            <a:r>
              <a:rPr lang="en-US" altLang="en-US" dirty="0"/>
              <a:t>Zero flag – set when destination equals zero</a:t>
            </a:r>
          </a:p>
          <a:p>
            <a:pPr lvl="1" eaLnBrk="1" hangingPunct="1"/>
            <a:r>
              <a:rPr lang="en-US" altLang="en-US" dirty="0"/>
              <a:t>Sign flag – set when destination is negative</a:t>
            </a:r>
          </a:p>
          <a:p>
            <a:pPr lvl="1" eaLnBrk="1" hangingPunct="1"/>
            <a:r>
              <a:rPr lang="en-US" altLang="en-US" dirty="0"/>
              <a:t>Carry flag – set when unsigned value is out of range</a:t>
            </a:r>
          </a:p>
          <a:p>
            <a:pPr lvl="1" eaLnBrk="1" hangingPunct="1"/>
            <a:r>
              <a:rPr lang="en-US" altLang="en-US" dirty="0"/>
              <a:t>Overflow flag – set when signed value is out of range</a:t>
            </a:r>
          </a:p>
          <a:p>
            <a:pPr eaLnBrk="1" hangingPunct="1"/>
            <a:r>
              <a:rPr lang="en-US" altLang="en-US" dirty="0"/>
              <a:t>The MOV instruction never affects the flags.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C2C2A-599C-4617-8301-B82F1F74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46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85046F30-FE6F-48D6-8826-AEF618C5B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Concept Map</a:t>
            </a:r>
          </a:p>
        </p:txBody>
      </p:sp>
      <p:sp>
        <p:nvSpPr>
          <p:cNvPr id="35845" name="Text Box 3">
            <a:extLst>
              <a:ext uri="{FF2B5EF4-FFF2-40B4-BE49-F238E27FC236}">
                <a16:creationId xmlns:a16="http://schemas.microsoft.com/office/drawing/2014/main" id="{D3F679B4-9092-4A5A-B8EB-729182EC8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337653"/>
            <a:ext cx="14478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900">
                <a:solidFill>
                  <a:schemeClr val="bg2"/>
                </a:solidFill>
              </a:rPr>
              <a:t>status flags</a:t>
            </a:r>
          </a:p>
        </p:txBody>
      </p:sp>
      <p:sp>
        <p:nvSpPr>
          <p:cNvPr id="35846" name="Text Box 4">
            <a:extLst>
              <a:ext uri="{FF2B5EF4-FFF2-40B4-BE49-F238E27FC236}">
                <a16:creationId xmlns:a16="http://schemas.microsoft.com/office/drawing/2014/main" id="{E0616DBD-D870-4940-A860-41247BB9F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27928"/>
            <a:ext cx="914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900">
                <a:solidFill>
                  <a:schemeClr val="bg2"/>
                </a:solidFill>
              </a:rPr>
              <a:t>ALU</a:t>
            </a:r>
          </a:p>
        </p:txBody>
      </p:sp>
      <p:sp>
        <p:nvSpPr>
          <p:cNvPr id="35847" name="Text Box 5">
            <a:extLst>
              <a:ext uri="{FF2B5EF4-FFF2-40B4-BE49-F238E27FC236}">
                <a16:creationId xmlns:a16="http://schemas.microsoft.com/office/drawing/2014/main" id="{5297F7AC-AD2B-474B-9D31-167582E0F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66053"/>
            <a:ext cx="2057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900">
                <a:solidFill>
                  <a:schemeClr val="bg2"/>
                </a:solidFill>
              </a:rPr>
              <a:t>conditional jumps</a:t>
            </a:r>
          </a:p>
        </p:txBody>
      </p:sp>
      <p:sp>
        <p:nvSpPr>
          <p:cNvPr id="35848" name="Text Box 6">
            <a:extLst>
              <a:ext uri="{FF2B5EF4-FFF2-40B4-BE49-F238E27FC236}">
                <a16:creationId xmlns:a16="http://schemas.microsoft.com/office/drawing/2014/main" id="{D503F69A-9795-41EE-85DD-ACB1CA413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642453"/>
            <a:ext cx="18288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900">
                <a:solidFill>
                  <a:schemeClr val="bg2"/>
                </a:solidFill>
              </a:rPr>
              <a:t>branching logic</a:t>
            </a:r>
          </a:p>
        </p:txBody>
      </p:sp>
      <p:sp>
        <p:nvSpPr>
          <p:cNvPr id="35849" name="Text Box 8">
            <a:extLst>
              <a:ext uri="{FF2B5EF4-FFF2-40B4-BE49-F238E27FC236}">
                <a16:creationId xmlns:a16="http://schemas.microsoft.com/office/drawing/2014/main" id="{13460BB0-44EA-4B21-94AB-FDF685E66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77202"/>
            <a:ext cx="2362200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900">
                <a:solidFill>
                  <a:schemeClr val="bg2"/>
                </a:solidFill>
              </a:rPr>
              <a:t>arithmetic &amp; bitwise operations</a:t>
            </a:r>
          </a:p>
        </p:txBody>
      </p:sp>
      <p:sp>
        <p:nvSpPr>
          <p:cNvPr id="35850" name="Line 9">
            <a:extLst>
              <a:ext uri="{FF2B5EF4-FFF2-40B4-BE49-F238E27FC236}">
                <a16:creationId xmlns:a16="http://schemas.microsoft.com/office/drawing/2014/main" id="{A4630EDA-3CD2-4535-AA69-DEA7BF761A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1823052"/>
            <a:ext cx="0" cy="914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5851" name="Line 10">
            <a:extLst>
              <a:ext uri="{FF2B5EF4-FFF2-40B4-BE49-F238E27FC236}">
                <a16:creationId xmlns:a16="http://schemas.microsoft.com/office/drawing/2014/main" id="{A1D2FF7B-CCA2-4709-9D77-5F1BD9F00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956652"/>
            <a:ext cx="83820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5852" name="Line 11">
            <a:extLst>
              <a:ext uri="{FF2B5EF4-FFF2-40B4-BE49-F238E27FC236}">
                <a16:creationId xmlns:a16="http://schemas.microsoft.com/office/drawing/2014/main" id="{F84AEAC9-2DFD-4D94-A3AA-839B996FB2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3194652"/>
            <a:ext cx="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5853" name="Line 12">
            <a:extLst>
              <a:ext uri="{FF2B5EF4-FFF2-40B4-BE49-F238E27FC236}">
                <a16:creationId xmlns:a16="http://schemas.microsoft.com/office/drawing/2014/main" id="{35FF9C1A-E4F3-49AB-9896-83BBD4BC6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347052"/>
            <a:ext cx="1066800" cy="990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5854" name="Line 14">
            <a:extLst>
              <a:ext uri="{FF2B5EF4-FFF2-40B4-BE49-F238E27FC236}">
                <a16:creationId xmlns:a16="http://schemas.microsoft.com/office/drawing/2014/main" id="{44AE1721-0EA3-4981-9829-C22B3A31B2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91600" y="3423252"/>
            <a:ext cx="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9D515CFA-6E11-48F6-A3D5-50F9C23E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75453"/>
            <a:ext cx="990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/>
              <a:t> part of</a:t>
            </a:r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1B1E4B8D-9B83-4CB5-A9D7-2C84BC9A6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75653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/>
              <a:t>used by</a:t>
            </a:r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10C52F36-BA28-45A4-AEF1-106EF8F1D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651853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/>
              <a:t> provide</a:t>
            </a:r>
          </a:p>
        </p:txBody>
      </p:sp>
      <p:sp>
        <p:nvSpPr>
          <p:cNvPr id="35858" name="Text Box 19">
            <a:extLst>
              <a:ext uri="{FF2B5EF4-FFF2-40B4-BE49-F238E27FC236}">
                <a16:creationId xmlns:a16="http://schemas.microsoft.com/office/drawing/2014/main" id="{6C677380-CDC0-4A65-9777-37BDBEA49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499453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/>
              <a:t>attached to</a:t>
            </a:r>
          </a:p>
        </p:txBody>
      </p:sp>
      <p:sp>
        <p:nvSpPr>
          <p:cNvPr id="35859" name="Text Box 20">
            <a:extLst>
              <a:ext uri="{FF2B5EF4-FFF2-40B4-BE49-F238E27FC236}">
                <a16:creationId xmlns:a16="http://schemas.microsoft.com/office/drawing/2014/main" id="{43A65250-F105-41E4-87A7-0517B14B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09053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/>
              <a:t>affect</a:t>
            </a:r>
          </a:p>
        </p:txBody>
      </p:sp>
      <p:sp>
        <p:nvSpPr>
          <p:cNvPr id="35860" name="Text Box 21">
            <a:extLst>
              <a:ext uri="{FF2B5EF4-FFF2-40B4-BE49-F238E27FC236}">
                <a16:creationId xmlns:a16="http://schemas.microsoft.com/office/drawing/2014/main" id="{9DE462CB-0626-47E6-A6D1-8F7FE5CE5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365853"/>
            <a:ext cx="914400" cy="390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90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110614" name="Text Box 22">
            <a:extLst>
              <a:ext uri="{FF2B5EF4-FFF2-40B4-BE49-F238E27FC236}">
                <a16:creationId xmlns:a16="http://schemas.microsoft.com/office/drawing/2014/main" id="{ADFBD146-9D07-427B-B88D-05268D51F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80653"/>
            <a:ext cx="739140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00"/>
              <a:t>You can use diagrams such as these to express the relationships between assembly language concepts.</a:t>
            </a:r>
          </a:p>
        </p:txBody>
      </p:sp>
      <p:sp>
        <p:nvSpPr>
          <p:cNvPr id="35862" name="Line 23">
            <a:extLst>
              <a:ext uri="{FF2B5EF4-FFF2-40B4-BE49-F238E27FC236}">
                <a16:creationId xmlns:a16="http://schemas.microsoft.com/office/drawing/2014/main" id="{014F2275-FC99-4B3E-A8E9-F83819AAE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746852"/>
            <a:ext cx="144780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5863" name="Text Box 24">
            <a:extLst>
              <a:ext uri="{FF2B5EF4-FFF2-40B4-BE49-F238E27FC236}">
                <a16:creationId xmlns:a16="http://schemas.microsoft.com/office/drawing/2014/main" id="{A185F9BF-0072-45B6-9C77-EC31D5DA5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975453"/>
            <a:ext cx="1828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/>
              <a:t>executes</a:t>
            </a:r>
          </a:p>
        </p:txBody>
      </p:sp>
      <p:sp>
        <p:nvSpPr>
          <p:cNvPr id="35864" name="Line 25">
            <a:extLst>
              <a:ext uri="{FF2B5EF4-FFF2-40B4-BE49-F238E27FC236}">
                <a16:creationId xmlns:a16="http://schemas.microsoft.com/office/drawing/2014/main" id="{3A28883D-1E01-4A50-94B3-1282239D4C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966052"/>
            <a:ext cx="9906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5865" name="Text Box 26">
            <a:extLst>
              <a:ext uri="{FF2B5EF4-FFF2-40B4-BE49-F238E27FC236}">
                <a16:creationId xmlns:a16="http://schemas.microsoft.com/office/drawing/2014/main" id="{5F91475D-C8BB-4987-8DAC-08B73226C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85053"/>
            <a:ext cx="1143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/>
              <a:t>executes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F9E9A7-FDDE-4719-ACD8-7F4DB18C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4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41BF31F0-1585-4119-9733-EE17E7352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Zero Flag (ZF)</a:t>
            </a:r>
          </a:p>
        </p:txBody>
      </p:sp>
      <p:sp>
        <p:nvSpPr>
          <p:cNvPr id="36869" name="Text Box 3">
            <a:extLst>
              <a:ext uri="{FF2B5EF4-FFF2-40B4-BE49-F238E27FC236}">
                <a16:creationId xmlns:a16="http://schemas.microsoft.com/office/drawing/2014/main" id="{266797AC-C0C5-43A0-B78D-3927A7F17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694321"/>
            <a:ext cx="5562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2743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2743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2743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2743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2743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cx,1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sub cx,1 	; CX = 0, ZF =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ax,0FFFFh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inc ax 	; AX = 0, ZF =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inc ax 	; AX = 1, ZF = 0</a:t>
            </a:r>
          </a:p>
        </p:txBody>
      </p:sp>
      <p:sp>
        <p:nvSpPr>
          <p:cNvPr id="36870" name="Text Box 4">
            <a:extLst>
              <a:ext uri="{FF2B5EF4-FFF2-40B4-BE49-F238E27FC236}">
                <a16:creationId xmlns:a16="http://schemas.microsoft.com/office/drawing/2014/main" id="{1AD4380F-62C1-4FE3-9084-2CEBF19EA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27521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Zero flag is set when the result of an operation produces zero in the destination operand.  </a:t>
            </a:r>
          </a:p>
        </p:txBody>
      </p:sp>
      <p:sp>
        <p:nvSpPr>
          <p:cNvPr id="36871" name="Text Box 5">
            <a:extLst>
              <a:ext uri="{FF2B5EF4-FFF2-40B4-BE49-F238E27FC236}">
                <a16:creationId xmlns:a16="http://schemas.microsoft.com/office/drawing/2014/main" id="{344E47C8-AE85-49C3-A628-433EEA4AE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27921"/>
            <a:ext cx="4572000" cy="130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marL="225425" indent="-225425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Remember...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A flag is </a:t>
            </a:r>
            <a:r>
              <a:rPr lang="en-US" altLang="en-US">
                <a:solidFill>
                  <a:schemeClr val="tx2"/>
                </a:solidFill>
              </a:rPr>
              <a:t>set</a:t>
            </a:r>
            <a:r>
              <a:rPr lang="en-US" altLang="en-US"/>
              <a:t> when it equals 1.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A flag is </a:t>
            </a:r>
            <a:r>
              <a:rPr lang="en-US" altLang="en-US">
                <a:solidFill>
                  <a:schemeClr val="tx2"/>
                </a:solidFill>
              </a:rPr>
              <a:t>clear</a:t>
            </a:r>
            <a:r>
              <a:rPr lang="en-US" altLang="en-US"/>
              <a:t> when it equals 0.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C014D0-47D3-475F-9BFE-F114B1DE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8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4D415A5F-F878-430D-ACA3-533BC8030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Sign Flag (SF)</a:t>
            </a:r>
          </a:p>
        </p:txBody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04B7B03D-642E-47D6-AE59-A97840F26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38251"/>
            <a:ext cx="6553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cx,0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sub cx,1 	; CX = -1, SF =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add cx,2 	; CX = 1, SF = 0</a:t>
            </a:r>
          </a:p>
        </p:txBody>
      </p:sp>
      <p:sp>
        <p:nvSpPr>
          <p:cNvPr id="37894" name="Text Box 4">
            <a:extLst>
              <a:ext uri="{FF2B5EF4-FFF2-40B4-BE49-F238E27FC236}">
                <a16:creationId xmlns:a16="http://schemas.microsoft.com/office/drawing/2014/main" id="{93DE51D2-4730-48AE-A52E-4494B2C88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47651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Sign flag is set when the destination operand is negative. The flag is clear when the destination is positive. </a:t>
            </a: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F20E8FB2-52E8-4CBF-A7B1-6754CC58E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3933651"/>
            <a:ext cx="654377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sign flag is a copy of the destination's highest bit:</a:t>
            </a: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ED8E2394-51C3-4526-A26A-CB134C138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619451"/>
            <a:ext cx="6553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sub al,1            ; AL = 11111111b, SF =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add al,2            ; AL = 00000001b, SF = 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AA0AF4-C2BD-46B4-B646-F6673A1C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2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AA594A1-C54F-418E-B305-553909F11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General-Purpose Registers</a:t>
            </a: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8A2D7052-614C-4D66-AC54-4BC8182133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844673"/>
              </p:ext>
            </p:extLst>
          </p:nvPr>
        </p:nvGraphicFramePr>
        <p:xfrm>
          <a:off x="3276600" y="2484412"/>
          <a:ext cx="5638800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4210812" imgH="2549652" progId="Visio.Drawing.6">
                  <p:embed/>
                </p:oleObj>
              </mc:Choice>
              <mc:Fallback>
                <p:oleObj name="VISIO" r:id="rId3" imgW="4210812" imgH="2549652" progId="Visio.Drawing.6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8A2D7052-614C-4D66-AC54-4BC818213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84412"/>
                        <a:ext cx="5638800" cy="34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>
            <a:extLst>
              <a:ext uri="{FF2B5EF4-FFF2-40B4-BE49-F238E27FC236}">
                <a16:creationId xmlns:a16="http://schemas.microsoft.com/office/drawing/2014/main" id="{1D2CDD9D-F7EF-4A22-B090-2A107E755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493811"/>
            <a:ext cx="7010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Named storage locations inside the CPU, optimized for speed.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AB17E9-638F-47F1-89DF-2D524898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07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08F34F53-4A9B-45C3-A7F1-3D2B170EC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OFFSET Operator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47037A85-1865-46C6-97BC-C2D8B1D5D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84542"/>
            <a:ext cx="7696200" cy="1676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OFFSET returns </a:t>
            </a:r>
            <a:r>
              <a:rPr lang="en-US" altLang="en-US" sz="2200" dirty="0"/>
              <a:t>the distance in bytes, of a label from the beginning of its enclosing segment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Protected mode: 32 bits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Real mode: 16 bits</a:t>
            </a: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AA05197B-998C-4CC6-AAB6-7ED0E2FDB1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34512"/>
              </p:ext>
            </p:extLst>
          </p:nvPr>
        </p:nvGraphicFramePr>
        <p:xfrm>
          <a:off x="3810000" y="3289542"/>
          <a:ext cx="4800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3" imgW="2901696" imgH="772668" progId="Visio.Drawing.6">
                  <p:embed/>
                </p:oleObj>
              </mc:Choice>
              <mc:Fallback>
                <p:oleObj name="VISIO" r:id="rId3" imgW="2901696" imgH="772668" progId="Visio.Drawing.6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AA05197B-998C-4CC6-AAB6-7ED0E2FDB1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688" t="-5861" r="-3125" b="-5495"/>
                      <a:stretch>
                        <a:fillRect/>
                      </a:stretch>
                    </p:blipFill>
                    <p:spPr bwMode="auto">
                      <a:xfrm>
                        <a:off x="3810000" y="3289542"/>
                        <a:ext cx="4800600" cy="1447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5">
            <a:extLst>
              <a:ext uri="{FF2B5EF4-FFF2-40B4-BE49-F238E27FC236}">
                <a16:creationId xmlns:a16="http://schemas.microsoft.com/office/drawing/2014/main" id="{809ECDA0-9B42-467F-AF2E-9679C9DA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118343"/>
            <a:ext cx="7239000" cy="923925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Protected-mode programs we write use only a single segment (</a:t>
            </a:r>
            <a:r>
              <a:rPr lang="en-US" altLang="en-US">
                <a:solidFill>
                  <a:schemeClr val="tx2"/>
                </a:solidFill>
              </a:rPr>
              <a:t>flat memory model</a:t>
            </a:r>
            <a:r>
              <a:rPr lang="en-US" altLang="en-US"/>
              <a:t>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73DC0D-580A-4D00-A98B-C5C93E78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9B17F5B6-F56A-45E7-A6C2-3C9BC2390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OFFSET Examples</a:t>
            </a:r>
          </a:p>
        </p:txBody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7FD27DEA-EC23-4252-ACD5-AA072668D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14758"/>
            <a:ext cx="6477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bVal BYTE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wVal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dVal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dVal2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esi,OFFSET bVal 	; ESI = 00404000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esi,OFFSET wVal 	; ESI = 00404001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esi,OFFSET dVal 	; ESI = 00404003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esi,OFFSET dVal2	; ESI = 00404007</a:t>
            </a:r>
          </a:p>
        </p:txBody>
      </p:sp>
      <p:sp>
        <p:nvSpPr>
          <p:cNvPr id="48134" name="Text Box 4">
            <a:extLst>
              <a:ext uri="{FF2B5EF4-FFF2-40B4-BE49-F238E27FC236}">
                <a16:creationId xmlns:a16="http://schemas.microsoft.com/office/drawing/2014/main" id="{6813CF1C-AB91-45AA-B79D-884B8320D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76558"/>
            <a:ext cx="76962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Let's assume that the data segment begins at 00404000h: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3F6F8-BE72-4DD9-A8A6-25356614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51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5EDC054F-91DC-4116-B89A-635453D46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Relating to C/C++</a:t>
            </a:r>
          </a:p>
        </p:txBody>
      </p:sp>
      <p:sp>
        <p:nvSpPr>
          <p:cNvPr id="49157" name="Text Box 3">
            <a:extLst>
              <a:ext uri="{FF2B5EF4-FFF2-40B4-BE49-F238E27FC236}">
                <a16:creationId xmlns:a16="http://schemas.microsoft.com/office/drawing/2014/main" id="{64153AB0-877E-45A9-936E-6C927D9C6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44333"/>
            <a:ext cx="2819400" cy="12954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// C++ version: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char array[1000];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char * p = array;</a:t>
            </a:r>
          </a:p>
        </p:txBody>
      </p:sp>
      <p:sp>
        <p:nvSpPr>
          <p:cNvPr id="49158" name="Text Box 4">
            <a:extLst>
              <a:ext uri="{FF2B5EF4-FFF2-40B4-BE49-F238E27FC236}">
                <a16:creationId xmlns:a16="http://schemas.microsoft.com/office/drawing/2014/main" id="{275EAEEA-2877-40F7-9196-B57840C0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48933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value returned by OFFSET is a pointer. Compare the following code written for both C++ and assembly language:</a:t>
            </a:r>
          </a:p>
        </p:txBody>
      </p:sp>
      <p:sp>
        <p:nvSpPr>
          <p:cNvPr id="49159" name="Text Box 5">
            <a:extLst>
              <a:ext uri="{FF2B5EF4-FFF2-40B4-BE49-F238E27FC236}">
                <a16:creationId xmlns:a16="http://schemas.microsoft.com/office/drawing/2014/main" id="{0C7A2BAC-79DE-44FE-B858-5F8DA3F07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144333"/>
            <a:ext cx="4114800" cy="19050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; Assembly language: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 BYTE 1000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	 esi,OFFSET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DF864A-990D-4E90-A347-AD7F2260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3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8AC6B33C-EC9D-4034-94CA-85034EFA9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TYPE Operator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3A856A3D-747F-48BC-8470-D8488BDD3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91578"/>
            <a:ext cx="7772400" cy="83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The TYPE operator returns the size, in bytes, of a single element of a data declaration.</a:t>
            </a:r>
          </a:p>
        </p:txBody>
      </p:sp>
      <p:sp>
        <p:nvSpPr>
          <p:cNvPr id="53254" name="Text Box 5">
            <a:extLst>
              <a:ext uri="{FF2B5EF4-FFF2-40B4-BE49-F238E27FC236}">
                <a16:creationId xmlns:a16="http://schemas.microsoft.com/office/drawing/2014/main" id="{48CA15D9-7483-46DD-ACD5-ABE3FD863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34578"/>
            <a:ext cx="4953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var1 BYTE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var2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var3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var4 QWORD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eax,TYPE var1	;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eax,TYPE var2	;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eax,TYPE var3	; 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eax,TYPE var4	;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885A5A-9608-4460-8866-D2BB5A61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7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5D815C69-357D-43FC-9784-72849D847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LENGTHOF Operator</a:t>
            </a:r>
          </a:p>
        </p:txBody>
      </p:sp>
      <p:sp>
        <p:nvSpPr>
          <p:cNvPr id="54277" name="Text Box 3">
            <a:extLst>
              <a:ext uri="{FF2B5EF4-FFF2-40B4-BE49-F238E27FC236}">
                <a16:creationId xmlns:a16="http://schemas.microsoft.com/office/drawing/2014/main" id="{4A6BACD9-62EC-4EEB-9EA3-473F84A05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66851"/>
            <a:ext cx="6934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	</a:t>
            </a:r>
            <a:r>
              <a:rPr lang="en-US" altLang="en-US" sz="1800">
                <a:solidFill>
                  <a:schemeClr val="tx2"/>
                </a:solidFill>
              </a:rPr>
              <a:t>LENGTHOF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byte1  BYTE 10,20,30	; 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array1 WORD 30 DUP(?),0,0	; 32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array2 WORD 5 DUP(3 DUP(?))	; 15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array3 DWORD 1,2,3,4	; 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digitStr BYTE "12345678",0	; 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ecx,LENGTHOF array1	; 32</a:t>
            </a:r>
          </a:p>
        </p:txBody>
      </p:sp>
      <p:sp>
        <p:nvSpPr>
          <p:cNvPr id="54278" name="Text Box 4">
            <a:extLst>
              <a:ext uri="{FF2B5EF4-FFF2-40B4-BE49-F238E27FC236}">
                <a16:creationId xmlns:a16="http://schemas.microsoft.com/office/drawing/2014/main" id="{71C5AF0D-AACA-4EB4-9F15-CA93B603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647651"/>
            <a:ext cx="716280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500"/>
              <a:t>The LENGTHOF operator counts the number of elements in a single data declaration.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F1B062-499E-45B4-B784-78827D55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22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712DAB87-C74E-4D01-8465-5041D901A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SIZEOF Operator</a:t>
            </a:r>
          </a:p>
        </p:txBody>
      </p:sp>
      <p:sp>
        <p:nvSpPr>
          <p:cNvPr id="55301" name="Text Box 3">
            <a:extLst>
              <a:ext uri="{FF2B5EF4-FFF2-40B4-BE49-F238E27FC236}">
                <a16:creationId xmlns:a16="http://schemas.microsoft.com/office/drawing/2014/main" id="{BC18668C-D073-4851-9735-DC01FBE2D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03590"/>
            <a:ext cx="6934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	</a:t>
            </a:r>
            <a:r>
              <a:rPr lang="en-US" altLang="en-US" sz="1800">
                <a:solidFill>
                  <a:schemeClr val="tx2"/>
                </a:solidFill>
              </a:rPr>
              <a:t>SIZEOF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byte1  BYTE 10,20,30	; 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array1 WORD 30 DUP(?),0,0	; 64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array2 WORD 5 DUP(3 DUP(?))	; 30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array3 DWORD 1,2,3,4	; 16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digitStr BYTE "12345678",0	; 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ecx,SIZEOF array1	; 64</a:t>
            </a:r>
          </a:p>
        </p:txBody>
      </p:sp>
      <p:sp>
        <p:nvSpPr>
          <p:cNvPr id="55302" name="Text Box 4">
            <a:extLst>
              <a:ext uri="{FF2B5EF4-FFF2-40B4-BE49-F238E27FC236}">
                <a16:creationId xmlns:a16="http://schemas.microsoft.com/office/drawing/2014/main" id="{FBDBF14F-6678-421B-9C6A-E8159756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66059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SIZEOF operator returns a value that is equivalent to multiplying LENGTHOF by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600B28-F777-42C5-9DD0-DDDC7478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95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045B9146-D6B0-48E7-AC6D-029E67A0F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Spanning Multiple Lines </a:t>
            </a:r>
            <a:r>
              <a:rPr lang="en-US" altLang="en-US" sz="2400"/>
              <a:t>(1 of 2)</a:t>
            </a:r>
            <a:endParaRPr lang="en-US" altLang="en-US"/>
          </a:p>
        </p:txBody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6466E257-1F5A-48B8-8A05-E8AEAF915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037941"/>
            <a:ext cx="5638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37160" rIns="182880" bIns="228600"/>
          <a:lstStyle>
            <a:lvl1pPr eaLnBrk="0" hangingPunct="0"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 WORD 10,20,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30,40,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50,60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eax,LENGTHOF array	; 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ebx,SIZEOF array	; 12</a:t>
            </a:r>
          </a:p>
        </p:txBody>
      </p:sp>
      <p:sp>
        <p:nvSpPr>
          <p:cNvPr id="56326" name="Text Box 4">
            <a:extLst>
              <a:ext uri="{FF2B5EF4-FFF2-40B4-BE49-F238E27FC236}">
                <a16:creationId xmlns:a16="http://schemas.microsoft.com/office/drawing/2014/main" id="{32FA1856-37F3-4378-AD75-1A1661BAB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90142"/>
            <a:ext cx="7696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 data declaration spans multiple lines if each line (except the last) ends with a comma. The LENGTHOF and SIZEOF operators include all lines belonging to the declaration: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E2D55-A8B6-4D6A-8705-DF8898EB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03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5D7678A5-04A9-4A6B-B1AF-1D5771A50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Spanning Multiple Lines </a:t>
            </a:r>
            <a:r>
              <a:rPr lang="en-US" altLang="en-US" sz="2400"/>
              <a:t>(2 of 2)</a:t>
            </a:r>
            <a:endParaRPr lang="en-US" altLang="en-US"/>
          </a:p>
        </p:txBody>
      </p:sp>
      <p:sp>
        <p:nvSpPr>
          <p:cNvPr id="57349" name="Text Box 3">
            <a:extLst>
              <a:ext uri="{FF2B5EF4-FFF2-40B4-BE49-F238E27FC236}">
                <a16:creationId xmlns:a16="http://schemas.microsoft.com/office/drawing/2014/main" id="{0694FA56-90C7-451E-AA88-87466BAA1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141459"/>
            <a:ext cx="5867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37160" rIns="182880" bIns="228600"/>
          <a:lstStyle>
            <a:lvl1pPr eaLnBrk="0" hangingPunct="0"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	WORD 10,20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WORD 30,40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WORD 50,60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eax,LENGTHOF array	;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ebx,SIZEOF array	; 4</a:t>
            </a:r>
          </a:p>
        </p:txBody>
      </p:sp>
      <p:sp>
        <p:nvSpPr>
          <p:cNvPr id="57350" name="Text Box 4">
            <a:extLst>
              <a:ext uri="{FF2B5EF4-FFF2-40B4-BE49-F238E27FC236}">
                <a16:creationId xmlns:a16="http://schemas.microsoft.com/office/drawing/2014/main" id="{66C00B9D-BDDF-4083-8BC9-8014012B3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93660"/>
            <a:ext cx="73914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In the following example, array identifies only the first WORD declaration. Compare the values returned by LENGTHOF and SIZEOF here to those in the previous slide: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F1C093-395B-41A7-A0F4-7B93639E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0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237A6FF4-6241-4BAF-B635-FE273CA32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LABEL Directive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BCCF1873-266E-41EB-AB5C-AB129C9D3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7843"/>
            <a:ext cx="7772400" cy="1828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Assigns an alternate label name and type to an existing storage location</a:t>
            </a:r>
          </a:p>
          <a:p>
            <a:pPr eaLnBrk="1" hangingPunct="1"/>
            <a:r>
              <a:rPr lang="en-US" altLang="en-US" dirty="0"/>
              <a:t>LABEL does not allocate any storage of its own</a:t>
            </a:r>
          </a:p>
          <a:p>
            <a:pPr eaLnBrk="1" hangingPunct="1"/>
            <a:r>
              <a:rPr lang="en-US" altLang="en-US" dirty="0"/>
              <a:t>Removes the need for the PTR operator</a:t>
            </a:r>
          </a:p>
        </p:txBody>
      </p:sp>
      <p:sp>
        <p:nvSpPr>
          <p:cNvPr id="58374" name="Text Box 4">
            <a:extLst>
              <a:ext uri="{FF2B5EF4-FFF2-40B4-BE49-F238E27FC236}">
                <a16:creationId xmlns:a16="http://schemas.microsoft.com/office/drawing/2014/main" id="{3404E045-6800-4A04-BE35-D7A7F61B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9043"/>
            <a:ext cx="579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37160" rIns="182880" bIns="228600"/>
          <a:lstStyle>
            <a:lvl1pPr eaLnBrk="0" hangingPunct="0">
              <a:tabLst>
                <a:tab pos="915988" algn="l"/>
                <a:tab pos="35417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915988" algn="l"/>
                <a:tab pos="35417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915988" algn="l"/>
                <a:tab pos="35417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915988" algn="l"/>
                <a:tab pos="35417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915988" algn="l"/>
                <a:tab pos="35417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5988" algn="l"/>
                <a:tab pos="35417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5988" algn="l"/>
                <a:tab pos="35417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5988" algn="l"/>
                <a:tab pos="35417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5988" algn="l"/>
                <a:tab pos="35417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dwList   LABEL DWORD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wordList LABEL WORD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intList  BYTE 00h,10h,00h,20h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eax,dwList	; 20001000h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cx,wordList	;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dl,intList	; 00h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2E63A1-5D73-4C4D-931E-145E369B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8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CF318DD4-7DBB-447A-9701-09FA3A658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JMP Instruction</a:t>
            </a:r>
          </a:p>
        </p:txBody>
      </p:sp>
      <p:sp>
        <p:nvSpPr>
          <p:cNvPr id="69637" name="Text Box 3">
            <a:extLst>
              <a:ext uri="{FF2B5EF4-FFF2-40B4-BE49-F238E27FC236}">
                <a16:creationId xmlns:a16="http://schemas.microsoft.com/office/drawing/2014/main" id="{3806B292-872C-4C85-AB18-7B8003DC8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863202"/>
            <a:ext cx="4191000" cy="15240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top: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jmp top</a:t>
            </a:r>
          </a:p>
        </p:txBody>
      </p:sp>
      <p:sp>
        <p:nvSpPr>
          <p:cNvPr id="69638" name="Text Box 4">
            <a:extLst>
              <a:ext uri="{FF2B5EF4-FFF2-40B4-BE49-F238E27FC236}">
                <a16:creationId xmlns:a16="http://schemas.microsoft.com/office/drawing/2014/main" id="{3C9FFF13-3780-4A16-865D-6BC74B08A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53402"/>
            <a:ext cx="76962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JMP is an unconditional jump to a label that is usually within the  same procedure.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Syntax: </a:t>
            </a:r>
            <a:r>
              <a:rPr lang="en-US" altLang="en-US" dirty="0">
                <a:solidFill>
                  <a:schemeClr val="tx2"/>
                </a:solidFill>
              </a:rPr>
              <a:t>JMP </a:t>
            </a:r>
            <a:r>
              <a:rPr lang="en-US" altLang="en-US" i="1" dirty="0">
                <a:solidFill>
                  <a:schemeClr val="tx2"/>
                </a:solidFill>
              </a:rPr>
              <a:t>target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Logic: EIP </a:t>
            </a:r>
            <a:r>
              <a:rPr lang="en-US" altLang="en-US" dirty="0">
                <a:sym typeface="Symbol" panose="05050102010706020507" pitchFamily="18" charset="2"/>
              </a:rPr>
              <a:t> </a:t>
            </a:r>
            <a:r>
              <a:rPr lang="en-US" altLang="en-US" i="1" dirty="0">
                <a:sym typeface="Symbol" panose="05050102010706020507" pitchFamily="18" charset="2"/>
              </a:rPr>
              <a:t>target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Example:</a:t>
            </a: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FE8D2A1D-584C-4ECD-996A-50B325B72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615802"/>
            <a:ext cx="7696200" cy="92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sz="1900" dirty="0"/>
              <a:t>A jump outside the current procedure must be to a special type of label called a </a:t>
            </a:r>
            <a:r>
              <a:rPr lang="en-US" altLang="en-US" sz="1900" dirty="0">
                <a:solidFill>
                  <a:schemeClr val="tx2"/>
                </a:solidFill>
              </a:rPr>
              <a:t>global label</a:t>
            </a:r>
            <a:r>
              <a:rPr lang="en-US" altLang="en-US" sz="1900" dirty="0"/>
              <a:t> (see Section 5.5.2.3 for details).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94FD2-0309-4F98-9725-4B31BCBB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E4B147A-AC07-4AB7-AF43-A637DF716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Accessing Parts of Registers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F235E2C0-9757-45AE-8D1B-8D8301D83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39819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Use 8-bit name, 16-bit name, or 32-bit name</a:t>
            </a:r>
          </a:p>
          <a:p>
            <a:pPr eaLnBrk="1" hangingPunct="1"/>
            <a:r>
              <a:rPr lang="en-US" altLang="en-US"/>
              <a:t>Applies to EAX, EBX, ECX, and EDX</a:t>
            </a: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FC60EC2A-AF5E-4B12-8DAE-AECF0F0D5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5949"/>
              </p:ext>
            </p:extLst>
          </p:nvPr>
        </p:nvGraphicFramePr>
        <p:xfrm>
          <a:off x="4191000" y="2606619"/>
          <a:ext cx="3657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2702052" imgH="1475232" progId="Visio.Drawing.6">
                  <p:embed/>
                </p:oleObj>
              </mc:Choice>
              <mc:Fallback>
                <p:oleObj name="VISIO" r:id="rId3" imgW="2702052" imgH="1475232" progId="Visio.Drawing.6">
                  <p:embed/>
                  <p:pic>
                    <p:nvPicPr>
                      <p:cNvPr id="5122" name="Object 4">
                        <a:extLst>
                          <a:ext uri="{FF2B5EF4-FFF2-40B4-BE49-F238E27FC236}">
                            <a16:creationId xmlns:a16="http://schemas.microsoft.com/office/drawing/2014/main" id="{FC60EC2A-AF5E-4B12-8DAE-AECF0F0D52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127" b="-1216"/>
                      <a:stretch>
                        <a:fillRect/>
                      </a:stretch>
                    </p:blipFill>
                    <p:spPr bwMode="auto">
                      <a:xfrm>
                        <a:off x="4191000" y="2606619"/>
                        <a:ext cx="3657600" cy="198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598" name="Picture 6">
            <a:extLst>
              <a:ext uri="{FF2B5EF4-FFF2-40B4-BE49-F238E27FC236}">
                <a16:creationId xmlns:a16="http://schemas.microsoft.com/office/drawing/2014/main" id="{293E8D84-2811-48ED-B2C8-64D27BDFD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4816420"/>
            <a:ext cx="451802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E0CAE4-4121-41B3-B18C-5789FD21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84A0AD5B-814F-48F3-8CE4-CF97A2798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LOOP Instruction</a:t>
            </a:r>
          </a:p>
        </p:txBody>
      </p:sp>
      <p:sp>
        <p:nvSpPr>
          <p:cNvPr id="70661" name="Text Box 4">
            <a:extLst>
              <a:ext uri="{FF2B5EF4-FFF2-40B4-BE49-F238E27FC236}">
                <a16:creationId xmlns:a16="http://schemas.microsoft.com/office/drawing/2014/main" id="{E126B6C9-A4EC-47A0-8161-1BB80CCA9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47652"/>
            <a:ext cx="76962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The LOOP instruction creates a counting loop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Syntax: </a:t>
            </a:r>
            <a:r>
              <a:rPr lang="en-US" altLang="en-US" dirty="0">
                <a:solidFill>
                  <a:schemeClr val="tx2"/>
                </a:solidFill>
              </a:rPr>
              <a:t>LOOP </a:t>
            </a:r>
            <a:r>
              <a:rPr lang="en-US" altLang="en-US" i="1" dirty="0">
                <a:solidFill>
                  <a:schemeClr val="tx2"/>
                </a:solidFill>
              </a:rPr>
              <a:t>target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Logic: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ECX </a:t>
            </a:r>
            <a:r>
              <a:rPr lang="en-US" altLang="en-US" dirty="0">
                <a:sym typeface="Symbol" panose="05050102010706020507" pitchFamily="18" charset="2"/>
              </a:rPr>
              <a:t> ECX – 1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if ECX != 0, jump to </a:t>
            </a:r>
            <a:r>
              <a:rPr lang="en-US" altLang="en-US" i="1" dirty="0">
                <a:sym typeface="Symbol" panose="05050102010706020507" pitchFamily="18" charset="2"/>
              </a:rPr>
              <a:t>target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Implementation: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The assembler calculates the distance, in bytes, between the offset of the following instruction and the offset of the target label. It is called the 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relative offset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The relative offset is added to EIP.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14236-CCA0-414C-A347-56ACB394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79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698F4B03-BE49-4DDE-AADF-A04729AE0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LOOP Example</a:t>
            </a:r>
          </a:p>
        </p:txBody>
      </p:sp>
      <p:sp>
        <p:nvSpPr>
          <p:cNvPr id="71685" name="Text Box 3">
            <a:extLst>
              <a:ext uri="{FF2B5EF4-FFF2-40B4-BE49-F238E27FC236}">
                <a16:creationId xmlns:a16="http://schemas.microsoft.com/office/drawing/2014/main" id="{9269D2BF-BF94-4443-AE2F-7A64B458D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681382"/>
            <a:ext cx="6629400" cy="18288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00000000  66 B8 0000		mov  ax,0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00000004  B9 00000005		mov  ecx,5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00000009</a:t>
            </a:r>
            <a:r>
              <a:rPr lang="en-US" altLang="en-US" sz="1800" b="1">
                <a:latin typeface="Courier New" panose="02070309020205020404" pitchFamily="49" charset="0"/>
              </a:rPr>
              <a:t>  66 03 C1	L1:	add  ax,cx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0000000C  E2 </a:t>
            </a: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FB</a:t>
            </a:r>
            <a:r>
              <a:rPr lang="en-US" altLang="en-US" sz="1800" b="1">
                <a:latin typeface="Courier New" panose="02070309020205020404" pitchFamily="49" charset="0"/>
              </a:rPr>
              <a:t>		loop 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0000000E</a:t>
            </a:r>
          </a:p>
        </p:txBody>
      </p:sp>
      <p:sp>
        <p:nvSpPr>
          <p:cNvPr id="71686" name="Text Box 4">
            <a:extLst>
              <a:ext uri="{FF2B5EF4-FFF2-40B4-BE49-F238E27FC236}">
                <a16:creationId xmlns:a16="http://schemas.microsoft.com/office/drawing/2014/main" id="{334B1AEF-F6B4-4E3C-A52A-D84380DFA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385982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following loop calculates the sum of the integers 5 + 4 + 3 +2 + 1:</a:t>
            </a:r>
            <a:endParaRPr lang="en-US" altLang="en-US" i="1">
              <a:sym typeface="Symbol" panose="05050102010706020507" pitchFamily="18" charset="2"/>
            </a:endParaRPr>
          </a:p>
        </p:txBody>
      </p:sp>
      <p:sp>
        <p:nvSpPr>
          <p:cNvPr id="155653" name="Text Box 5">
            <a:extLst>
              <a:ext uri="{FF2B5EF4-FFF2-40B4-BE49-F238E27FC236}">
                <a16:creationId xmlns:a16="http://schemas.microsoft.com/office/drawing/2014/main" id="{D5840E1B-323E-4ACA-8CE6-5D4E7A996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14982"/>
            <a:ext cx="7924800" cy="1614488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00"/>
              <a:t>When LOOP is assembled, the current location = 0000000E (offset of the next instruction).  –5 (FBh) is added to the </a:t>
            </a:r>
            <a:r>
              <a:rPr lang="en-US" altLang="en-US">
                <a:sym typeface="Symbol" panose="05050102010706020507" pitchFamily="18" charset="2"/>
              </a:rPr>
              <a:t>the current location</a:t>
            </a:r>
            <a:r>
              <a:rPr lang="en-US" altLang="en-US" sz="1900"/>
              <a:t>, causing a jump to location 00000009: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/>
              <a:t>	00000009 </a:t>
            </a:r>
            <a:r>
              <a:rPr lang="en-US" altLang="en-US" sz="1900">
                <a:sym typeface="Symbol" panose="05050102010706020507" pitchFamily="18" charset="2"/>
              </a:rPr>
              <a:t></a:t>
            </a:r>
            <a:r>
              <a:rPr lang="en-US" altLang="en-US" sz="1900"/>
              <a:t> 0000000E + FB</a:t>
            </a:r>
          </a:p>
        </p:txBody>
      </p:sp>
      <p:sp>
        <p:nvSpPr>
          <p:cNvPr id="71688" name="Text Box 6">
            <a:extLst>
              <a:ext uri="{FF2B5EF4-FFF2-40B4-BE49-F238E27FC236}">
                <a16:creationId xmlns:a16="http://schemas.microsoft.com/office/drawing/2014/main" id="{6EDC0C86-2344-4C68-9115-2C3ABB042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218432"/>
            <a:ext cx="6477000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tabLst>
                <a:tab pos="1371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371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371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371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371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00">
                <a:solidFill>
                  <a:schemeClr val="tx2"/>
                </a:solidFill>
              </a:rPr>
              <a:t>offset	machine code	source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040DE4-B420-4740-AF4D-C1A43F30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5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6CEB71CB-E2AE-4D84-B953-34A723DF8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Nested Loop</a:t>
            </a:r>
          </a:p>
        </p:txBody>
      </p:sp>
      <p:sp>
        <p:nvSpPr>
          <p:cNvPr id="74757" name="Text Box 3">
            <a:extLst>
              <a:ext uri="{FF2B5EF4-FFF2-40B4-BE49-F238E27FC236}">
                <a16:creationId xmlns:a16="http://schemas.microsoft.com/office/drawing/2014/main" id="{97860C0B-AFFE-4FC3-9964-E5076C81B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95252"/>
            <a:ext cx="7696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If you need to code a loop within a loop, you must save the outer loop counter's ECX value. In the following example, the outer loop executes 100 times, and the inner loop 20 times.</a:t>
            </a:r>
          </a:p>
        </p:txBody>
      </p:sp>
      <p:sp>
        <p:nvSpPr>
          <p:cNvPr id="74758" name="Text Box 4">
            <a:extLst>
              <a:ext uri="{FF2B5EF4-FFF2-40B4-BE49-F238E27FC236}">
                <a16:creationId xmlns:a16="http://schemas.microsoft.com/office/drawing/2014/main" id="{F1682C41-AE03-4E16-8258-82EA10DC8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866851"/>
            <a:ext cx="7239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/>
          <a:lstStyle>
            <a:lvl1pPr eaLnBrk="0" hangingPunct="0">
              <a:tabLst>
                <a:tab pos="457200" algn="l"/>
                <a:tab pos="32019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  <a:tab pos="32019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2019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2019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2019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19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19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19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19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count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ecx,100	; set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L1: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	mov count,ecx	; save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mov ecx,20	; set inner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L2:	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loop L2	; repeat the inner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mov ecx,count	; restore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	loop L1	; repeat the outer loop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49D1A-54A4-4DD5-B36D-A567EF63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22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7161BBAD-A7EE-4471-B0B4-2B612E87A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Summing an Integer Array</a:t>
            </a:r>
          </a:p>
        </p:txBody>
      </p:sp>
      <p:sp>
        <p:nvSpPr>
          <p:cNvPr id="75781" name="Text Box 4">
            <a:extLst>
              <a:ext uri="{FF2B5EF4-FFF2-40B4-BE49-F238E27FC236}">
                <a16:creationId xmlns:a16="http://schemas.microsoft.com/office/drawing/2014/main" id="{0B281048-75DA-41C5-A686-8F5634A83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684259"/>
            <a:ext cx="769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/>
          <a:lstStyle>
            <a:lvl1pPr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intarray WORD 100h,200h,300h,400h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mov edi,OFFSET intarray	; address of intarray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mov ecx,LENGTHOF intarray	; loop counter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mov ax,0	; zero the accumulator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L1: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add ax,[edi]	; add an integer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add edi,TYPE intarray	; point to next integer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	loop L1	; repeat until ECX = 0</a:t>
            </a:r>
          </a:p>
        </p:txBody>
      </p:sp>
      <p:sp>
        <p:nvSpPr>
          <p:cNvPr id="75782" name="Text Box 5">
            <a:extLst>
              <a:ext uri="{FF2B5EF4-FFF2-40B4-BE49-F238E27FC236}">
                <a16:creationId xmlns:a16="http://schemas.microsoft.com/office/drawing/2014/main" id="{E278C75E-BC8C-48BF-B75B-BAE579121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693659"/>
            <a:ext cx="746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following code calculates the sum of an array of 16-bit integers.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1A0FAA-B923-4A9E-904D-8966CBC7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7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B1C5D7F9-F6E5-4424-9004-4E33EBBE0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Copying a String</a:t>
            </a:r>
          </a:p>
        </p:txBody>
      </p:sp>
      <p:sp>
        <p:nvSpPr>
          <p:cNvPr id="77829" name="Text Box 4">
            <a:extLst>
              <a:ext uri="{FF2B5EF4-FFF2-40B4-BE49-F238E27FC236}">
                <a16:creationId xmlns:a16="http://schemas.microsoft.com/office/drawing/2014/main" id="{21152175-3951-4BE5-A756-C8A5EDC66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684259"/>
            <a:ext cx="769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source  BYTE  "This is the source string",0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target  BYTE  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SIZEOF source</a:t>
            </a:r>
            <a:r>
              <a:rPr lang="en-US" altLang="en-US" sz="1600" b="1">
                <a:latin typeface="Courier New" panose="02070309020205020404" pitchFamily="49" charset="0"/>
              </a:rPr>
              <a:t> DUP(0)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	mov  esi,0		; index register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	mov  ecx,SIZEOF source		; loop counter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L1: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	mov  al,source[esi]		; get char from source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	mov  target[esi],al		; store it in the target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	inc  esi		; move to next character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	loop L1		; repeat for entire string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77830" name="Text Box 7">
            <a:extLst>
              <a:ext uri="{FF2B5EF4-FFF2-40B4-BE49-F238E27FC236}">
                <a16:creationId xmlns:a16="http://schemas.microsoft.com/office/drawing/2014/main" id="{1EECD056-5561-4EF0-93D9-13B42FF7D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25" y="2947784"/>
            <a:ext cx="1219200" cy="6794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00" b="1">
                <a:solidFill>
                  <a:schemeClr val="tx2"/>
                </a:solidFill>
              </a:rPr>
              <a:t>good use of SIZEOF</a:t>
            </a:r>
          </a:p>
        </p:txBody>
      </p:sp>
      <p:sp>
        <p:nvSpPr>
          <p:cNvPr id="77831" name="Text Box 8">
            <a:extLst>
              <a:ext uri="{FF2B5EF4-FFF2-40B4-BE49-F238E27FC236}">
                <a16:creationId xmlns:a16="http://schemas.microsoft.com/office/drawing/2014/main" id="{695824E8-2623-4D06-A0B0-99DA19CD3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846059"/>
            <a:ext cx="7467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following code copies a string from </a:t>
            </a:r>
            <a:r>
              <a:rPr lang="en-US" altLang="en-US" dirty="0">
                <a:solidFill>
                  <a:schemeClr val="tx2"/>
                </a:solidFill>
              </a:rPr>
              <a:t>source</a:t>
            </a:r>
            <a:r>
              <a:rPr lang="en-US" altLang="en-US" dirty="0"/>
              <a:t> to </a:t>
            </a:r>
            <a:r>
              <a:rPr lang="en-US" altLang="en-US" dirty="0">
                <a:solidFill>
                  <a:schemeClr val="tx2"/>
                </a:solidFill>
              </a:rPr>
              <a:t>target</a:t>
            </a:r>
            <a:r>
              <a:rPr lang="en-US" altLang="en-US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5AC9AB-594A-4F14-8779-4308B15C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06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3A62E4E-F562-4875-87AB-EA16D9DF7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Stack Operations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573CE0A9-3633-49E2-AD0B-14EDC9D38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2800" y="2008521"/>
            <a:ext cx="5638800" cy="3505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Runtime Stack</a:t>
            </a:r>
          </a:p>
          <a:p>
            <a:pPr eaLnBrk="1" hangingPunct="1"/>
            <a:r>
              <a:rPr lang="en-US" altLang="en-US" dirty="0"/>
              <a:t>PUSH Operation</a:t>
            </a:r>
          </a:p>
          <a:p>
            <a:pPr eaLnBrk="1" hangingPunct="1"/>
            <a:r>
              <a:rPr lang="en-US" altLang="en-US" dirty="0"/>
              <a:t>POP Operation</a:t>
            </a:r>
          </a:p>
          <a:p>
            <a:pPr eaLnBrk="1" hangingPunct="1"/>
            <a:r>
              <a:rPr lang="en-US" altLang="en-US" dirty="0"/>
              <a:t>PUSH and POP Instructions</a:t>
            </a:r>
          </a:p>
          <a:p>
            <a:pPr eaLnBrk="1" hangingPunct="1"/>
            <a:r>
              <a:rPr lang="en-US" altLang="en-US" dirty="0"/>
              <a:t>Using PUSH and POP</a:t>
            </a:r>
          </a:p>
          <a:p>
            <a:pPr eaLnBrk="1" hangingPunct="1"/>
            <a:r>
              <a:rPr lang="en-US" altLang="en-US" dirty="0"/>
              <a:t>Example: Reversing a String</a:t>
            </a:r>
          </a:p>
          <a:p>
            <a:pPr eaLnBrk="1" hangingPunct="1"/>
            <a:r>
              <a:rPr lang="en-US" altLang="en-US" dirty="0"/>
              <a:t>Related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5CDF4E-0F75-4B7F-A22A-442CC5FF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59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5B596EB4-73EC-4518-869D-5C2053818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Runtime Stack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7CA43078-EF0B-4DFE-8E00-08F5B8471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7843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dirty="0"/>
              <a:t>Imagine a stack of plates . . .</a:t>
            </a:r>
          </a:p>
          <a:p>
            <a:pPr lvl="1" eaLnBrk="1" hangingPunct="1"/>
            <a:r>
              <a:rPr lang="en-US" altLang="en-US" dirty="0"/>
              <a:t>plates are only added to the top</a:t>
            </a:r>
          </a:p>
          <a:p>
            <a:pPr lvl="1" eaLnBrk="1" hangingPunct="1"/>
            <a:r>
              <a:rPr lang="en-US" altLang="en-US" dirty="0"/>
              <a:t>plates are only removed from the top</a:t>
            </a:r>
          </a:p>
          <a:p>
            <a:pPr lvl="1" eaLnBrk="1" hangingPunct="1"/>
            <a:r>
              <a:rPr lang="en-US" altLang="en-US" dirty="0"/>
              <a:t>LIFO structure</a:t>
            </a:r>
          </a:p>
        </p:txBody>
      </p:sp>
      <p:graphicFrame>
        <p:nvGraphicFramePr>
          <p:cNvPr id="1026" name="Object 6">
            <a:extLst>
              <a:ext uri="{FF2B5EF4-FFF2-40B4-BE49-F238E27FC236}">
                <a16:creationId xmlns:a16="http://schemas.microsoft.com/office/drawing/2014/main" id="{AA0B596A-9441-4B1F-91BD-C869B8DD1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393837"/>
              </p:ext>
            </p:extLst>
          </p:nvPr>
        </p:nvGraphicFramePr>
        <p:xfrm>
          <a:off x="3352800" y="3582843"/>
          <a:ext cx="4953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3" imgW="2214372" imgH="984504" progId="Visio.Drawing.6">
                  <p:embed/>
                </p:oleObj>
              </mc:Choice>
              <mc:Fallback>
                <p:oleObj name="VISIO" r:id="rId3" imgW="2214372" imgH="984504" progId="Visio.Drawing.6">
                  <p:embed/>
                  <p:pic>
                    <p:nvPicPr>
                      <p:cNvPr id="1026" name="Object 6">
                        <a:extLst>
                          <a:ext uri="{FF2B5EF4-FFF2-40B4-BE49-F238E27FC236}">
                            <a16:creationId xmlns:a16="http://schemas.microsoft.com/office/drawing/2014/main" id="{AA0B596A-9441-4B1F-91BD-C869B8DD19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030" r="4546" b="-2055"/>
                      <a:stretch>
                        <a:fillRect/>
                      </a:stretch>
                    </p:blipFill>
                    <p:spPr bwMode="auto">
                      <a:xfrm>
                        <a:off x="3352800" y="3582843"/>
                        <a:ext cx="4953000" cy="228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1526B-AE9B-4751-A47F-DF64ED21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5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85C678F4-7CF3-4131-97B0-BCF99ECC0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Runtime Stack</a:t>
            </a:r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EA33F96F-2B7D-4694-98BF-77618D5F8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07546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Managed by the CPU, using two registers</a:t>
            </a:r>
          </a:p>
          <a:p>
            <a:pPr lvl="1" eaLnBrk="1" hangingPunct="1"/>
            <a:r>
              <a:rPr lang="en-US" altLang="en-US" dirty="0"/>
              <a:t>SS (stack segment)</a:t>
            </a:r>
          </a:p>
          <a:p>
            <a:pPr lvl="1" eaLnBrk="1" hangingPunct="1"/>
            <a:r>
              <a:rPr lang="en-US" altLang="en-US" dirty="0"/>
              <a:t>ESP (stack pointer) *</a:t>
            </a:r>
          </a:p>
        </p:txBody>
      </p:sp>
      <p:sp>
        <p:nvSpPr>
          <p:cNvPr id="2055" name="Text Box 4">
            <a:extLst>
              <a:ext uri="{FF2B5EF4-FFF2-40B4-BE49-F238E27FC236}">
                <a16:creationId xmlns:a16="http://schemas.microsoft.com/office/drawing/2014/main" id="{5F9327EF-CD8A-4331-AD3A-6D4C3687D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131947"/>
            <a:ext cx="77724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700"/>
              <a:t>* SP in Real-address mode</a:t>
            </a:r>
          </a:p>
        </p:txBody>
      </p:sp>
      <p:graphicFrame>
        <p:nvGraphicFramePr>
          <p:cNvPr id="2050" name="Object 5">
            <a:extLst>
              <a:ext uri="{FF2B5EF4-FFF2-40B4-BE49-F238E27FC236}">
                <a16:creationId xmlns:a16="http://schemas.microsoft.com/office/drawing/2014/main" id="{BBBAC36C-E01D-461C-82CC-F528142B16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076009"/>
              </p:ext>
            </p:extLst>
          </p:nvPr>
        </p:nvGraphicFramePr>
        <p:xfrm>
          <a:off x="4038600" y="2855346"/>
          <a:ext cx="3810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3" imgW="2313432" imgH="1504188" progId="Visio.Drawing.6">
                  <p:embed/>
                </p:oleObj>
              </mc:Choice>
              <mc:Fallback>
                <p:oleObj name="VISIO" r:id="rId3" imgW="2313432" imgH="1504188" progId="Visio.Drawing.6">
                  <p:embed/>
                  <p:pic>
                    <p:nvPicPr>
                      <p:cNvPr id="2050" name="Object 5">
                        <a:extLst>
                          <a:ext uri="{FF2B5EF4-FFF2-40B4-BE49-F238E27FC236}">
                            <a16:creationId xmlns:a16="http://schemas.microsoft.com/office/drawing/2014/main" id="{BBBAC36C-E01D-461C-82CC-F528142B1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018" r="5263" b="-4991"/>
                      <a:stretch>
                        <a:fillRect/>
                      </a:stretch>
                    </p:blipFill>
                    <p:spPr bwMode="auto">
                      <a:xfrm>
                        <a:off x="4038600" y="2855346"/>
                        <a:ext cx="3810000" cy="2971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699210-E592-43C9-982E-5BACE26E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0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A408BD1-FF17-487F-82A0-B0F985634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PUSH Operation</a:t>
            </a:r>
            <a:r>
              <a:rPr lang="en-US" altLang="en-US" sz="2400"/>
              <a:t> (1 of 2)</a:t>
            </a:r>
            <a:endParaRPr lang="en-US" altLang="en-US"/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EBB991F3-450C-4262-8B58-05A2A4349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91578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n-US" dirty="0"/>
              <a:t>A 32-bit push operation decrements the stack pointer by 4 and copies a value into the location pointed to by the stack pointer.</a:t>
            </a:r>
          </a:p>
        </p:txBody>
      </p:sp>
      <p:graphicFrame>
        <p:nvGraphicFramePr>
          <p:cNvPr id="3074" name="Object 6">
            <a:extLst>
              <a:ext uri="{FF2B5EF4-FFF2-40B4-BE49-F238E27FC236}">
                <a16:creationId xmlns:a16="http://schemas.microsoft.com/office/drawing/2014/main" id="{6B21C8A7-9F29-493B-92B1-5725A21810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855801"/>
              </p:ext>
            </p:extLst>
          </p:nvPr>
        </p:nvGraphicFramePr>
        <p:xfrm>
          <a:off x="2590800" y="3039378"/>
          <a:ext cx="72390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3" imgW="4451604" imgH="1546860" progId="Visio.Drawing.6">
                  <p:embed/>
                </p:oleObj>
              </mc:Choice>
              <mc:Fallback>
                <p:oleObj name="VISIO" r:id="rId3" imgW="4451604" imgH="1546860" progId="Visio.Drawing.6">
                  <p:embed/>
                  <p:pic>
                    <p:nvPicPr>
                      <p:cNvPr id="3074" name="Object 6">
                        <a:extLst>
                          <a:ext uri="{FF2B5EF4-FFF2-40B4-BE49-F238E27FC236}">
                            <a16:creationId xmlns:a16="http://schemas.microsoft.com/office/drawing/2014/main" id="{6B21C8A7-9F29-493B-92B1-5725A21810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556" r="3334"/>
                      <a:stretch>
                        <a:fillRect/>
                      </a:stretch>
                    </p:blipFill>
                    <p:spPr bwMode="auto">
                      <a:xfrm>
                        <a:off x="2590800" y="3039378"/>
                        <a:ext cx="7239000" cy="2768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47F3EB-DDB2-4161-B18C-BFCD8745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3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5E366549-7223-4422-B99B-B392AFE24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PUSH Operation</a:t>
            </a:r>
            <a:r>
              <a:rPr lang="en-US" altLang="en-US" sz="2400"/>
              <a:t> (2 of 2)</a:t>
            </a:r>
            <a:endParaRPr lang="en-US" altLang="en-US"/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59FA3FFB-0448-47D1-96C2-D5CE91990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76558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Same stack after pushing two more integers:</a:t>
            </a:r>
          </a:p>
        </p:txBody>
      </p:sp>
      <p:graphicFrame>
        <p:nvGraphicFramePr>
          <p:cNvPr id="4098" name="Object 5">
            <a:extLst>
              <a:ext uri="{FF2B5EF4-FFF2-40B4-BE49-F238E27FC236}">
                <a16:creationId xmlns:a16="http://schemas.microsoft.com/office/drawing/2014/main" id="{1AE48487-6F41-4D45-99CA-3A843C50E4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98386"/>
              </p:ext>
            </p:extLst>
          </p:nvPr>
        </p:nvGraphicFramePr>
        <p:xfrm>
          <a:off x="4114800" y="2086158"/>
          <a:ext cx="3733800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3" imgW="2392680" imgH="1490472" progId="Visio.Drawing.6">
                  <p:embed/>
                </p:oleObj>
              </mc:Choice>
              <mc:Fallback>
                <p:oleObj name="VISIO" r:id="rId3" imgW="2392680" imgH="1490472" progId="Visio.Drawing.6">
                  <p:embed/>
                  <p:pic>
                    <p:nvPicPr>
                      <p:cNvPr id="4098" name="Object 5">
                        <a:extLst>
                          <a:ext uri="{FF2B5EF4-FFF2-40B4-BE49-F238E27FC236}">
                            <a16:creationId xmlns:a16="http://schemas.microsoft.com/office/drawing/2014/main" id="{1AE48487-6F41-4D45-99CA-3A843C50E4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804" r="5882"/>
                      <a:stretch>
                        <a:fillRect/>
                      </a:stretch>
                    </p:blipFill>
                    <p:spPr bwMode="auto">
                      <a:xfrm>
                        <a:off x="4114800" y="2086158"/>
                        <a:ext cx="3733800" cy="27638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6">
            <a:extLst>
              <a:ext uri="{FF2B5EF4-FFF2-40B4-BE49-F238E27FC236}">
                <a16:creationId xmlns:a16="http://schemas.microsoft.com/office/drawing/2014/main" id="{B94EE3C3-11C7-4B63-B9FD-14F4BDBFE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134158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stack grows downward. The area below ESP is always available (unless the stack has overflowed).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D6D713-D072-4E79-BBD4-12BE9D6D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0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52744A63-4245-4D47-A8EC-F4C630D8C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Index and Base Registers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03904FF1-DE61-4599-B6C6-E1D138571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74659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/>
              <a:t>Some registers have only a 16-bit name for their lower half:</a:t>
            </a:r>
          </a:p>
        </p:txBody>
      </p:sp>
      <p:pic>
        <p:nvPicPr>
          <p:cNvPr id="22534" name="Picture 5">
            <a:extLst>
              <a:ext uri="{FF2B5EF4-FFF2-40B4-BE49-F238E27FC236}">
                <a16:creationId xmlns:a16="http://schemas.microsoft.com/office/drawing/2014/main" id="{946BF388-0408-4D20-BC7F-001EC2596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5259"/>
            <a:ext cx="28654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1AB6E-1606-4F96-8426-35EC5F8A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E259DC15-6A70-43B1-9224-144BEE9A8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POP Operation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B2CA5546-02A9-4C83-AE4C-99B345A4C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511064"/>
            <a:ext cx="7543800" cy="15240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Copies value at stack[ESP] into a register or variable.</a:t>
            </a:r>
          </a:p>
          <a:p>
            <a:pPr eaLnBrk="1" hangingPunct="1"/>
            <a:r>
              <a:rPr lang="en-US" altLang="en-US" sz="2000" dirty="0"/>
              <a:t>Adds </a:t>
            </a:r>
            <a:r>
              <a:rPr lang="en-US" altLang="en-US" sz="2000" i="1" dirty="0"/>
              <a:t>n</a:t>
            </a:r>
            <a:r>
              <a:rPr lang="en-US" altLang="en-US" sz="2000" dirty="0"/>
              <a:t> to ESP, where </a:t>
            </a:r>
            <a:r>
              <a:rPr lang="en-US" altLang="en-US" sz="2000" i="1" dirty="0"/>
              <a:t>n</a:t>
            </a:r>
            <a:r>
              <a:rPr lang="en-US" altLang="en-US" sz="2000" dirty="0"/>
              <a:t> is either 2 or 4.</a:t>
            </a:r>
          </a:p>
          <a:p>
            <a:pPr lvl="1" eaLnBrk="1" hangingPunct="1"/>
            <a:r>
              <a:rPr lang="en-US" altLang="en-US" sz="1800" dirty="0"/>
              <a:t>value of </a:t>
            </a:r>
            <a:r>
              <a:rPr lang="en-US" altLang="en-US" sz="1800" i="1" dirty="0"/>
              <a:t>n</a:t>
            </a:r>
            <a:r>
              <a:rPr lang="en-US" altLang="en-US" sz="1800" dirty="0"/>
              <a:t> depends on the attribute of the operand receiving the data</a:t>
            </a: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87C406EC-35F8-49D9-922A-F2462C4390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189137"/>
              </p:ext>
            </p:extLst>
          </p:nvPr>
        </p:nvGraphicFramePr>
        <p:xfrm>
          <a:off x="2667000" y="3187464"/>
          <a:ext cx="6705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3" imgW="4509516" imgH="1589532" progId="Visio.Drawing.6">
                  <p:embed/>
                </p:oleObj>
              </mc:Choice>
              <mc:Fallback>
                <p:oleObj name="VISIO" r:id="rId3" imgW="4509516" imgH="1589532" progId="Visio.Drawing.6">
                  <p:embed/>
                  <p:pic>
                    <p:nvPicPr>
                      <p:cNvPr id="5122" name="Object 4">
                        <a:extLst>
                          <a:ext uri="{FF2B5EF4-FFF2-40B4-BE49-F238E27FC236}">
                            <a16:creationId xmlns:a16="http://schemas.microsoft.com/office/drawing/2014/main" id="{87C406EC-35F8-49D9-922A-F2462C4390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61" r="5051"/>
                      <a:stretch>
                        <a:fillRect/>
                      </a:stretch>
                    </p:blipFill>
                    <p:spPr bwMode="auto">
                      <a:xfrm>
                        <a:off x="2667000" y="3187464"/>
                        <a:ext cx="6705600" cy="2667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7A83EF-6654-4322-8E64-B5E91333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5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630BF3ED-362B-4796-90A3-016532C38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PUSH and POP Instructions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84C1F05C-08E3-4C27-AECE-E0AAD5808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6200" y="1705158"/>
            <a:ext cx="4572000" cy="3352800"/>
          </a:xfrm>
        </p:spPr>
        <p:txBody>
          <a:bodyPr/>
          <a:lstStyle/>
          <a:p>
            <a:pPr eaLnBrk="1" hangingPunct="1"/>
            <a:r>
              <a:rPr lang="en-US" altLang="en-US" dirty="0"/>
              <a:t>PUSH syntax:</a:t>
            </a:r>
          </a:p>
          <a:p>
            <a:pPr lvl="1" eaLnBrk="1" hangingPunct="1"/>
            <a:r>
              <a:rPr lang="en-US" altLang="en-US" dirty="0"/>
              <a:t>PUSH </a:t>
            </a:r>
            <a:r>
              <a:rPr lang="en-US" altLang="en-US" i="1" dirty="0"/>
              <a:t>r/m16</a:t>
            </a:r>
            <a:r>
              <a:rPr lang="en-US" altLang="en-US" dirty="0"/>
              <a:t>		</a:t>
            </a:r>
          </a:p>
          <a:p>
            <a:pPr lvl="1" eaLnBrk="1" hangingPunct="1"/>
            <a:r>
              <a:rPr lang="en-US" altLang="en-US" dirty="0"/>
              <a:t>PUSH </a:t>
            </a:r>
            <a:r>
              <a:rPr lang="en-US" altLang="en-US" i="1" dirty="0"/>
              <a:t>r/m32</a:t>
            </a:r>
          </a:p>
          <a:p>
            <a:pPr lvl="1" eaLnBrk="1" hangingPunct="1"/>
            <a:r>
              <a:rPr lang="en-US" altLang="en-US" dirty="0"/>
              <a:t>PUSH </a:t>
            </a:r>
            <a:r>
              <a:rPr lang="en-US" altLang="en-US" i="1" dirty="0"/>
              <a:t>imm32</a:t>
            </a:r>
          </a:p>
          <a:p>
            <a:pPr eaLnBrk="1" hangingPunct="1"/>
            <a:r>
              <a:rPr lang="en-US" altLang="en-US" dirty="0"/>
              <a:t>POP syntax:</a:t>
            </a:r>
          </a:p>
          <a:p>
            <a:pPr lvl="1" eaLnBrk="1" hangingPunct="1"/>
            <a:r>
              <a:rPr lang="en-US" altLang="en-US" dirty="0"/>
              <a:t>POP </a:t>
            </a:r>
            <a:r>
              <a:rPr lang="en-US" altLang="en-US" i="1" dirty="0"/>
              <a:t>r/m16</a:t>
            </a:r>
            <a:r>
              <a:rPr lang="en-US" altLang="en-US" dirty="0"/>
              <a:t>		</a:t>
            </a:r>
          </a:p>
          <a:p>
            <a:pPr lvl="1" eaLnBrk="1" hangingPunct="1"/>
            <a:r>
              <a:rPr lang="en-US" altLang="en-US" dirty="0"/>
              <a:t>POP </a:t>
            </a:r>
            <a:r>
              <a:rPr lang="en-US" altLang="en-US" i="1" dirty="0"/>
              <a:t>r/m32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940404-B9C6-4805-B52C-73B294A4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2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B9E20DE-E190-43BA-958F-75F354D9F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Using PUSH and POP</a:t>
            </a: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F88DC791-4305-49BA-AA70-9C0664D50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534733"/>
            <a:ext cx="7543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push esi		; push registers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push ecx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push 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 esi,OFFSET dwordVal 		; display some memory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 ecx,LENGTHOF dwordVal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 ebx,TYPE dwordVal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call DumpMem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pop  ebx		; restore registers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pop  ecx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pop  esi</a:t>
            </a:r>
          </a:p>
        </p:txBody>
      </p:sp>
      <p:sp>
        <p:nvSpPr>
          <p:cNvPr id="16390" name="Text Box 4">
            <a:extLst>
              <a:ext uri="{FF2B5EF4-FFF2-40B4-BE49-F238E27FC236}">
                <a16:creationId xmlns:a16="http://schemas.microsoft.com/office/drawing/2014/main" id="{C6978765-8154-4FBA-9BFF-72A8BE51B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44133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Save and restore registers when they contain important values. PUSH and POP instructions occur in the opposite order.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25948C-C410-47B9-ABB9-D820CBC7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43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E144C20A-59EB-4BB8-9DA7-F3212CC27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Example: Nested Loop</a:t>
            </a:r>
          </a:p>
        </p:txBody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9B58E4F5-CEEB-4732-8763-1A225341C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70676"/>
            <a:ext cx="7315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ecx,100	; set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L1:		; begin the outer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push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ecx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; save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ecx,20	; set inner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L2:		; begin the inner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loop L2	; repeat the inner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pop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ecx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; restore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loop L1	; repeat the outer loop</a:t>
            </a:r>
          </a:p>
        </p:txBody>
      </p:sp>
      <p:sp>
        <p:nvSpPr>
          <p:cNvPr id="17414" name="Text Box 4">
            <a:extLst>
              <a:ext uri="{FF2B5EF4-FFF2-40B4-BE49-F238E27FC236}">
                <a16:creationId xmlns:a16="http://schemas.microsoft.com/office/drawing/2014/main" id="{A1BAECBD-4867-4090-835B-6E039D261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3876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When creating a nested loop, push the outer loop counter before entering the inner loop: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A9DF2-56BF-4419-BEA5-EA7BC96A6ABA}"/>
              </a:ext>
            </a:extLst>
          </p:cNvPr>
          <p:cNvSpPr/>
          <p:nvPr/>
        </p:nvSpPr>
        <p:spPr>
          <a:xfrm>
            <a:off x="2209800" y="3634596"/>
            <a:ext cx="7181491" cy="1702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B758D-13A2-40E9-9A7C-308C6B34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97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8CA1F84B-02DB-4DD9-8C70-5DA8767EB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TEST Instruction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33CF0F64-30DC-47B9-9CB0-7256CB72C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51321"/>
            <a:ext cx="7772400" cy="16764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Performs a nondestructive AND operation between each pair of matching bits in two operands</a:t>
            </a:r>
          </a:p>
          <a:p>
            <a:pPr eaLnBrk="1" hangingPunct="1"/>
            <a:r>
              <a:rPr lang="en-US" altLang="en-US" sz="2000" dirty="0"/>
              <a:t>No operands are modified, but the Zero flag is affected.</a:t>
            </a:r>
          </a:p>
          <a:p>
            <a:pPr eaLnBrk="1" hangingPunct="1"/>
            <a:r>
              <a:rPr lang="en-US" altLang="en-US" sz="2000" dirty="0"/>
              <a:t>Example: jump to a label if either bit 0 or bit 1 in AL is set.</a:t>
            </a:r>
          </a:p>
        </p:txBody>
      </p:sp>
      <p:sp>
        <p:nvSpPr>
          <p:cNvPr id="22534" name="Text Box 8">
            <a:extLst>
              <a:ext uri="{FF2B5EF4-FFF2-40B4-BE49-F238E27FC236}">
                <a16:creationId xmlns:a16="http://schemas.microsoft.com/office/drawing/2014/main" id="{D2F926B2-AE13-4F75-9B25-BD6D19F98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151521"/>
            <a:ext cx="381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test al,00000011b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jnz  ValueFound</a:t>
            </a:r>
          </a:p>
        </p:txBody>
      </p:sp>
      <p:sp>
        <p:nvSpPr>
          <p:cNvPr id="22535" name="Rectangle 9">
            <a:extLst>
              <a:ext uri="{FF2B5EF4-FFF2-40B4-BE49-F238E27FC236}">
                <a16:creationId xmlns:a16="http://schemas.microsoft.com/office/drawing/2014/main" id="{CF310307-0B84-400B-8ACC-CDB4B51B5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218321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000"/>
              <a:t>Example: jump to a label if neither bit 0 nor bit 1 in AL is set.</a:t>
            </a:r>
          </a:p>
        </p:txBody>
      </p:sp>
      <p:sp>
        <p:nvSpPr>
          <p:cNvPr id="22536" name="Text Box 10">
            <a:extLst>
              <a:ext uri="{FF2B5EF4-FFF2-40B4-BE49-F238E27FC236}">
                <a16:creationId xmlns:a16="http://schemas.microsoft.com/office/drawing/2014/main" id="{296E284F-64AD-4A46-89D4-B127237FB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751721"/>
            <a:ext cx="381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test al,00000011b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jz   ValueNotFound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028C6-106B-494A-BBF1-B3D8D4D4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1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>
            <a:extLst>
              <a:ext uri="{FF2B5EF4-FFF2-40B4-BE49-F238E27FC236}">
                <a16:creationId xmlns:a16="http://schemas.microsoft.com/office/drawing/2014/main" id="{5D7CA256-173C-4CF0-97F7-A1977B50D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CMP Instruction </a:t>
            </a:r>
            <a:r>
              <a:rPr lang="en-US" altLang="en-US" sz="2400"/>
              <a:t> (1 of 3)</a:t>
            </a:r>
          </a:p>
        </p:txBody>
      </p:sp>
      <p:sp>
        <p:nvSpPr>
          <p:cNvPr id="23557" name="Rectangle 1027">
            <a:extLst>
              <a:ext uri="{FF2B5EF4-FFF2-40B4-BE49-F238E27FC236}">
                <a16:creationId xmlns:a16="http://schemas.microsoft.com/office/drawing/2014/main" id="{26815BD8-CA54-45B4-8D87-AE7F5B48B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57072"/>
            <a:ext cx="7772400" cy="1676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Compares the destination operand to the source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Nondestructive subtraction of source from destination (destination operand is not changed)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Syntax: </a:t>
            </a:r>
            <a:r>
              <a:rPr lang="en-US" altLang="en-US" sz="2000" dirty="0">
                <a:solidFill>
                  <a:schemeClr val="tx2"/>
                </a:solidFill>
              </a:rPr>
              <a:t>CMP </a:t>
            </a:r>
            <a:r>
              <a:rPr lang="en-US" altLang="en-US" sz="2000" i="1" dirty="0">
                <a:solidFill>
                  <a:schemeClr val="tx2"/>
                </a:solidFill>
              </a:rPr>
              <a:t>destination, source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Example: destination == source</a:t>
            </a:r>
          </a:p>
        </p:txBody>
      </p:sp>
      <p:sp>
        <p:nvSpPr>
          <p:cNvPr id="23558" name="Text Box 1028">
            <a:extLst>
              <a:ext uri="{FF2B5EF4-FFF2-40B4-BE49-F238E27FC236}">
                <a16:creationId xmlns:a16="http://schemas.microsoft.com/office/drawing/2014/main" id="{CC63344D-C941-4FBA-B886-F753C5235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309672"/>
            <a:ext cx="6096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cmp al,5	; Zero flag set</a:t>
            </a:r>
          </a:p>
        </p:txBody>
      </p:sp>
      <p:grpSp>
        <p:nvGrpSpPr>
          <p:cNvPr id="23559" name="Group 1033">
            <a:extLst>
              <a:ext uri="{FF2B5EF4-FFF2-40B4-BE49-F238E27FC236}">
                <a16:creationId xmlns:a16="http://schemas.microsoft.com/office/drawing/2014/main" id="{8514B044-95EB-436D-AAE8-8DCD6954CA2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605072"/>
            <a:ext cx="7772400" cy="1447800"/>
            <a:chOff x="432" y="2640"/>
            <a:chExt cx="4896" cy="912"/>
          </a:xfrm>
        </p:grpSpPr>
        <p:sp>
          <p:nvSpPr>
            <p:cNvPr id="23560" name="Rectangle 1029">
              <a:extLst>
                <a:ext uri="{FF2B5EF4-FFF2-40B4-BE49-F238E27FC236}">
                  <a16:creationId xmlns:a16="http://schemas.microsoft.com/office/drawing/2014/main" id="{B29CFB5E-F5D2-4B2A-8768-594DDA38B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640"/>
              <a:ext cx="48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FontTx/>
                <a:buChar char="•"/>
              </a:pPr>
              <a:r>
                <a:rPr lang="en-US" altLang="en-US" sz="2000"/>
                <a:t>Example: destination &lt; source</a:t>
              </a:r>
            </a:p>
          </p:txBody>
        </p:sp>
        <p:sp>
          <p:nvSpPr>
            <p:cNvPr id="23561" name="Text Box 1031">
              <a:extLst>
                <a:ext uri="{FF2B5EF4-FFF2-40B4-BE49-F238E27FC236}">
                  <a16:creationId xmlns:a16="http://schemas.microsoft.com/office/drawing/2014/main" id="{3F4B4F34-E4BC-43F1-AB45-746FB420B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024"/>
              <a:ext cx="384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60" tIns="182880" rIns="137160" bIns="182880"/>
            <a:lstStyle>
              <a:lvl1pPr eaLnBrk="0" hangingPunct="0">
                <a:tabLst>
                  <a:tab pos="457200" algn="l"/>
                  <a:tab pos="32004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457200" algn="l"/>
                  <a:tab pos="32004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457200" algn="l"/>
                  <a:tab pos="32004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457200" algn="l"/>
                  <a:tab pos="32004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457200" algn="l"/>
                  <a:tab pos="32004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04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04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04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04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mov al,4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cmp al,5	; Carry flag set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A3455-5B2E-435A-B739-D3CDF477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118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052F7D45-0828-4F38-B773-6B257AF8C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CMP Instruction </a:t>
            </a:r>
            <a:r>
              <a:rPr lang="en-US" altLang="en-US" sz="2400"/>
              <a:t> (2 of 3)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ED18D9AA-77FD-4170-A7F2-B8A991837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74017"/>
            <a:ext cx="6172200" cy="609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Example: destination &gt; source</a:t>
            </a:r>
          </a:p>
        </p:txBody>
      </p:sp>
      <p:sp>
        <p:nvSpPr>
          <p:cNvPr id="24582" name="Text Box 4">
            <a:extLst>
              <a:ext uri="{FF2B5EF4-FFF2-40B4-BE49-F238E27FC236}">
                <a16:creationId xmlns:a16="http://schemas.microsoft.com/office/drawing/2014/main" id="{178A69FD-AB78-4F35-9B77-A5A996E57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583617"/>
            <a:ext cx="6096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cmp al,5	; ZF = 0, CF = 0</a:t>
            </a:r>
          </a:p>
        </p:txBody>
      </p:sp>
      <p:sp>
        <p:nvSpPr>
          <p:cNvPr id="24583" name="Rectangle 5">
            <a:extLst>
              <a:ext uri="{FF2B5EF4-FFF2-40B4-BE49-F238E27FC236}">
                <a16:creationId xmlns:a16="http://schemas.microsoft.com/office/drawing/2014/main" id="{FAA0CFB2-6BE3-4B0F-BC6F-FF829DB40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26617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en-US" sz="2000"/>
              <a:t>(both the Zero and Carry flags are clear)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F073FC-41CC-4F5C-891F-675807FF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9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C96CA23D-2EAA-46ED-BD14-2CD453C28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CMP Instruction </a:t>
            </a:r>
            <a:r>
              <a:rPr lang="en-US" altLang="en-US" sz="2400"/>
              <a:t> (3 of 3)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A436251-6CB8-4147-97EE-C83378087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695758"/>
            <a:ext cx="6172200" cy="609600"/>
          </a:xfrm>
        </p:spPr>
        <p:txBody>
          <a:bodyPr/>
          <a:lstStyle/>
          <a:p>
            <a:pPr eaLnBrk="1" hangingPunct="1"/>
            <a:r>
              <a:rPr lang="en-US" altLang="en-US" sz="2000"/>
              <a:t>Example: destination &gt; source</a:t>
            </a:r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D1AA5AAD-50A8-4057-B0BD-1C0975C74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152958"/>
            <a:ext cx="685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cmp al,-2	; Sign flag == Overflow flag</a:t>
            </a:r>
          </a:p>
        </p:txBody>
      </p:sp>
      <p:sp>
        <p:nvSpPr>
          <p:cNvPr id="25607" name="Text Box 6">
            <a:extLst>
              <a:ext uri="{FF2B5EF4-FFF2-40B4-BE49-F238E27FC236}">
                <a16:creationId xmlns:a16="http://schemas.microsoft.com/office/drawing/2014/main" id="{A5EDE4B4-E303-4F70-97B6-8F2DCAD5B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476558"/>
            <a:ext cx="7086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comparisons shown here are performed with signed integers.</a:t>
            </a:r>
          </a:p>
        </p:txBody>
      </p:sp>
      <p:sp>
        <p:nvSpPr>
          <p:cNvPr id="25608" name="Rectangle 7">
            <a:extLst>
              <a:ext uri="{FF2B5EF4-FFF2-40B4-BE49-F238E27FC236}">
                <a16:creationId xmlns:a16="http://schemas.microsoft.com/office/drawing/2014/main" id="{5EEBA3E4-469D-430D-8A49-63A9336B7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295958"/>
            <a:ext cx="617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000"/>
              <a:t>Example: destination &lt; source</a:t>
            </a:r>
          </a:p>
        </p:txBody>
      </p:sp>
      <p:sp>
        <p:nvSpPr>
          <p:cNvPr id="25609" name="Text Box 8">
            <a:extLst>
              <a:ext uri="{FF2B5EF4-FFF2-40B4-BE49-F238E27FC236}">
                <a16:creationId xmlns:a16="http://schemas.microsoft.com/office/drawing/2014/main" id="{A73F90F3-0D1A-4F3A-B21B-510512469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753158"/>
            <a:ext cx="685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cmp al,5	; Sign flag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!=</a:t>
            </a:r>
            <a:r>
              <a:rPr lang="en-US" altLang="en-US" sz="1800" b="1">
                <a:latin typeface="Courier New" panose="02070309020205020404" pitchFamily="49" charset="0"/>
              </a:rPr>
              <a:t> Overflow flag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72FC8-952D-4AE4-8C1B-A528AD1F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35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6ECFCE14-8D3D-478D-AE4E-969101068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Conditional Jumps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1EE5E6E5-C5AB-4BAA-B45A-255F412F2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0" y="1800051"/>
            <a:ext cx="6477000" cy="4495800"/>
          </a:xfrm>
        </p:spPr>
        <p:txBody>
          <a:bodyPr/>
          <a:lstStyle/>
          <a:p>
            <a:pPr eaLnBrk="1" hangingPunct="1"/>
            <a:r>
              <a:rPr lang="en-US" altLang="en-US" dirty="0"/>
              <a:t>Jumps Based On . . .</a:t>
            </a:r>
          </a:p>
          <a:p>
            <a:pPr lvl="1" eaLnBrk="1" hangingPunct="1"/>
            <a:r>
              <a:rPr lang="en-US" altLang="en-US" sz="2600" dirty="0"/>
              <a:t>Specific flags</a:t>
            </a:r>
          </a:p>
          <a:p>
            <a:pPr lvl="1" eaLnBrk="1" hangingPunct="1"/>
            <a:r>
              <a:rPr lang="en-US" altLang="en-US" sz="2600" dirty="0"/>
              <a:t>Equality</a:t>
            </a:r>
          </a:p>
          <a:p>
            <a:pPr lvl="1" eaLnBrk="1" hangingPunct="1"/>
            <a:r>
              <a:rPr lang="en-US" altLang="en-US" sz="2600" dirty="0"/>
              <a:t>Unsigned comparisons</a:t>
            </a:r>
          </a:p>
          <a:p>
            <a:pPr lvl="1" eaLnBrk="1" hangingPunct="1"/>
            <a:r>
              <a:rPr lang="en-US" altLang="en-US" sz="2600" dirty="0"/>
              <a:t>Signed Comparisons</a:t>
            </a:r>
          </a:p>
          <a:p>
            <a:pPr eaLnBrk="1" hangingPunct="1"/>
            <a:r>
              <a:rPr lang="en-US" altLang="en-US" dirty="0"/>
              <a:t>Applications</a:t>
            </a:r>
          </a:p>
          <a:p>
            <a:pPr eaLnBrk="1" hangingPunct="1"/>
            <a:r>
              <a:rPr lang="en-US" altLang="en-US" dirty="0"/>
              <a:t>Encrypting a String</a:t>
            </a:r>
          </a:p>
          <a:p>
            <a:pPr eaLnBrk="1" hangingPunct="1"/>
            <a:r>
              <a:rPr lang="en-US" altLang="en-US" dirty="0"/>
              <a:t>Bit Test (BT) Instruction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56A6FC-E75A-4E43-9742-50D324E1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26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9DE771A4-682B-4661-B1D6-FBAB9A6AD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J</a:t>
            </a:r>
            <a:r>
              <a:rPr lang="en-US" altLang="en-US" sz="2800" i="1"/>
              <a:t>cond</a:t>
            </a:r>
            <a:r>
              <a:rPr lang="en-US" altLang="en-US"/>
              <a:t> Instruction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EE0CA848-8F57-4AD4-B7C9-52A82EF9E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97329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en-US" dirty="0"/>
              <a:t>A conditional jump instruction branches to a label when specific register or flag conditions are met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Specific jumps: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JB, JC - jump to a label if the Carry flag is set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JE, JZ - jump to a label if the Zero flag is set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JS - jump to a label if the Sign flag is set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JNE, JNZ - jump to a label if the Zero flag is clear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JECXZ - jump to a label if ECX = 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9815E-3DA5-4852-A603-50EC32B3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9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26">
            <a:extLst>
              <a:ext uri="{FF2B5EF4-FFF2-40B4-BE49-F238E27FC236}">
                <a16:creationId xmlns:a16="http://schemas.microsoft.com/office/drawing/2014/main" id="{35DE8C30-B8AD-4248-9CF8-8BB892A76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Some Specialized Register Uses </a:t>
            </a:r>
            <a:r>
              <a:rPr lang="en-US" altLang="en-US" sz="2400"/>
              <a:t>(1 of 2)</a:t>
            </a:r>
            <a:endParaRPr lang="en-US" altLang="en-US"/>
          </a:p>
        </p:txBody>
      </p:sp>
      <p:sp>
        <p:nvSpPr>
          <p:cNvPr id="23557" name="Rectangle 1027">
            <a:extLst>
              <a:ext uri="{FF2B5EF4-FFF2-40B4-BE49-F238E27FC236}">
                <a16:creationId xmlns:a16="http://schemas.microsoft.com/office/drawing/2014/main" id="{57C48E90-9164-4BE8-AE63-F7B8B44BB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24200" y="1781358"/>
            <a:ext cx="6019800" cy="426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General-Purpose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EAX – accumulator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ECX – loop counter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ESP – stack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ESI, EDI – index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EBP – extended frame pointer (stack)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CS – code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DS – data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SS – stack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ES, FS, GS - additional segments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B2C88-BCE8-49EE-B7D0-4B8721F3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551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>
            <a:extLst>
              <a:ext uri="{FF2B5EF4-FFF2-40B4-BE49-F238E27FC236}">
                <a16:creationId xmlns:a16="http://schemas.microsoft.com/office/drawing/2014/main" id="{964770B6-A0F8-4489-BF3B-C4FED0882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J</a:t>
            </a:r>
            <a:r>
              <a:rPr lang="en-US" altLang="en-US" sz="2800" i="1"/>
              <a:t>cond</a:t>
            </a:r>
            <a:r>
              <a:rPr lang="en-US" altLang="en-US"/>
              <a:t> Ranges</a:t>
            </a:r>
          </a:p>
        </p:txBody>
      </p:sp>
      <p:sp>
        <p:nvSpPr>
          <p:cNvPr id="30725" name="Rectangle 1027">
            <a:extLst>
              <a:ext uri="{FF2B5EF4-FFF2-40B4-BE49-F238E27FC236}">
                <a16:creationId xmlns:a16="http://schemas.microsoft.com/office/drawing/2014/main" id="{A0956B27-47F4-4CFD-94C3-D20F2C63A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73374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en-US" dirty="0"/>
              <a:t>Prior to the 386:</a:t>
            </a:r>
          </a:p>
          <a:p>
            <a:pPr lvl="1" eaLnBrk="1" hangingPunct="1"/>
            <a:r>
              <a:rPr lang="en-US" altLang="en-US" dirty="0"/>
              <a:t>jump must be within –128 to +127 bytes from current location counter</a:t>
            </a:r>
          </a:p>
          <a:p>
            <a:pPr eaLnBrk="1" hangingPunct="1"/>
            <a:r>
              <a:rPr lang="en-US" altLang="en-US" dirty="0"/>
              <a:t>x86 processors:</a:t>
            </a:r>
          </a:p>
          <a:p>
            <a:pPr lvl="1" eaLnBrk="1" hangingPunct="1"/>
            <a:r>
              <a:rPr lang="en-US" altLang="en-US" dirty="0"/>
              <a:t>32-bit offset permits jump anywhere in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01CE7-7CF5-43D6-A5E9-FC78CA6C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29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B3C8E0C9-7337-4035-B73D-75D8E9F0F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Jumps Based on Specific Flags</a:t>
            </a:r>
          </a:p>
        </p:txBody>
      </p:sp>
      <p:pic>
        <p:nvPicPr>
          <p:cNvPr id="31749" name="Picture 3">
            <a:extLst>
              <a:ext uri="{FF2B5EF4-FFF2-40B4-BE49-F238E27FC236}">
                <a16:creationId xmlns:a16="http://schemas.microsoft.com/office/drawing/2014/main" id="{2BBC4F95-2066-45A2-A377-CAE4DCCA0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87264"/>
            <a:ext cx="54864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E61360-9511-4E74-AF81-A2BCF5A0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10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C18DB195-E0AB-48DA-B46A-B98232370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Jumps Based on Equality</a:t>
            </a:r>
          </a:p>
        </p:txBody>
      </p:sp>
      <p:pic>
        <p:nvPicPr>
          <p:cNvPr id="32773" name="Picture 4">
            <a:extLst>
              <a:ext uri="{FF2B5EF4-FFF2-40B4-BE49-F238E27FC236}">
                <a16:creationId xmlns:a16="http://schemas.microsoft.com/office/drawing/2014/main" id="{03A72B42-30EC-4C4E-A15A-55DD41639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26081"/>
            <a:ext cx="49530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258FE-CB06-480C-BE81-48876289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12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B012CFA-7756-4490-AF03-9874212AF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Jumps Based on Unsigned Comparisons</a:t>
            </a:r>
          </a:p>
        </p:txBody>
      </p:sp>
      <p:pic>
        <p:nvPicPr>
          <p:cNvPr id="33797" name="Picture 4">
            <a:extLst>
              <a:ext uri="{FF2B5EF4-FFF2-40B4-BE49-F238E27FC236}">
                <a16:creationId xmlns:a16="http://schemas.microsoft.com/office/drawing/2014/main" id="{1A6EDB55-E575-47DD-A2C9-F72FA538B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9278"/>
            <a:ext cx="6705600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E9D730-56AF-4105-8576-C8EC0030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430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845DBCD4-898B-4ABE-87AD-E270E6BCA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Jumps Based on Signed Comparisons</a:t>
            </a:r>
          </a:p>
        </p:txBody>
      </p:sp>
      <p:pic>
        <p:nvPicPr>
          <p:cNvPr id="34821" name="Picture 4">
            <a:extLst>
              <a:ext uri="{FF2B5EF4-FFF2-40B4-BE49-F238E27FC236}">
                <a16:creationId xmlns:a16="http://schemas.microsoft.com/office/drawing/2014/main" id="{DDF1C8BC-951F-40EC-8F91-AF1C5CACE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88547"/>
            <a:ext cx="678180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C7040B-7EEB-4CA3-9BA7-1A7C0353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11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2BE132CE-2AF0-4841-B498-6E41788B3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Applications </a:t>
            </a:r>
            <a:r>
              <a:rPr lang="en-US" altLang="en-US" sz="2400"/>
              <a:t> (1 of 5)</a:t>
            </a:r>
          </a:p>
        </p:txBody>
      </p:sp>
      <p:sp>
        <p:nvSpPr>
          <p:cNvPr id="35845" name="Text Box 3">
            <a:extLst>
              <a:ext uri="{FF2B5EF4-FFF2-40B4-BE49-F238E27FC236}">
                <a16:creationId xmlns:a16="http://schemas.microsoft.com/office/drawing/2014/main" id="{F85623A5-D2C2-4DC0-B74B-940DA4FF7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727390"/>
            <a:ext cx="480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cmp eax,ebx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ja  Larger</a:t>
            </a:r>
          </a:p>
        </p:txBody>
      </p:sp>
      <p:sp>
        <p:nvSpPr>
          <p:cNvPr id="35846" name="Text Box 4">
            <a:extLst>
              <a:ext uri="{FF2B5EF4-FFF2-40B4-BE49-F238E27FC236}">
                <a16:creationId xmlns:a16="http://schemas.microsoft.com/office/drawing/2014/main" id="{BC649B63-137E-4CAD-A484-1ADD8944F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84390"/>
            <a:ext cx="769620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Task: Jump to a label if </a:t>
            </a:r>
            <a:r>
              <a:rPr lang="en-US" altLang="en-US" dirty="0">
                <a:solidFill>
                  <a:schemeClr val="tx2"/>
                </a:solidFill>
              </a:rPr>
              <a:t>unsigned</a:t>
            </a:r>
            <a:r>
              <a:rPr lang="en-US" altLang="en-US" dirty="0"/>
              <a:t> EAX is greater than EBX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Solution: Use CMP, followed by JA</a:t>
            </a:r>
          </a:p>
        </p:txBody>
      </p:sp>
      <p:sp>
        <p:nvSpPr>
          <p:cNvPr id="35847" name="Text Box 5">
            <a:extLst>
              <a:ext uri="{FF2B5EF4-FFF2-40B4-BE49-F238E27FC236}">
                <a16:creationId xmlns:a16="http://schemas.microsoft.com/office/drawing/2014/main" id="{5D1E912A-65B3-432C-86D9-19C4B2994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90"/>
            <a:ext cx="480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cmp eax,ebx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jg  Greater</a:t>
            </a:r>
          </a:p>
        </p:txBody>
      </p:sp>
      <p:sp>
        <p:nvSpPr>
          <p:cNvPr id="35848" name="Text Box 6">
            <a:extLst>
              <a:ext uri="{FF2B5EF4-FFF2-40B4-BE49-F238E27FC236}">
                <a16:creationId xmlns:a16="http://schemas.microsoft.com/office/drawing/2014/main" id="{F0854485-C257-4C53-9723-A381D6EA7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46591"/>
            <a:ext cx="7696200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Task: Jump to a label if </a:t>
            </a:r>
            <a:r>
              <a:rPr lang="en-US" altLang="en-US">
                <a:solidFill>
                  <a:schemeClr val="tx2"/>
                </a:solidFill>
              </a:rPr>
              <a:t>signed</a:t>
            </a:r>
            <a:r>
              <a:rPr lang="en-US" altLang="en-US"/>
              <a:t> EAX is greater than EBX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Solution: Use CMP, followed by JG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B0D1BC-C1BD-4E78-89E9-B3A68761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568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4E5ECDEF-9873-4050-BDFC-EC6FE23E1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Applications </a:t>
            </a:r>
            <a:r>
              <a:rPr lang="en-US" altLang="en-US" sz="2400"/>
              <a:t> (2 of 5)</a:t>
            </a:r>
          </a:p>
        </p:txBody>
      </p:sp>
      <p:grpSp>
        <p:nvGrpSpPr>
          <p:cNvPr id="36869" name="Group 10">
            <a:extLst>
              <a:ext uri="{FF2B5EF4-FFF2-40B4-BE49-F238E27FC236}">
                <a16:creationId xmlns:a16="http://schemas.microsoft.com/office/drawing/2014/main" id="{7D49CEEB-9A54-4596-97D8-CA9CBBB0166C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784235"/>
            <a:ext cx="7696200" cy="1600200"/>
            <a:chOff x="432" y="816"/>
            <a:chExt cx="4848" cy="1008"/>
          </a:xfrm>
        </p:grpSpPr>
        <p:sp>
          <p:nvSpPr>
            <p:cNvPr id="36873" name="Text Box 4">
              <a:extLst>
                <a:ext uri="{FF2B5EF4-FFF2-40B4-BE49-F238E27FC236}">
                  <a16:creationId xmlns:a16="http://schemas.microsoft.com/office/drawing/2014/main" id="{B4435489-5291-4756-A617-EF9B4C85A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296"/>
              <a:ext cx="30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tabLst>
                  <a:tab pos="457200" algn="l"/>
                  <a:tab pos="222885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457200" algn="l"/>
                  <a:tab pos="222885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457200" algn="l"/>
                  <a:tab pos="222885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457200" algn="l"/>
                  <a:tab pos="222885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457200" algn="l"/>
                  <a:tab pos="222885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2885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2885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2885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2885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cmp eax,Val1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jbe L1	; below or equal</a:t>
              </a:r>
            </a:p>
          </p:txBody>
        </p:sp>
        <p:sp>
          <p:nvSpPr>
            <p:cNvPr id="36874" name="Text Box 5">
              <a:extLst>
                <a:ext uri="{FF2B5EF4-FFF2-40B4-BE49-F238E27FC236}">
                  <a16:creationId xmlns:a16="http://schemas.microsoft.com/office/drawing/2014/main" id="{8BCB56D4-6420-41C9-B7DF-35677DF90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816"/>
              <a:ext cx="484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Jump to label L1 if </a:t>
              </a:r>
              <a:r>
                <a:rPr lang="en-US" altLang="en-US" dirty="0">
                  <a:solidFill>
                    <a:schemeClr val="tx2"/>
                  </a:solidFill>
                </a:rPr>
                <a:t>unsigned</a:t>
              </a:r>
              <a:r>
                <a:rPr lang="en-US" altLang="en-US" dirty="0"/>
                <a:t> EAX is less than or equal to Val1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F3DEC4E0-5CD6-4587-BE84-594C27FD360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86111"/>
            <a:ext cx="7696200" cy="1584325"/>
            <a:chOff x="384" y="2266"/>
            <a:chExt cx="4848" cy="998"/>
          </a:xfrm>
        </p:grpSpPr>
        <p:sp>
          <p:nvSpPr>
            <p:cNvPr id="36871" name="Text Box 7">
              <a:extLst>
                <a:ext uri="{FF2B5EF4-FFF2-40B4-BE49-F238E27FC236}">
                  <a16:creationId xmlns:a16="http://schemas.microsoft.com/office/drawing/2014/main" id="{1125EA17-C6C9-42B6-9660-D152AB21B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36"/>
              <a:ext cx="30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cmp eax,Val1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jle L1</a:t>
              </a:r>
            </a:p>
          </p:txBody>
        </p:sp>
        <p:sp>
          <p:nvSpPr>
            <p:cNvPr id="36872" name="Text Box 8">
              <a:extLst>
                <a:ext uri="{FF2B5EF4-FFF2-40B4-BE49-F238E27FC236}">
                  <a16:creationId xmlns:a16="http://schemas.microsoft.com/office/drawing/2014/main" id="{21BB54B5-097E-45BC-AC24-7627EFCD6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266"/>
              <a:ext cx="484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Jump to label L1 if </a:t>
              </a:r>
              <a:r>
                <a:rPr lang="en-US" altLang="en-US">
                  <a:solidFill>
                    <a:schemeClr val="tx2"/>
                  </a:solidFill>
                </a:rPr>
                <a:t>signed</a:t>
              </a:r>
              <a:r>
                <a:rPr lang="en-US" altLang="en-US"/>
                <a:t> EAX is less than or equal to Val1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01DB0E-04D2-41B4-82E4-3963AE39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D7AB1A5-5FEC-4C6D-A937-AF6B178D4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Applications </a:t>
            </a:r>
            <a:r>
              <a:rPr lang="en-US" altLang="en-US" sz="2400"/>
              <a:t> (3 of 5)</a:t>
            </a:r>
          </a:p>
        </p:txBody>
      </p:sp>
      <p:grpSp>
        <p:nvGrpSpPr>
          <p:cNvPr id="37893" name="Group 8">
            <a:extLst>
              <a:ext uri="{FF2B5EF4-FFF2-40B4-BE49-F238E27FC236}">
                <a16:creationId xmlns:a16="http://schemas.microsoft.com/office/drawing/2014/main" id="{821F04CB-8222-4C45-8A55-4EC6F58F2BF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357227"/>
            <a:ext cx="7696200" cy="2514600"/>
            <a:chOff x="432" y="576"/>
            <a:chExt cx="4848" cy="1584"/>
          </a:xfrm>
        </p:grpSpPr>
        <p:sp>
          <p:nvSpPr>
            <p:cNvPr id="37897" name="Text Box 3">
              <a:extLst>
                <a:ext uri="{FF2B5EF4-FFF2-40B4-BE49-F238E27FC236}">
                  <a16:creationId xmlns:a16="http://schemas.microsoft.com/office/drawing/2014/main" id="{EF1C93F5-B667-4B12-BCEC-5E8EC5F8F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52"/>
              <a:ext cx="3024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60" tIns="182880" rIns="137160" bIns="182880"/>
            <a:lstStyle>
              <a:lvl1pPr eaLnBrk="0" hangingPunct="0"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 dirty="0" err="1">
                  <a:latin typeface="Courier New" panose="02070309020205020404" pitchFamily="49" charset="0"/>
                </a:rPr>
                <a:t>mov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 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Large,bx</a:t>
              </a:r>
              <a:endParaRPr lang="en-US" altLang="en-US" sz="1800" b="1" dirty="0">
                <a:latin typeface="Courier New" panose="02070309020205020404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 dirty="0" err="1">
                  <a:latin typeface="Courier New" panose="02070309020205020404" pitchFamily="49" charset="0"/>
                </a:rPr>
                <a:t>cmp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 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ax,bx</a:t>
              </a:r>
              <a:endParaRPr lang="en-US" altLang="en-US" sz="1800" b="1" dirty="0">
                <a:latin typeface="Courier New" panose="02070309020205020404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 dirty="0" err="1">
                  <a:latin typeface="Courier New" panose="02070309020205020404" pitchFamily="49" charset="0"/>
                </a:rPr>
                <a:t>jna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 Next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 dirty="0" err="1">
                  <a:latin typeface="Courier New" panose="02070309020205020404" pitchFamily="49" charset="0"/>
                </a:rPr>
                <a:t>mov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 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Large,ax</a:t>
              </a:r>
              <a:endParaRPr lang="en-US" altLang="en-US" sz="1800" b="1" dirty="0"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Next:</a:t>
              </a:r>
            </a:p>
          </p:txBody>
        </p:sp>
        <p:sp>
          <p:nvSpPr>
            <p:cNvPr id="37898" name="Text Box 4">
              <a:extLst>
                <a:ext uri="{FF2B5EF4-FFF2-40B4-BE49-F238E27FC236}">
                  <a16:creationId xmlns:a16="http://schemas.microsoft.com/office/drawing/2014/main" id="{FED6ED0D-D5E5-4FAF-B3E5-5CE668093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Compare unsigned AX to BX, and copy the larger of the two into a variable named </a:t>
              </a:r>
              <a:r>
                <a:rPr lang="en-US" altLang="en-US">
                  <a:solidFill>
                    <a:schemeClr val="tx2"/>
                  </a:solidFill>
                </a:rPr>
                <a:t>Large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700CD225-1134-440D-B948-1760DA4B70A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00427"/>
            <a:ext cx="7696200" cy="2590800"/>
            <a:chOff x="480" y="2304"/>
            <a:chExt cx="4848" cy="1632"/>
          </a:xfrm>
        </p:grpSpPr>
        <p:sp>
          <p:nvSpPr>
            <p:cNvPr id="37895" name="Text Box 6">
              <a:extLst>
                <a:ext uri="{FF2B5EF4-FFF2-40B4-BE49-F238E27FC236}">
                  <a16:creationId xmlns:a16="http://schemas.microsoft.com/office/drawing/2014/main" id="{B534A39B-6328-4539-8343-6F0DCDD1D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880"/>
              <a:ext cx="3024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60" tIns="182880" rIns="137160" bIns="182880"/>
            <a:lstStyle>
              <a:lvl1pPr eaLnBrk="0" hangingPunct="0"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mov Small,ax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cmp bx,ax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jnl Next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mov Small,bx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Next:</a:t>
              </a:r>
            </a:p>
          </p:txBody>
        </p:sp>
        <p:sp>
          <p:nvSpPr>
            <p:cNvPr id="37896" name="Text Box 7">
              <a:extLst>
                <a:ext uri="{FF2B5EF4-FFF2-40B4-BE49-F238E27FC236}">
                  <a16:creationId xmlns:a16="http://schemas.microsoft.com/office/drawing/2014/main" id="{1C48B58D-3AD2-4A05-AEA5-112987E3C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304"/>
              <a:ext cx="48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marL="2286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Compare signed AX to BX, and copy the smaller of the two into a variable named </a:t>
              </a:r>
              <a:r>
                <a:rPr lang="en-US" altLang="en-US">
                  <a:solidFill>
                    <a:schemeClr val="tx2"/>
                  </a:solidFill>
                </a:rPr>
                <a:t>Small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475C9F-C02C-4B2B-996C-76355173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4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9A8D49F3-4554-44BE-AF93-B91ABA191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Applications </a:t>
            </a:r>
            <a:r>
              <a:rPr lang="en-US" altLang="en-US" sz="2400"/>
              <a:t> (4 of 5)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55969AAD-29DC-40BB-A64D-94BFE9AB7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01667"/>
            <a:ext cx="480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marL="342900" indent="-3429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cmp WORD PTR [esi],0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je  L1</a:t>
            </a:r>
          </a:p>
        </p:txBody>
      </p:sp>
      <p:sp>
        <p:nvSpPr>
          <p:cNvPr id="38918" name="Text Box 5">
            <a:extLst>
              <a:ext uri="{FF2B5EF4-FFF2-40B4-BE49-F238E27FC236}">
                <a16:creationId xmlns:a16="http://schemas.microsoft.com/office/drawing/2014/main" id="{2C80C726-D149-43E3-AB1E-9F175F435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87267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Jump to label L1 if the memory word pointed to by ESI equals Zero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F096CFA7-61DB-4659-8BAE-C91673CD9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11467"/>
            <a:ext cx="487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test DWORD PTR [edi],1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jz   L2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69A2C536-6A53-4875-BDA3-DE2D78710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720867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Jump to label L2 if the doubleword in memory pointed to by EDI is even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CE6D4-9E5D-48CB-A81A-C8BD8CB8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532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9BA548B-9D92-4A3D-86F2-719CEAEF3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Applications </a:t>
            </a:r>
            <a:r>
              <a:rPr lang="en-US" altLang="en-US" sz="2400"/>
              <a:t> (5 of 5)</a:t>
            </a:r>
          </a:p>
        </p:txBody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C220B925-F3BC-43DB-9B91-51A674332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473575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and al,00001011b	; clear unwanted bits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cmp al,00001011b	; check remaining bits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je  L1	; all set? jump to 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39942" name="Text Box 4">
            <a:extLst>
              <a:ext uri="{FF2B5EF4-FFF2-40B4-BE49-F238E27FC236}">
                <a16:creationId xmlns:a16="http://schemas.microsoft.com/office/drawing/2014/main" id="{B0EE6996-EC2F-4059-82E8-345C5FB32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97176"/>
            <a:ext cx="7239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857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Task: Jump to label L1 if bits 0, 1, and 3 in AL are </a:t>
            </a:r>
            <a:r>
              <a:rPr lang="en-US" altLang="en-US" dirty="0">
                <a:solidFill>
                  <a:schemeClr val="tx2"/>
                </a:solidFill>
              </a:rPr>
              <a:t>all set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Solution: Clear all bits except bits 0, 1,and 3. Then compare the result with 00001011 binary.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AC66C5-0230-498B-B477-8CAEE2A1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11B6E78-A17E-4041-97F9-2208CBE77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Some Specialized Register Uses </a:t>
            </a:r>
            <a:r>
              <a:rPr lang="en-US" altLang="en-US" sz="2400"/>
              <a:t>(2 of 2)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4B74DB56-E97C-4DEC-9C73-290D66BB3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71800" y="2333451"/>
            <a:ext cx="6019800" cy="2057400"/>
          </a:xfrm>
        </p:spPr>
        <p:txBody>
          <a:bodyPr/>
          <a:lstStyle/>
          <a:p>
            <a:pPr eaLnBrk="1" hangingPunct="1"/>
            <a:r>
              <a:rPr lang="en-US" altLang="en-US" dirty="0"/>
              <a:t>EIP – instruction pointer</a:t>
            </a:r>
          </a:p>
          <a:p>
            <a:pPr eaLnBrk="1" hangingPunct="1"/>
            <a:r>
              <a:rPr lang="en-US" altLang="en-US" dirty="0"/>
              <a:t>EFLAGS</a:t>
            </a:r>
          </a:p>
          <a:p>
            <a:pPr lvl="1" eaLnBrk="1" hangingPunct="1"/>
            <a:r>
              <a:rPr lang="en-US" altLang="en-US" dirty="0"/>
              <a:t>status and control flags</a:t>
            </a:r>
          </a:p>
          <a:p>
            <a:pPr lvl="1" eaLnBrk="1" hangingPunct="1"/>
            <a:r>
              <a:rPr lang="en-US" altLang="en-US" dirty="0"/>
              <a:t>each flag is a single binary bit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BC2EC-499A-4537-B634-ED47E4F8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152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964002A5-673E-49CA-BBD1-47FC39DB0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Conditional Loop Instructions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613FE025-4434-41EF-AA92-2FB35729D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0" y="1828800"/>
            <a:ext cx="6019800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LOOPZ and LOOPE</a:t>
            </a:r>
          </a:p>
          <a:p>
            <a:pPr eaLnBrk="1" hangingPunct="1"/>
            <a:r>
              <a:rPr lang="en-US" altLang="en-US" dirty="0"/>
              <a:t>LOOPNZ and LOOPNE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D1F00-E169-45B6-B8A7-AF0A7683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95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05C7920C-7352-48B1-8BBB-74C5EA362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LOOPZ and LOOPE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C64FC3EC-4EF8-4DB6-A54D-856F5F3AE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82309"/>
            <a:ext cx="7924800" cy="3276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Syntax: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	LOOPE </a:t>
            </a:r>
            <a:r>
              <a:rPr lang="en-US" altLang="en-US" i="1">
                <a:solidFill>
                  <a:schemeClr val="tx2"/>
                </a:solidFill>
              </a:rPr>
              <a:t>destination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i="1">
                <a:solidFill>
                  <a:schemeClr val="tx2"/>
                </a:solidFill>
              </a:rPr>
              <a:t>	</a:t>
            </a:r>
            <a:r>
              <a:rPr lang="en-US" altLang="en-US">
                <a:solidFill>
                  <a:schemeClr val="tx2"/>
                </a:solidFill>
              </a:rPr>
              <a:t>LOOPZ</a:t>
            </a:r>
            <a:r>
              <a:rPr lang="en-US" altLang="en-US" i="1">
                <a:solidFill>
                  <a:schemeClr val="tx2"/>
                </a:solidFill>
              </a:rPr>
              <a:t>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ECX </a:t>
            </a:r>
            <a:r>
              <a:rPr lang="en-US" altLang="en-US" sz="2000">
                <a:sym typeface="Symbol" panose="05050102010706020507" pitchFamily="18" charset="2"/>
              </a:rPr>
              <a:t></a:t>
            </a:r>
            <a:r>
              <a:rPr lang="en-US" altLang="en-US"/>
              <a:t> ECX 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ECX &gt; 0 and ZF=1, jump to </a:t>
            </a:r>
            <a:r>
              <a:rPr lang="en-US" altLang="en-US" i="1"/>
              <a:t>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Useful when scanning an array for the first element that does </a:t>
            </a:r>
            <a:r>
              <a:rPr lang="en-US" altLang="en-US">
                <a:solidFill>
                  <a:schemeClr val="tx2"/>
                </a:solidFill>
              </a:rPr>
              <a:t>not</a:t>
            </a:r>
            <a:r>
              <a:rPr lang="en-US" altLang="en-US"/>
              <a:t> match a given value.</a:t>
            </a:r>
          </a:p>
        </p:txBody>
      </p:sp>
      <p:sp>
        <p:nvSpPr>
          <p:cNvPr id="47110" name="Text Box 5">
            <a:extLst>
              <a:ext uri="{FF2B5EF4-FFF2-40B4-BE49-F238E27FC236}">
                <a16:creationId xmlns:a16="http://schemas.microsoft.com/office/drawing/2014/main" id="{6D11B0C9-736D-4797-BA18-B7CF96A0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63709"/>
            <a:ext cx="7391400" cy="11493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00"/>
              <a:t>In 32-bit mode, ECX is the loop counter register. In 16-bit real-address mode, CX is the counter, and in 64-bit mode, RCX is the counter.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B09AC-2B9B-45EE-8B9D-AFD27FDD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381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20535752-D6A5-4799-B814-9DDE6E1C1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LOOPNZ and LOOPNE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A7029BDE-E443-41DB-8882-BA7313B81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31835"/>
            <a:ext cx="7772400" cy="3810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LOOPNZ (LOOPNE) is a conditional loop instruction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Syntax: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2"/>
                </a:solidFill>
              </a:rPr>
              <a:t>		LOOPNZ </a:t>
            </a:r>
            <a:r>
              <a:rPr lang="en-US" altLang="en-US" i="1" dirty="0">
                <a:solidFill>
                  <a:schemeClr val="tx2"/>
                </a:solidFill>
              </a:rPr>
              <a:t>destination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>
                <a:solidFill>
                  <a:schemeClr val="tx2"/>
                </a:solidFill>
              </a:rPr>
              <a:t>		</a:t>
            </a:r>
            <a:r>
              <a:rPr lang="en-US" altLang="en-US" dirty="0">
                <a:solidFill>
                  <a:schemeClr val="tx2"/>
                </a:solidFill>
              </a:rPr>
              <a:t>LOOPNE</a:t>
            </a:r>
            <a:r>
              <a:rPr lang="en-US" altLang="en-US" i="1" dirty="0">
                <a:solidFill>
                  <a:schemeClr val="tx2"/>
                </a:solidFill>
              </a:rPr>
              <a:t>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ECX </a:t>
            </a:r>
            <a:r>
              <a:rPr lang="en-US" altLang="en-US" dirty="0">
                <a:sym typeface="Symbol" panose="05050102010706020507" pitchFamily="18" charset="2"/>
              </a:rPr>
              <a:t></a:t>
            </a:r>
            <a:r>
              <a:rPr lang="en-US" altLang="en-US" dirty="0"/>
              <a:t> ECX – 1;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ECX &gt; 0 and ZF=0, jump to </a:t>
            </a:r>
            <a:r>
              <a:rPr lang="en-US" altLang="en-US" i="1" dirty="0"/>
              <a:t>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Useful when scanning an array for the first element that matches a given value.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74D422-FC50-4A4A-968C-E036803E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803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BBC1D3D4-320B-4727-BEE3-EFC386177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LOOPNZ Example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5D0BB7D4-D16F-4CB4-A7EB-2BDA8BD70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093349"/>
            <a:ext cx="7696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array SWORD -3,-6,-1,-10,10,30,40,4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sentinel SWORD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array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US" sz="1800" b="1" dirty="0">
                <a:latin typeface="Courier New" panose="02070309020205020404" pitchFamily="49" charset="0"/>
              </a:rPr>
              <a:t>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next: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test WORD PTR [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latin typeface="Courier New" panose="02070309020205020404" pitchFamily="49" charset="0"/>
              </a:rPr>
              <a:t>],8000h	; test sign bit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pushfd</a:t>
            </a:r>
            <a:r>
              <a:rPr lang="en-US" altLang="en-US" sz="1800" b="1" dirty="0">
                <a:latin typeface="Courier New" panose="02070309020205020404" pitchFamily="49" charset="0"/>
              </a:rPr>
              <a:t>	; push flags on stack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add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esi,TYPE</a:t>
            </a:r>
            <a:r>
              <a:rPr lang="en-US" altLang="en-US" sz="1800" b="1" dirty="0">
                <a:latin typeface="Courier New" panose="02070309020205020404" pitchFamily="49" charset="0"/>
              </a:rPr>
              <a:t> array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popfd</a:t>
            </a:r>
            <a:r>
              <a:rPr lang="en-US" altLang="en-US" sz="1800" b="1" dirty="0">
                <a:latin typeface="Courier New" panose="02070309020205020404" pitchFamily="49" charset="0"/>
              </a:rPr>
              <a:t>	; pop flags from stack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loopnz</a:t>
            </a:r>
            <a:r>
              <a:rPr lang="en-US" altLang="en-US" sz="1800" b="1" dirty="0">
                <a:latin typeface="Courier New" panose="02070309020205020404" pitchFamily="49" charset="0"/>
              </a:rPr>
              <a:t> next	; continue loop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jnz</a:t>
            </a:r>
            <a:r>
              <a:rPr lang="en-US" altLang="en-US" sz="1800" b="1" dirty="0">
                <a:latin typeface="Courier New" panose="02070309020205020404" pitchFamily="49" charset="0"/>
              </a:rPr>
              <a:t> quit	; none found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sub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esi,TYPE</a:t>
            </a:r>
            <a:r>
              <a:rPr lang="en-US" altLang="en-US" sz="1800" b="1" dirty="0">
                <a:latin typeface="Courier New" panose="02070309020205020404" pitchFamily="49" charset="0"/>
              </a:rPr>
              <a:t> array	; ESI points to value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quit: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C760412D-597D-4234-8EAD-CD2B4F09B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07549"/>
            <a:ext cx="7848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following code finds the first positive value in an array: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4C522F-F3A7-45A0-B1A7-0DA091A6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153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0B3D6560-509E-4B91-9D7D-8B8877504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Comparing Arrays</a:t>
            </a:r>
          </a:p>
        </p:txBody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DEB2BCF6-741A-4C36-9BA7-14DF0954E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00072"/>
            <a:ext cx="7239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source DWORD COUNT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target DWORD COUNT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ecx,COUNT	; repetition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esi,OFFSET source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edi,OFFSET target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cld		; direction = forward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repe cmpsd	; repeat while equal</a:t>
            </a:r>
          </a:p>
        </p:txBody>
      </p:sp>
      <p:sp>
        <p:nvSpPr>
          <p:cNvPr id="19462" name="Text Box 4">
            <a:extLst>
              <a:ext uri="{FF2B5EF4-FFF2-40B4-BE49-F238E27FC236}">
                <a16:creationId xmlns:a16="http://schemas.microsoft.com/office/drawing/2014/main" id="{63E0DC3A-A339-401F-8222-7F14D79C8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80873"/>
            <a:ext cx="769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Use a REPE (repeat while equal) prefix to compare corresponding elements of two arrays.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B665E-6EB5-401E-81F6-B54AE245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>
            <a:extLst>
              <a:ext uri="{FF2B5EF4-FFF2-40B4-BE49-F238E27FC236}">
                <a16:creationId xmlns:a16="http://schemas.microsoft.com/office/drawing/2014/main" id="{0316B9B8-CE40-47BF-A8E1-A4F8D4158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Example: Comparing Two Strings</a:t>
            </a:r>
            <a:r>
              <a:rPr lang="en-US" altLang="en-US" sz="2400"/>
              <a:t>  (1 of 3)</a:t>
            </a:r>
          </a:p>
        </p:txBody>
      </p:sp>
      <p:sp>
        <p:nvSpPr>
          <p:cNvPr id="20485" name="Text Box 1027">
            <a:extLst>
              <a:ext uri="{FF2B5EF4-FFF2-40B4-BE49-F238E27FC236}">
                <a16:creationId xmlns:a16="http://schemas.microsoft.com/office/drawing/2014/main" id="{79BA8544-06C8-4D76-B2D3-DBA138E7D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347052"/>
            <a:ext cx="6705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source BYTE "MARTIN  "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dest   BYTE "MARTINEZ"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str1 BYTE "Source is smaller",0dh,0ah,0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str2 BYTE "Source is not smaller",0dh,0ah,0</a:t>
            </a:r>
          </a:p>
        </p:txBody>
      </p:sp>
      <p:sp>
        <p:nvSpPr>
          <p:cNvPr id="20486" name="Text Box 1028">
            <a:extLst>
              <a:ext uri="{FF2B5EF4-FFF2-40B4-BE49-F238E27FC236}">
                <a16:creationId xmlns:a16="http://schemas.microsoft.com/office/drawing/2014/main" id="{9FBE117F-3E6D-4575-9E60-0A889C805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365852"/>
            <a:ext cx="7696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This program compares two strings (source and destination). It displays a message indicating whether the lexical value of the source string is less than the destination string.</a:t>
            </a:r>
          </a:p>
        </p:txBody>
      </p:sp>
      <p:grpSp>
        <p:nvGrpSpPr>
          <p:cNvPr id="2" name="Group 1031">
            <a:extLst>
              <a:ext uri="{FF2B5EF4-FFF2-40B4-BE49-F238E27FC236}">
                <a16:creationId xmlns:a16="http://schemas.microsoft.com/office/drawing/2014/main" id="{B31B73D7-09B8-48CD-A867-8C6B7D4BF3E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328252"/>
            <a:ext cx="6705600" cy="1219200"/>
            <a:chOff x="720" y="3168"/>
            <a:chExt cx="4224" cy="768"/>
          </a:xfrm>
        </p:grpSpPr>
        <p:sp>
          <p:nvSpPr>
            <p:cNvPr id="20488" name="Text Box 1029">
              <a:extLst>
                <a:ext uri="{FF2B5EF4-FFF2-40B4-BE49-F238E27FC236}">
                  <a16:creationId xmlns:a16="http://schemas.microsoft.com/office/drawing/2014/main" id="{4E4665BB-14EC-485D-A97B-F68AF8EC6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68"/>
              <a:ext cx="3408" cy="76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7160" tIns="182880" rIns="137160" bIns="182880"/>
            <a:lstStyle>
              <a:lvl1pPr eaLnBrk="0" hangingPunct="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Source is smaller</a:t>
              </a:r>
            </a:p>
          </p:txBody>
        </p:sp>
        <p:sp>
          <p:nvSpPr>
            <p:cNvPr id="20489" name="Text Box 1030">
              <a:extLst>
                <a:ext uri="{FF2B5EF4-FFF2-40B4-BE49-F238E27FC236}">
                  <a16:creationId xmlns:a16="http://schemas.microsoft.com/office/drawing/2014/main" id="{0F512186-718A-458E-93AC-9D7D0E46C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264"/>
              <a:ext cx="100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Screen output: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3F34B-260D-4BF5-BE24-7E1CDAC0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0609568-4137-4AD7-941B-21BD0A07F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Example: Comparing Two Strings</a:t>
            </a:r>
            <a:r>
              <a:rPr lang="en-US" altLang="en-US" sz="2400"/>
              <a:t>  (2 of 3)</a:t>
            </a:r>
            <a:endParaRPr lang="en-US" altLang="en-US"/>
          </a:p>
        </p:txBody>
      </p:sp>
      <p:sp>
        <p:nvSpPr>
          <p:cNvPr id="21509" name="Text Box 3">
            <a:extLst>
              <a:ext uri="{FF2B5EF4-FFF2-40B4-BE49-F238E27FC236}">
                <a16:creationId xmlns:a16="http://schemas.microsoft.com/office/drawing/2014/main" id="{BC356744-17A0-4A67-9387-378677DA0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381668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60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  <a:tab pos="36560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60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60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60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60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60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60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601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main 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cld</a:t>
            </a:r>
            <a:r>
              <a:rPr lang="en-US" altLang="en-US" sz="1800" b="1" dirty="0">
                <a:latin typeface="Courier New" panose="02070309020205020404" pitchFamily="49" charset="0"/>
              </a:rPr>
              <a:t> 	; direction = forward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source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edi,OFFSET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dest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US" sz="1800" b="1" dirty="0">
                <a:latin typeface="Courier New" panose="02070309020205020404" pitchFamily="49" charset="0"/>
              </a:rPr>
              <a:t> source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repe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cmpsb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jb</a:t>
            </a: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source_smaller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edx,OFFSET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str2	; "source is not smaller"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jmp</a:t>
            </a:r>
            <a:r>
              <a:rPr lang="en-US" altLang="en-US" sz="1800" b="1" dirty="0">
                <a:latin typeface="Courier New" panose="02070309020205020404" pitchFamily="49" charset="0"/>
              </a:rPr>
              <a:t>  done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source_smaller</a:t>
            </a:r>
            <a:r>
              <a:rPr lang="en-US" altLang="en-US" sz="18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edx,OFFSET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str1	; "source is smaller"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done: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WriteString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exit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main ENDP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END main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7D9B94-ACBB-4374-8767-7741592D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03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>
            <a:extLst>
              <a:ext uri="{FF2B5EF4-FFF2-40B4-BE49-F238E27FC236}">
                <a16:creationId xmlns:a16="http://schemas.microsoft.com/office/drawing/2014/main" id="{36D960CF-127D-4DC5-8D38-A1B340F9B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Example: Comparing Two Strings</a:t>
            </a:r>
            <a:r>
              <a:rPr lang="en-US" altLang="en-US" sz="2400"/>
              <a:t>  (3 of 3)</a:t>
            </a:r>
          </a:p>
        </p:txBody>
      </p:sp>
      <p:sp>
        <p:nvSpPr>
          <p:cNvPr id="1030" name="Rectangle 1027">
            <a:extLst>
              <a:ext uri="{FF2B5EF4-FFF2-40B4-BE49-F238E27FC236}">
                <a16:creationId xmlns:a16="http://schemas.microsoft.com/office/drawing/2014/main" id="{EACCABCB-C681-4688-BBF0-9A328E0C2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1617"/>
            <a:ext cx="7772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/>
              <a:t>The following diagram shows the final values of ESI and EDI after comparing the strings:</a:t>
            </a:r>
          </a:p>
        </p:txBody>
      </p:sp>
      <p:graphicFrame>
        <p:nvGraphicFramePr>
          <p:cNvPr id="1026" name="Object 1028">
            <a:extLst>
              <a:ext uri="{FF2B5EF4-FFF2-40B4-BE49-F238E27FC236}">
                <a16:creationId xmlns:a16="http://schemas.microsoft.com/office/drawing/2014/main" id="{2B31ABEA-7888-4CC9-B703-F87C4BB81A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46732"/>
              </p:ext>
            </p:extLst>
          </p:nvPr>
        </p:nvGraphicFramePr>
        <p:xfrm>
          <a:off x="2514600" y="3117017"/>
          <a:ext cx="72390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3" imgW="4582668" imgH="1417320" progId="Visio.Drawing.6">
                  <p:embed/>
                </p:oleObj>
              </mc:Choice>
              <mc:Fallback>
                <p:oleObj name="VISIO" r:id="rId3" imgW="4582668" imgH="1417320" progId="Visio.Drawing.6">
                  <p:embed/>
                  <p:pic>
                    <p:nvPicPr>
                      <p:cNvPr id="1026" name="Object 1028">
                        <a:extLst>
                          <a:ext uri="{FF2B5EF4-FFF2-40B4-BE49-F238E27FC236}">
                            <a16:creationId xmlns:a16="http://schemas.microsoft.com/office/drawing/2014/main" id="{2B31ABEA-7888-4CC9-B703-F87C4BB81A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17017"/>
                        <a:ext cx="7239000" cy="2241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414A5B-F41C-425B-9E03-AFF80CE1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781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58B23E97-1271-4576-921C-F283DFF06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Sorting Integer Arrays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597C897C-E2A7-4B83-8CAF-481FEA732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2110602"/>
            <a:ext cx="7391400" cy="3505200"/>
          </a:xfrm>
        </p:spPr>
        <p:txBody>
          <a:bodyPr/>
          <a:lstStyle/>
          <a:p>
            <a:pPr eaLnBrk="1" hangingPunct="1"/>
            <a:r>
              <a:rPr lang="en-US" altLang="en-US" dirty="0"/>
              <a:t>Bubble Sort</a:t>
            </a:r>
          </a:p>
          <a:p>
            <a:pPr lvl="1" eaLnBrk="1" hangingPunct="1"/>
            <a:r>
              <a:rPr lang="en-US" altLang="en-US" dirty="0"/>
              <a:t>A simple sorting algorithm that works well for small arrays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AA582E-D535-43B1-9403-849165A5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394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1D49ACB1-2577-4EC2-934E-97D0C220E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Bubble Sort</a:t>
            </a:r>
            <a:endParaRPr lang="en-US" altLang="en-US" sz="2400"/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C9ED06AC-1F25-4E12-BC24-9F7867654C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624705"/>
              </p:ext>
            </p:extLst>
          </p:nvPr>
        </p:nvGraphicFramePr>
        <p:xfrm>
          <a:off x="2590800" y="2435530"/>
          <a:ext cx="7239000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VISIO" r:id="rId3" imgW="3593592" imgH="1933956" progId="Visio.Drawing.6">
                  <p:embed/>
                </p:oleObj>
              </mc:Choice>
              <mc:Fallback>
                <p:oleObj name="VISIO" r:id="rId3" imgW="3593592" imgH="1933956" progId="Visio.Drawing.6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C9ED06AC-1F25-4E12-BC24-9F7867654C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2150"/>
                      <a:stretch>
                        <a:fillRect/>
                      </a:stretch>
                    </p:blipFill>
                    <p:spPr bwMode="auto">
                      <a:xfrm>
                        <a:off x="2590800" y="2435530"/>
                        <a:ext cx="7239000" cy="38131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>
            <a:extLst>
              <a:ext uri="{FF2B5EF4-FFF2-40B4-BE49-F238E27FC236}">
                <a16:creationId xmlns:a16="http://schemas.microsoft.com/office/drawing/2014/main" id="{2107584F-E7BB-4D54-B7FE-1A9A23523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68729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Each pair of adjacent values is compared, and exchanged if the values are not ordered correctly: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2DC39C-E235-4A98-AC86-FEC84A3B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0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5A5B26C7-14F4-4889-9B17-96A9E206D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Instructions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7DF5EAE3-4C8D-4BBB-B016-8372F23EF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0" y="1856121"/>
            <a:ext cx="7010400" cy="4495800"/>
          </a:xfrm>
        </p:spPr>
        <p:txBody>
          <a:bodyPr/>
          <a:lstStyle/>
          <a:p>
            <a:pPr eaLnBrk="1" hangingPunct="1"/>
            <a:r>
              <a:rPr lang="en-US" altLang="en-US" dirty="0"/>
              <a:t>Assembled into machine code by assembler</a:t>
            </a:r>
          </a:p>
          <a:p>
            <a:pPr eaLnBrk="1" hangingPunct="1"/>
            <a:r>
              <a:rPr lang="en-US" altLang="en-US" dirty="0"/>
              <a:t>Executed at runtime by the CPU</a:t>
            </a:r>
          </a:p>
          <a:p>
            <a:pPr eaLnBrk="1" hangingPunct="1"/>
            <a:r>
              <a:rPr lang="en-US" altLang="en-US" dirty="0"/>
              <a:t>We use the Intel IA-32 instruction set</a:t>
            </a:r>
          </a:p>
          <a:p>
            <a:pPr eaLnBrk="1" hangingPunct="1"/>
            <a:r>
              <a:rPr lang="en-US" altLang="en-US" dirty="0"/>
              <a:t>An instruction contains:</a:t>
            </a:r>
          </a:p>
          <a:p>
            <a:pPr lvl="1" eaLnBrk="1" hangingPunct="1"/>
            <a:r>
              <a:rPr lang="en-US" altLang="en-US" dirty="0"/>
              <a:t>Label		(optional)</a:t>
            </a:r>
          </a:p>
          <a:p>
            <a:pPr lvl="1" eaLnBrk="1" hangingPunct="1"/>
            <a:r>
              <a:rPr lang="en-US" altLang="en-US" dirty="0"/>
              <a:t>Mnemonic	(required)</a:t>
            </a:r>
          </a:p>
          <a:p>
            <a:pPr lvl="1" eaLnBrk="1" hangingPunct="1"/>
            <a:r>
              <a:rPr lang="en-US" altLang="en-US" dirty="0"/>
              <a:t>Operand	(depends on the instruction)</a:t>
            </a:r>
          </a:p>
          <a:p>
            <a:pPr lvl="1" eaLnBrk="1" hangingPunct="1"/>
            <a:r>
              <a:rPr lang="en-US" altLang="en-US" dirty="0"/>
              <a:t>Comment	(optional)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5AC32-A46A-4C9B-9EC6-AF73AA0E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65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4D80A1DA-C084-4EC8-9DFD-916EE10A0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Bubble Sort Pseudocode</a:t>
            </a:r>
          </a:p>
        </p:txBody>
      </p:sp>
      <p:sp>
        <p:nvSpPr>
          <p:cNvPr id="55301" name="Text Box 3">
            <a:extLst>
              <a:ext uri="{FF2B5EF4-FFF2-40B4-BE49-F238E27FC236}">
                <a16:creationId xmlns:a16="http://schemas.microsoft.com/office/drawing/2014/main" id="{B0F342DB-5EF2-4928-A422-74843877B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60897"/>
            <a:ext cx="739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 = array size, cx1 = outer loop counter, cx2 = inner loop counter:</a:t>
            </a:r>
          </a:p>
        </p:txBody>
      </p:sp>
      <p:sp>
        <p:nvSpPr>
          <p:cNvPr id="55302" name="Text Box 4">
            <a:extLst>
              <a:ext uri="{FF2B5EF4-FFF2-40B4-BE49-F238E27FC236}">
                <a16:creationId xmlns:a16="http://schemas.microsoft.com/office/drawing/2014/main" id="{6D776201-2AAE-46EE-B75C-F94999C08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175298"/>
            <a:ext cx="6629400" cy="422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cx1 = N - 1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while( cx1 &gt; 0 )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  esi = addr(array)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  cx2 = cx1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  while( cx2 &gt; 0 )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    if( array[esi] &lt; array[esi+4] 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      exchange( array[esi], array[esi+4] 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    add esi,4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    dec cx2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  dec cx1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6B3278-1CB7-4C00-9F92-8A882132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633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AA15EBB0-E543-4FDE-B3CF-CD39E5E8D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Bubble Sort Implementation</a:t>
            </a:r>
          </a:p>
        </p:txBody>
      </p:sp>
      <p:sp>
        <p:nvSpPr>
          <p:cNvPr id="56325" name="Text Box 4">
            <a:extLst>
              <a:ext uri="{FF2B5EF4-FFF2-40B4-BE49-F238E27FC236}">
                <a16:creationId xmlns:a16="http://schemas.microsoft.com/office/drawing/2014/main" id="{0FDB8BCF-1D00-4F37-915F-F6647CEA2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77202"/>
            <a:ext cx="7848600" cy="510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tabLst>
                <a:tab pos="568325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68325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68325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68325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68325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32004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BubbleSort</a:t>
            </a:r>
            <a:r>
              <a:rPr lang="en-US" altLang="en-US" sz="1900" b="1" dirty="0">
                <a:solidFill>
                  <a:schemeClr val="tx2"/>
                </a:solidFill>
                <a:latin typeface="Courier New" panose="02070309020205020404" pitchFamily="49" charset="0"/>
              </a:rPr>
              <a:t> PROC USES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eax</a:t>
            </a:r>
            <a:r>
              <a:rPr lang="en-US" altLang="en-US" sz="19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ecx</a:t>
            </a:r>
            <a:r>
              <a:rPr lang="en-US" altLang="en-US" sz="19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esi</a:t>
            </a:r>
            <a:r>
              <a:rPr lang="en-US" altLang="en-US" sz="1900" b="1" dirty="0">
                <a:solidFill>
                  <a:schemeClr val="tx2"/>
                </a:solidFill>
                <a:latin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pArray:PTR</a:t>
            </a:r>
            <a:r>
              <a:rPr lang="en-US" altLang="en-US" sz="19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DWORD,Count:DWORD</a:t>
            </a:r>
            <a:endParaRPr lang="en-US" altLang="en-US" sz="19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 dirty="0">
                <a:latin typeface="Courier New" panose="02070309020205020404" pitchFamily="49" charset="0"/>
              </a:rPr>
              <a:t>	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900" b="1" dirty="0">
                <a:latin typeface="Courier New" panose="02070309020205020404" pitchFamily="49" charset="0"/>
              </a:rPr>
              <a:t>  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ecx,Count</a:t>
            </a:r>
            <a:endParaRPr lang="en-US" altLang="en-US" sz="19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 dirty="0">
                <a:latin typeface="Courier New" panose="02070309020205020404" pitchFamily="49" charset="0"/>
              </a:rPr>
              <a:t>	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dec</a:t>
            </a:r>
            <a:r>
              <a:rPr lang="en-US" altLang="en-US" sz="1900" b="1" dirty="0">
                <a:latin typeface="Courier New" panose="02070309020205020404" pitchFamily="49" charset="0"/>
              </a:rPr>
              <a:t>  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ecx</a:t>
            </a:r>
            <a:r>
              <a:rPr lang="en-US" altLang="en-US" sz="1900" b="1" dirty="0">
                <a:latin typeface="Courier New" panose="02070309020205020404" pitchFamily="49" charset="0"/>
              </a:rPr>
              <a:t>	; decrement count by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 dirty="0">
                <a:latin typeface="Courier New" panose="02070309020205020404" pitchFamily="49" charset="0"/>
              </a:rPr>
              <a:t>L1:	push 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ecx</a:t>
            </a:r>
            <a:r>
              <a:rPr lang="en-US" altLang="en-US" sz="1900" b="1" dirty="0">
                <a:latin typeface="Courier New" panose="02070309020205020404" pitchFamily="49" charset="0"/>
              </a:rPr>
              <a:t>	; save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 dirty="0">
                <a:latin typeface="Courier New" panose="02070309020205020404" pitchFamily="49" charset="0"/>
              </a:rPr>
              <a:t>	lea  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esi,pArray</a:t>
            </a:r>
            <a:r>
              <a:rPr lang="en-US" altLang="en-US" sz="1900" b="1" dirty="0">
                <a:latin typeface="Courier New" panose="02070309020205020404" pitchFamily="49" charset="0"/>
              </a:rPr>
              <a:t>	; point to first value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 dirty="0">
                <a:latin typeface="Courier New" panose="02070309020205020404" pitchFamily="49" charset="0"/>
              </a:rPr>
              <a:t>L2:	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900" b="1" dirty="0">
                <a:latin typeface="Courier New" panose="02070309020205020404" pitchFamily="49" charset="0"/>
              </a:rPr>
              <a:t>  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eax</a:t>
            </a:r>
            <a:r>
              <a:rPr lang="en-US" altLang="en-US" sz="1900" b="1" dirty="0">
                <a:latin typeface="Courier New" panose="02070309020205020404" pitchFamily="49" charset="0"/>
              </a:rPr>
              <a:t>,[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900" b="1" dirty="0">
                <a:latin typeface="Courier New" panose="02070309020205020404" pitchFamily="49" charset="0"/>
              </a:rPr>
              <a:t>]	; get array value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 dirty="0">
                <a:latin typeface="Courier New" panose="02070309020205020404" pitchFamily="49" charset="0"/>
              </a:rPr>
              <a:t>	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cmp</a:t>
            </a:r>
            <a:r>
              <a:rPr lang="en-US" altLang="en-US" sz="1900" b="1" dirty="0">
                <a:latin typeface="Courier New" panose="02070309020205020404" pitchFamily="49" charset="0"/>
              </a:rPr>
              <a:t>  [esi+4],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eax</a:t>
            </a:r>
            <a:r>
              <a:rPr lang="en-US" altLang="en-US" sz="1900" b="1" dirty="0">
                <a:latin typeface="Courier New" panose="02070309020205020404" pitchFamily="49" charset="0"/>
              </a:rPr>
              <a:t>	; compare a pair of values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 dirty="0">
                <a:latin typeface="Courier New" panose="02070309020205020404" pitchFamily="49" charset="0"/>
              </a:rPr>
              <a:t>	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jge</a:t>
            </a:r>
            <a:r>
              <a:rPr lang="en-US" altLang="en-US" sz="1900" b="1" dirty="0">
                <a:latin typeface="Courier New" panose="02070309020205020404" pitchFamily="49" charset="0"/>
              </a:rPr>
              <a:t>  L3	; if [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900" b="1" dirty="0">
                <a:latin typeface="Courier New" panose="02070309020205020404" pitchFamily="49" charset="0"/>
              </a:rPr>
              <a:t>] &lt;= [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edi</a:t>
            </a:r>
            <a:r>
              <a:rPr lang="en-US" altLang="en-US" sz="1900" b="1" dirty="0">
                <a:latin typeface="Courier New" panose="02070309020205020404" pitchFamily="49" charset="0"/>
              </a:rPr>
              <a:t>], skip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 dirty="0">
                <a:latin typeface="Courier New" panose="02070309020205020404" pitchFamily="49" charset="0"/>
              </a:rPr>
              <a:t>	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xchg</a:t>
            </a:r>
            <a:r>
              <a:rPr lang="en-US" altLang="en-US" sz="1900" b="1" dirty="0">
                <a:latin typeface="Courier New" panose="02070309020205020404" pitchFamily="49" charset="0"/>
              </a:rPr>
              <a:t> 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eax</a:t>
            </a:r>
            <a:r>
              <a:rPr lang="en-US" altLang="en-US" sz="1900" b="1" dirty="0">
                <a:latin typeface="Courier New" panose="02070309020205020404" pitchFamily="49" charset="0"/>
              </a:rPr>
              <a:t>,[esi+4]	; else exchange the pair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 dirty="0">
                <a:latin typeface="Courier New" panose="02070309020205020404" pitchFamily="49" charset="0"/>
              </a:rPr>
              <a:t>	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900" b="1" dirty="0">
                <a:latin typeface="Courier New" panose="02070309020205020404" pitchFamily="49" charset="0"/>
              </a:rPr>
              <a:t>  [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900" b="1" dirty="0">
                <a:latin typeface="Courier New" panose="02070309020205020404" pitchFamily="49" charset="0"/>
              </a:rPr>
              <a:t>],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eax</a:t>
            </a:r>
            <a:endParaRPr lang="en-US" altLang="en-US" sz="19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 dirty="0">
                <a:latin typeface="Courier New" panose="02070309020205020404" pitchFamily="49" charset="0"/>
              </a:rPr>
              <a:t>L3:	add  esi,4	; move both pointers forward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 dirty="0">
                <a:latin typeface="Courier New" panose="02070309020205020404" pitchFamily="49" charset="0"/>
              </a:rPr>
              <a:t>	loop L2	; inner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 dirty="0">
                <a:latin typeface="Courier New" panose="02070309020205020404" pitchFamily="49" charset="0"/>
              </a:rPr>
              <a:t>	pop  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ecx</a:t>
            </a:r>
            <a:r>
              <a:rPr lang="en-US" altLang="en-US" sz="1900" b="1" dirty="0">
                <a:latin typeface="Courier New" panose="02070309020205020404" pitchFamily="49" charset="0"/>
              </a:rPr>
              <a:t>	; retrieve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 dirty="0">
                <a:latin typeface="Courier New" panose="02070309020205020404" pitchFamily="49" charset="0"/>
              </a:rPr>
              <a:t>	loop L1	; else repeat outer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 dirty="0">
                <a:latin typeface="Courier New" panose="02070309020205020404" pitchFamily="49" charset="0"/>
              </a:rPr>
              <a:t>L4: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900" b="1" dirty="0" err="1">
                <a:latin typeface="Courier New" panose="02070309020205020404" pitchFamily="49" charset="0"/>
              </a:rPr>
              <a:t>BubbleSort</a:t>
            </a:r>
            <a:r>
              <a:rPr lang="en-US" altLang="en-US" sz="1900" b="1" dirty="0">
                <a:latin typeface="Courier New" panose="02070309020205020404" pitchFamily="49" charset="0"/>
              </a:rPr>
              <a:t> ENDP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9A1D7-23BD-4438-9DDB-F7CE38CB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04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9A1D7-23BD-4438-9DDB-F7CE38CB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82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B8ABB8-B173-4AB4-885A-71508043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958" y="26885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68128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8C303CA-A64A-4BF4-8FCF-C650130D8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Labels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A5245A65-EBB2-4E4F-BA8A-E94DDE36E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81358"/>
            <a:ext cx="7772400" cy="3886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Act as place markers</a:t>
            </a:r>
          </a:p>
          <a:p>
            <a:pPr lvl="1" eaLnBrk="1" hangingPunct="1"/>
            <a:r>
              <a:rPr lang="en-US" altLang="en-US" dirty="0"/>
              <a:t>marks the address (offset) of code and data</a:t>
            </a:r>
          </a:p>
          <a:p>
            <a:pPr eaLnBrk="1" hangingPunct="1"/>
            <a:r>
              <a:rPr lang="en-US" altLang="en-US" dirty="0"/>
              <a:t>Follow </a:t>
            </a:r>
            <a:r>
              <a:rPr lang="en-US" altLang="en-US" dirty="0" err="1"/>
              <a:t>identifer</a:t>
            </a:r>
            <a:r>
              <a:rPr lang="en-US" altLang="en-US" dirty="0"/>
              <a:t> rules</a:t>
            </a:r>
          </a:p>
          <a:p>
            <a:pPr eaLnBrk="1" hangingPunct="1"/>
            <a:r>
              <a:rPr lang="en-US" altLang="en-US" dirty="0"/>
              <a:t>Data label</a:t>
            </a:r>
          </a:p>
          <a:p>
            <a:pPr lvl="1" eaLnBrk="1" hangingPunct="1"/>
            <a:r>
              <a:rPr lang="en-US" altLang="en-US" dirty="0"/>
              <a:t>must be unique</a:t>
            </a:r>
          </a:p>
          <a:p>
            <a:pPr lvl="1" eaLnBrk="1" hangingPunct="1"/>
            <a:r>
              <a:rPr lang="en-US" altLang="en-US" dirty="0"/>
              <a:t>example: </a:t>
            </a:r>
            <a:r>
              <a:rPr lang="en-US" altLang="en-US" b="1" dirty="0" err="1">
                <a:solidFill>
                  <a:schemeClr val="tx2"/>
                </a:solidFill>
              </a:rPr>
              <a:t>myArray</a:t>
            </a:r>
            <a:r>
              <a:rPr lang="en-US" altLang="en-US" dirty="0"/>
              <a:t>	</a:t>
            </a:r>
            <a:r>
              <a:rPr lang="en-US" altLang="en-US" sz="1800" dirty="0"/>
              <a:t>(not followed by colon)</a:t>
            </a:r>
          </a:p>
          <a:p>
            <a:pPr eaLnBrk="1" hangingPunct="1"/>
            <a:r>
              <a:rPr lang="en-US" altLang="en-US" dirty="0"/>
              <a:t>Code label</a:t>
            </a:r>
          </a:p>
          <a:p>
            <a:pPr lvl="1" eaLnBrk="1" hangingPunct="1"/>
            <a:r>
              <a:rPr lang="en-US" altLang="en-US" dirty="0"/>
              <a:t>target of jump and loop instructions</a:t>
            </a:r>
          </a:p>
          <a:p>
            <a:pPr lvl="1" eaLnBrk="1" hangingPunct="1"/>
            <a:r>
              <a:rPr lang="en-US" altLang="en-US" dirty="0"/>
              <a:t>example: </a:t>
            </a:r>
            <a:r>
              <a:rPr lang="en-US" altLang="en-US" b="1" dirty="0">
                <a:solidFill>
                  <a:schemeClr val="tx2"/>
                </a:solidFill>
              </a:rPr>
              <a:t>L1:		</a:t>
            </a:r>
            <a:r>
              <a:rPr lang="en-US" altLang="en-US" sz="1800" dirty="0"/>
              <a:t>(followed by colon)</a:t>
            </a:r>
            <a:endParaRPr lang="en-US" altLang="en-US" sz="18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34C847-9E46-401F-88C9-C5CC3CCF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5BB-47DD-4FFE-AFAF-9A1D2EB112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2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3145</Words>
  <Application>Microsoft Office PowerPoint</Application>
  <PresentationFormat>Widescreen</PresentationFormat>
  <Paragraphs>816</Paragraphs>
  <Slides>82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Courier</vt:lpstr>
      <vt:lpstr>Arial</vt:lpstr>
      <vt:lpstr>Calibri</vt:lpstr>
      <vt:lpstr>Calibri Light</vt:lpstr>
      <vt:lpstr>Courier New</vt:lpstr>
      <vt:lpstr>Symbol</vt:lpstr>
      <vt:lpstr>Office Theme</vt:lpstr>
      <vt:lpstr>VISIO</vt:lpstr>
      <vt:lpstr>PowerPoint Presentation</vt:lpstr>
      <vt:lpstr>Translating Languages</vt:lpstr>
      <vt:lpstr>General-Purpose Registers</vt:lpstr>
      <vt:lpstr>Accessing Parts of Registers</vt:lpstr>
      <vt:lpstr>Index and Base Registers</vt:lpstr>
      <vt:lpstr>Some Specialized Register Uses (1 of 2)</vt:lpstr>
      <vt:lpstr>Some Specialized Register Uses (2 of 2)</vt:lpstr>
      <vt:lpstr>Instructions</vt:lpstr>
      <vt:lpstr>Labels</vt:lpstr>
      <vt:lpstr>Mnemonics and Operands</vt:lpstr>
      <vt:lpstr>Comments</vt:lpstr>
      <vt:lpstr>Instruction Format Examples</vt:lpstr>
      <vt:lpstr>MOV Instruction</vt:lpstr>
      <vt:lpstr>Your turn . . .</vt:lpstr>
      <vt:lpstr>Zero Extension</vt:lpstr>
      <vt:lpstr>Sign Extension</vt:lpstr>
      <vt:lpstr>XCHG Instruction</vt:lpstr>
      <vt:lpstr>INC and DEC Instructions</vt:lpstr>
      <vt:lpstr>INC and DEC Examples</vt:lpstr>
      <vt:lpstr>Your turn...</vt:lpstr>
      <vt:lpstr>ADD and SUB Instructions</vt:lpstr>
      <vt:lpstr>ADD and SUB Examples</vt:lpstr>
      <vt:lpstr>NEG (negate) Instruction</vt:lpstr>
      <vt:lpstr>NEG Instruction and the Flags</vt:lpstr>
      <vt:lpstr>Implementing Arithmetic Expressions</vt:lpstr>
      <vt:lpstr>Flags Affected by Arithmetic</vt:lpstr>
      <vt:lpstr>Concept Map</vt:lpstr>
      <vt:lpstr>Zero Flag (ZF)</vt:lpstr>
      <vt:lpstr>Sign Flag (SF)</vt:lpstr>
      <vt:lpstr>OFFSET Operator</vt:lpstr>
      <vt:lpstr>OFFSET Examples</vt:lpstr>
      <vt:lpstr>Relating to C/C++</vt:lpstr>
      <vt:lpstr>TYPE Operator</vt:lpstr>
      <vt:lpstr>LENGTHOF Operator</vt:lpstr>
      <vt:lpstr>SIZEOF Operator</vt:lpstr>
      <vt:lpstr>Spanning Multiple Lines (1 of 2)</vt:lpstr>
      <vt:lpstr>Spanning Multiple Lines (2 of 2)</vt:lpstr>
      <vt:lpstr>LABEL Directive</vt:lpstr>
      <vt:lpstr>JMP Instruction</vt:lpstr>
      <vt:lpstr>LOOP Instruction</vt:lpstr>
      <vt:lpstr>LOOP Example</vt:lpstr>
      <vt:lpstr>Nested Loop</vt:lpstr>
      <vt:lpstr>Summing an Integer Array</vt:lpstr>
      <vt:lpstr>Copying a String</vt:lpstr>
      <vt:lpstr>Stack Operations</vt:lpstr>
      <vt:lpstr>Runtime Stack</vt:lpstr>
      <vt:lpstr>Runtime Stack</vt:lpstr>
      <vt:lpstr>PUSH Operation (1 of 2)</vt:lpstr>
      <vt:lpstr>PUSH Operation (2 of 2)</vt:lpstr>
      <vt:lpstr>POP Operation</vt:lpstr>
      <vt:lpstr>PUSH and POP Instructions</vt:lpstr>
      <vt:lpstr>Using PUSH and POP</vt:lpstr>
      <vt:lpstr>Example: Nested Loop</vt:lpstr>
      <vt:lpstr>TEST Instruction</vt:lpstr>
      <vt:lpstr>CMP Instruction  (1 of 3)</vt:lpstr>
      <vt:lpstr>CMP Instruction  (2 of 3)</vt:lpstr>
      <vt:lpstr>CMP Instruction  (3 of 3)</vt:lpstr>
      <vt:lpstr>Conditional Jumps</vt:lpstr>
      <vt:lpstr>Jcond Instruction</vt:lpstr>
      <vt:lpstr>Jcond Ranges</vt:lpstr>
      <vt:lpstr>Jumps Based on Specific Flags</vt:lpstr>
      <vt:lpstr>Jumps Based on Equality</vt:lpstr>
      <vt:lpstr>Jumps Based on Unsigned Comparisons</vt:lpstr>
      <vt:lpstr>Jumps Based on Signed Comparisons</vt:lpstr>
      <vt:lpstr>Applications  (1 of 5)</vt:lpstr>
      <vt:lpstr>Applications  (2 of 5)</vt:lpstr>
      <vt:lpstr>Applications  (3 of 5)</vt:lpstr>
      <vt:lpstr>Applications  (4 of 5)</vt:lpstr>
      <vt:lpstr>Applications  (5 of 5)</vt:lpstr>
      <vt:lpstr>Conditional Loop Instructions</vt:lpstr>
      <vt:lpstr>LOOPZ and LOOPE</vt:lpstr>
      <vt:lpstr>LOOPNZ and LOOPNE</vt:lpstr>
      <vt:lpstr>LOOPNZ Example</vt:lpstr>
      <vt:lpstr>Comparing Arrays</vt:lpstr>
      <vt:lpstr>Example: Comparing Two Strings  (1 of 3)</vt:lpstr>
      <vt:lpstr>Example: Comparing Two Strings  (2 of 3)</vt:lpstr>
      <vt:lpstr>Example: Comparing Two Strings  (3 of 3)</vt:lpstr>
      <vt:lpstr>Sorting Integer Arrays</vt:lpstr>
      <vt:lpstr>Bubble Sort</vt:lpstr>
      <vt:lpstr>Bubble Sort Pseudocode</vt:lpstr>
      <vt:lpstr>Bubble Sort Implementation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Kok Hoe WONG</dc:creator>
  <cp:lastModifiedBy>WONG Kok Hoe</cp:lastModifiedBy>
  <cp:revision>2</cp:revision>
  <dcterms:created xsi:type="dcterms:W3CDTF">2017-09-06T04:19:38Z</dcterms:created>
  <dcterms:modified xsi:type="dcterms:W3CDTF">2018-09-11T01:36:01Z</dcterms:modified>
</cp:coreProperties>
</file>