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6"/>
  </p:handoutMasterIdLst>
  <p:sldIdLst>
    <p:sldId id="257" r:id="rId3"/>
    <p:sldId id="258" r:id="rId4"/>
    <p:sldId id="263" r:id="rId5"/>
    <p:sldId id="259" r:id="rId7"/>
    <p:sldId id="260" r:id="rId8"/>
    <p:sldId id="261" r:id="rId9"/>
    <p:sldId id="262" r:id="rId10"/>
    <p:sldId id="264" r:id="rId11"/>
    <p:sldId id="266" r:id="rId12"/>
    <p:sldId id="265" r:id="rId13"/>
    <p:sldId id="267" r:id="rId14"/>
    <p:sldId id="268" r:id="rId15"/>
  </p:sldIdLst>
  <p:sldSz cx="12192000" cy="6858000"/>
  <p:notesSz cx="6797675" cy="9928225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797" autoAdjust="0"/>
  </p:normalViewPr>
  <p:slideViewPr>
    <p:cSldViewPr snapToGrid="0">
      <p:cViewPr varScale="1">
        <p:scale>
          <a:sx n="78" d="100"/>
          <a:sy n="78" d="100"/>
        </p:scale>
        <p:origin x="7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0FC0B-DC81-48D9-B986-55AF2EBD0EF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50236-4C1F-4A77-8A4C-27D0EC97C50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355E2-37AC-4A51-9F29-4376851AFEA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41F17-5FA5-422A-A6B4-7C582E81AF6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1F17-5FA5-422A-A6B4-7C582E81AF6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binary tree (1)</a:t>
            </a:r>
            <a:endParaRPr lang="en-US" dirty="0"/>
          </a:p>
          <a:p>
            <a:r>
              <a:rPr lang="en-US" dirty="0"/>
              <a:t>Complete binary tree (2),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41F17-5FA5-422A-A6B4-7C582E81AF6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1F17-5FA5-422A-A6B4-7C582E81AF6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1F17-5FA5-422A-A6B4-7C582E81AF6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Debug</a:t>
            </a:r>
            <a:r>
              <a:rPr lang="en-US" baseline="0" dirty="0"/>
              <a:t> to see the algorithm steps or draw the steps in the white board.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1F17-5FA5-422A-A6B4-7C582E81AF6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525D-26D5-4EFE-8B59-5BC41E5A665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C9A7-D073-461C-9B27-C9C2C885FA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525D-26D5-4EFE-8B59-5BC41E5A665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C9A7-D073-461C-9B27-C9C2C885FA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525D-26D5-4EFE-8B59-5BC41E5A665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C9A7-D073-461C-9B27-C9C2C885FA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525D-26D5-4EFE-8B59-5BC41E5A665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C9A7-D073-461C-9B27-C9C2C885FA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525D-26D5-4EFE-8B59-5BC41E5A665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C9A7-D073-461C-9B27-C9C2C885FA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525D-26D5-4EFE-8B59-5BC41E5A665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C9A7-D073-461C-9B27-C9C2C885FA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525D-26D5-4EFE-8B59-5BC41E5A665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C9A7-D073-461C-9B27-C9C2C885FA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525D-26D5-4EFE-8B59-5BC41E5A665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C9A7-D073-461C-9B27-C9C2C885FA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525D-26D5-4EFE-8B59-5BC41E5A665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C9A7-D073-461C-9B27-C9C2C885FA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525D-26D5-4EFE-8B59-5BC41E5A665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C9A7-D073-461C-9B27-C9C2C885FA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525D-26D5-4EFE-8B59-5BC41E5A665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C9A7-D073-461C-9B27-C9C2C885FA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6525D-26D5-4EFE-8B59-5BC41E5A665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6C9A7-D073-461C-9B27-C9C2C885FAA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leetcode.com/problems/check-completeness-of-a-binary-tre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Data Structures and Algorithms</a:t>
            </a:r>
            <a:br>
              <a:rPr lang="en-US" sz="5400" dirty="0"/>
            </a:br>
            <a:r>
              <a:rPr lang="en-US" sz="4000" dirty="0"/>
              <a:t>Tutorial 4 – Binary Heap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  <a:p>
            <a:r>
              <a:rPr lang="en-US" sz="4000" dirty="0"/>
              <a:t>Dr. Kok Hoe WONG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heck if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complete tree </a:t>
            </a:r>
            <a:r>
              <a:rPr lang="en-US" dirty="0"/>
              <a:t>is a Heap?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3200" dirty="0"/>
              <a:t>Algorithm: </a:t>
            </a:r>
            <a:endParaRPr lang="en-US" sz="3200" dirty="0"/>
          </a:p>
          <a:p>
            <a:pPr marL="0" indent="0" fontAlgn="base">
              <a:buNone/>
            </a:pPr>
            <a:r>
              <a:rPr lang="en-US" dirty="0"/>
              <a:t>Every Node can have 2 children, 0 child (last level nodes) or 1 child (there can be at most one such node).</a:t>
            </a:r>
            <a:endParaRPr lang="en-US" dirty="0"/>
          </a:p>
          <a:p>
            <a:pPr lvl="1" fontAlgn="base"/>
            <a:r>
              <a:rPr lang="en-US" sz="2800" dirty="0"/>
              <a:t>If Node has no child then it’s a leaf node and return true (Base case)</a:t>
            </a:r>
            <a:endParaRPr lang="en-US" sz="2800" dirty="0"/>
          </a:p>
          <a:p>
            <a:pPr lvl="1" fontAlgn="base"/>
            <a:r>
              <a:rPr lang="en-US" sz="2800" dirty="0"/>
              <a:t>If Node has one child (it must be left child because it is a complete tree), compare this node with its left child.</a:t>
            </a:r>
            <a:endParaRPr lang="en-US" sz="2800" dirty="0"/>
          </a:p>
          <a:p>
            <a:pPr lvl="1" fontAlgn="base"/>
            <a:r>
              <a:rPr lang="en-US" sz="2800" dirty="0"/>
              <a:t>If Node has both child then check heap property at Node at recur for both subtrees.</a:t>
            </a:r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200" y="585788"/>
            <a:ext cx="8621748" cy="5679281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650" y="1690688"/>
            <a:ext cx="8885363" cy="3564731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Binary Heap</a:t>
            </a:r>
            <a:endParaRPr lang="en-US" sz="3200" dirty="0"/>
          </a:p>
          <a:p>
            <a:pPr lvl="1"/>
            <a:r>
              <a:rPr lang="en-US" sz="2800" dirty="0"/>
              <a:t>Complete Binary Tree</a:t>
            </a:r>
            <a:endParaRPr lang="en-US" sz="2800" dirty="0"/>
          </a:p>
          <a:p>
            <a:pPr lvl="2"/>
            <a:r>
              <a:rPr lang="en-US" sz="2400" dirty="0"/>
              <a:t>Check if a binary tree is a complete tree</a:t>
            </a:r>
            <a:endParaRPr lang="en-US" sz="2400" dirty="0"/>
          </a:p>
          <a:p>
            <a:pPr lvl="1"/>
            <a:r>
              <a:rPr lang="en-US" sz="2800" dirty="0"/>
              <a:t>Binary Heap</a:t>
            </a:r>
            <a:endParaRPr lang="en-US" sz="2800" dirty="0"/>
          </a:p>
          <a:p>
            <a:pPr lvl="2"/>
            <a:r>
              <a:rPr lang="en-US" sz="2400" dirty="0"/>
              <a:t>Check if a binary tree is a binary heap</a:t>
            </a:r>
            <a:endParaRPr lang="en-US" sz="2400" dirty="0"/>
          </a:p>
          <a:p>
            <a:pPr lvl="1"/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It should be a </a:t>
            </a:r>
            <a:r>
              <a:rPr lang="en-US" b="1" dirty="0"/>
              <a:t>complete tree </a:t>
            </a:r>
            <a:r>
              <a:rPr lang="en-US" dirty="0"/>
              <a:t>(i.e. all levels except last should be full).</a:t>
            </a:r>
            <a:endParaRPr lang="en-US" dirty="0"/>
          </a:p>
          <a:p>
            <a:pPr fontAlgn="base"/>
            <a:r>
              <a:rPr lang="en-US" dirty="0"/>
              <a:t>Every node’s value should be greater than or equal to its child node (considering max-heap). </a:t>
            </a: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fontAlgn="base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24" y="3409950"/>
            <a:ext cx="2705100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binary trees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Full binary tree : each node has either 0 or 2 children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Perfect binary tree : all interior nodes has two children and all leaves at the same level.</a:t>
            </a:r>
            <a:endParaRPr lang="en-US" dirty="0"/>
          </a:p>
          <a:p>
            <a:pPr lvl="1"/>
            <a:r>
              <a:rPr lang="en-US" b="1" dirty="0"/>
              <a:t>Complete binary tree </a:t>
            </a:r>
            <a:r>
              <a:rPr lang="en-US" dirty="0"/>
              <a:t>:  every level, </a:t>
            </a:r>
            <a:r>
              <a:rPr lang="en-US" i="1" dirty="0"/>
              <a:t>except possibly the last</a:t>
            </a:r>
            <a:r>
              <a:rPr lang="en-US" dirty="0"/>
              <a:t>, is completely filled, and all nodes in the last level are as far left as possible. </a:t>
            </a:r>
            <a:endParaRPr lang="en-US" dirty="0"/>
          </a:p>
          <a:p>
            <a:pPr lvl="1"/>
            <a:r>
              <a:rPr lang="en-US" dirty="0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ones are complete binary tree?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1879" y="2074291"/>
            <a:ext cx="695238" cy="66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951" y="2074291"/>
            <a:ext cx="819048" cy="885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901" y="2083815"/>
            <a:ext cx="780952" cy="8761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5048" y="2097062"/>
            <a:ext cx="580952" cy="5428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1507" y="2074291"/>
            <a:ext cx="933333" cy="866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0347" y="2074290"/>
            <a:ext cx="866667" cy="8666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71879" y="3566160"/>
            <a:ext cx="8610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(1)                        (2)                          (3)                      (4)                       (5)                             (6)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use array to represent complete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/>
              <a:t>If we represent the complete binary tree as an array from top to down and left to right.</a:t>
            </a:r>
            <a:endParaRPr lang="en-US" sz="2400" dirty="0"/>
          </a:p>
          <a:p>
            <a:pPr lvl="0"/>
            <a:r>
              <a:rPr lang="en-GB" sz="2400" dirty="0"/>
              <a:t>If root is at index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GB" sz="2400" dirty="0"/>
              <a:t>, one node is at index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sz="2400" dirty="0"/>
              <a:t>,</a:t>
            </a:r>
            <a:endParaRPr lang="en-GB" sz="2400" dirty="0"/>
          </a:p>
          <a:p>
            <a:pPr lvl="1"/>
            <a:r>
              <a:rPr lang="en-GB" dirty="0"/>
              <a:t>the parent of this node is at </a:t>
            </a:r>
            <a:r>
              <a:rPr lang="en-US" b="0" i="0" dirty="0">
                <a:solidFill>
                  <a:srgbClr val="2427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⌊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(i-1)/2</a:t>
            </a:r>
            <a:r>
              <a:rPr lang="en-US" b="0" i="0" dirty="0">
                <a:solidFill>
                  <a:srgbClr val="2427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⌋</a:t>
            </a:r>
            <a:r>
              <a:rPr lang="en-US" b="0" i="0" dirty="0">
                <a:solidFill>
                  <a:srgbClr val="242729"/>
                </a:solidFill>
                <a:effectLst/>
                <a:latin typeface="MathJax_Main"/>
              </a:rPr>
              <a:t> if </a:t>
            </a:r>
            <a:r>
              <a:rPr lang="en-US" b="0" i="0" dirty="0">
                <a:solidFill>
                  <a:srgbClr val="2427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≠0</a:t>
            </a:r>
            <a:r>
              <a:rPr lang="en-GB" dirty="0"/>
              <a:t>, i.e. integer division with truncation.</a:t>
            </a:r>
            <a:endParaRPr lang="en-US" dirty="0"/>
          </a:p>
          <a:p>
            <a:pPr lvl="1"/>
            <a:r>
              <a:rPr lang="en-GB" dirty="0"/>
              <a:t>the left child is at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[2i+1]</a:t>
            </a:r>
            <a:r>
              <a:rPr lang="en-GB" dirty="0"/>
              <a:t>, and the right child is at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[2i+2]</a:t>
            </a:r>
            <a:r>
              <a:rPr lang="en-GB" dirty="0"/>
              <a:t>.</a:t>
            </a:r>
            <a:endParaRPr lang="en-US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check if a tree is a complete tree?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Algorithm : </a:t>
            </a:r>
            <a:endParaRPr lang="en-US" dirty="0"/>
          </a:p>
          <a:p>
            <a:pPr lvl="1" fontAlgn="base"/>
            <a:r>
              <a:rPr lang="en-US" dirty="0"/>
              <a:t>Calculate the number of nodes (count) in the binary tree.</a:t>
            </a:r>
            <a:endParaRPr lang="en-US" dirty="0"/>
          </a:p>
          <a:p>
            <a:pPr lvl="1" fontAlgn="base"/>
            <a:r>
              <a:rPr lang="en-US" dirty="0"/>
              <a:t>Start recursion of the binary tree from the root node of the binary tree with index (</a:t>
            </a:r>
            <a:r>
              <a:rPr lang="en-US" dirty="0" err="1"/>
              <a:t>i</a:t>
            </a:r>
            <a:r>
              <a:rPr lang="en-US" dirty="0"/>
              <a:t>) being set as 0 and the number of nodes in the binary (count).</a:t>
            </a:r>
            <a:endParaRPr lang="en-US" dirty="0"/>
          </a:p>
          <a:p>
            <a:pPr lvl="1" fontAlgn="base"/>
            <a:r>
              <a:rPr lang="en-US" dirty="0"/>
              <a:t>If the current node under examination is NULL, then the tree is a complete binary tree. Return true.</a:t>
            </a:r>
            <a:endParaRPr lang="en-US" dirty="0"/>
          </a:p>
          <a:p>
            <a:pPr lvl="1" fontAlgn="base"/>
            <a:r>
              <a:rPr lang="en-US" dirty="0"/>
              <a:t>If index (</a:t>
            </a:r>
            <a:r>
              <a:rPr lang="en-US" dirty="0" err="1"/>
              <a:t>i</a:t>
            </a:r>
            <a:r>
              <a:rPr lang="en-US" dirty="0"/>
              <a:t>) of the current node is greater than or equal to the number of nodes in the binary tree (count) i.e. (</a:t>
            </a:r>
            <a:r>
              <a:rPr lang="en-US" dirty="0" err="1"/>
              <a:t>i</a:t>
            </a:r>
            <a:r>
              <a:rPr lang="en-US" dirty="0"/>
              <a:t>&gt;= count), then the tree is not a complete binary. Return false.</a:t>
            </a:r>
            <a:endParaRPr lang="en-US" dirty="0"/>
          </a:p>
          <a:p>
            <a:pPr lvl="1" fontAlgn="base"/>
            <a:r>
              <a:rPr lang="en-US" dirty="0"/>
              <a:t>Recursively check the left and right sub-trees of the binary tree for same condition. For the left sub-tree use the index as (2*</a:t>
            </a:r>
            <a:r>
              <a:rPr lang="en-US" dirty="0" err="1"/>
              <a:t>i</a:t>
            </a:r>
            <a:r>
              <a:rPr lang="en-US" dirty="0"/>
              <a:t> + 1) while for the right sub-tree use the index as (2*</a:t>
            </a:r>
            <a:r>
              <a:rPr lang="en-US" dirty="0" err="1"/>
              <a:t>i</a:t>
            </a:r>
            <a:r>
              <a:rPr lang="en-US" dirty="0"/>
              <a:t> + 2).</a:t>
            </a:r>
            <a:endParaRPr lang="en-US" dirty="0"/>
          </a:p>
          <a:p>
            <a:pPr marL="457200" lvl="1" indent="0" fontAlgn="base">
              <a:buNone/>
            </a:pPr>
            <a:endParaRPr lang="en-US" dirty="0"/>
          </a:p>
          <a:p>
            <a:pPr marL="457200" lvl="1" indent="0" fontAlgn="base">
              <a:buNone/>
            </a:pPr>
            <a:r>
              <a:rPr lang="en-US" dirty="0">
                <a:hlinkClick r:id="rId1"/>
              </a:rPr>
              <a:t>https://www.techiedelight.com/check-given-binary-tree-complete-binary-tree-not/</a:t>
            </a:r>
            <a:endParaRPr lang="en-US" dirty="0"/>
          </a:p>
          <a:p>
            <a:pPr marL="457200" lvl="1" indent="0" fontAlgn="base">
              <a:buNone/>
            </a:pPr>
            <a:r>
              <a:rPr lang="en-US" dirty="0">
                <a:hlinkClick r:id="rId1"/>
              </a:rPr>
              <a:t>https://leetcode.com/problems/check-completeness-of-a-binary-tree/</a:t>
            </a:r>
            <a:endParaRPr lang="en-US" dirty="0"/>
          </a:p>
          <a:p>
            <a:pPr marL="457200" lvl="1" indent="0" fontAlgn="base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256" y="1131887"/>
            <a:ext cx="9773488" cy="35829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3600" dirty="0"/>
              <a:t>How do we check if a tree is a binary heap? </a:t>
            </a:r>
            <a:endParaRPr lang="en-US" sz="3600" dirty="0"/>
          </a:p>
          <a:p>
            <a:pPr lvl="1" fontAlgn="base"/>
            <a:r>
              <a:rPr lang="en-US" sz="3200" dirty="0"/>
              <a:t>It should be a </a:t>
            </a:r>
            <a:r>
              <a:rPr lang="en-US" sz="3200" b="1" dirty="0"/>
              <a:t>complete binary tree</a:t>
            </a:r>
            <a:endParaRPr lang="en-US" sz="3200" b="1" dirty="0"/>
          </a:p>
          <a:p>
            <a:pPr lvl="1" fontAlgn="base"/>
            <a:r>
              <a:rPr lang="en-US" sz="3200" dirty="0"/>
              <a:t>Every node’s value should be greater than or equal to its child node (considering max-heap). </a:t>
            </a:r>
            <a:endParaRPr lang="en-US" sz="3200" dirty="0"/>
          </a:p>
          <a:p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zA4MDU3ZWM0MGZjMjE4OWRjYjYwM2I4OTY4YjQ3MW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2711</Words>
  <Application>WPS 演示</Application>
  <PresentationFormat>Widescreen</PresentationFormat>
  <Paragraphs>70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Courier New</vt:lpstr>
      <vt:lpstr>MathJax_Main</vt:lpstr>
      <vt:lpstr>Segoe Print</vt:lpstr>
      <vt:lpstr>Calibri Light</vt:lpstr>
      <vt:lpstr>Calibri</vt:lpstr>
      <vt:lpstr>微软雅黑</vt:lpstr>
      <vt:lpstr>Arial Unicode MS</vt:lpstr>
      <vt:lpstr>Office Theme</vt:lpstr>
      <vt:lpstr>Data Structures and Algorithms Tutorial 4 – Binary Heap</vt:lpstr>
      <vt:lpstr>Topics</vt:lpstr>
      <vt:lpstr>Binary Heap</vt:lpstr>
      <vt:lpstr>Complete binary tree</vt:lpstr>
      <vt:lpstr>Which ones are complete binary tree?</vt:lpstr>
      <vt:lpstr>If we use array to represent complete binary tree</vt:lpstr>
      <vt:lpstr>How to check if a tree is a complete tree?</vt:lpstr>
      <vt:lpstr>PowerPoint 演示文稿</vt:lpstr>
      <vt:lpstr>Binary Heap</vt:lpstr>
      <vt:lpstr>How to heck if a complete tree is a Heap?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Ting Cao</dc:creator>
  <cp:lastModifiedBy>开篇为序</cp:lastModifiedBy>
  <cp:revision>36</cp:revision>
  <dcterms:created xsi:type="dcterms:W3CDTF">2018-05-01T02:21:00Z</dcterms:created>
  <dcterms:modified xsi:type="dcterms:W3CDTF">2024-06-05T19:31:40Z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FFCC4DCB7B7D46E4B14337C1523270C5_12</vt:lpwstr>
  </property>
  <property fmtid="{D5CDD505-2E9C-101B-9397-08002B2CF9AE}" pid="3" name="KSOProductBuildVer">
    <vt:lpwstr>2052-12.1.0.16929</vt:lpwstr>
  </property>
</Properties>
</file>