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1" r:id="rId2"/>
    <p:sldId id="802" r:id="rId3"/>
    <p:sldId id="803" r:id="rId4"/>
    <p:sldId id="804" r:id="rId5"/>
    <p:sldId id="805" r:id="rId6"/>
    <p:sldId id="807" r:id="rId7"/>
    <p:sldId id="808" r:id="rId8"/>
    <p:sldId id="809" r:id="rId9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DEB53F8-6801-486D-B00D-F6AE24B621C5}">
          <p14:sldIdLst>
            <p14:sldId id="281"/>
            <p14:sldId id="802"/>
            <p14:sldId id="803"/>
            <p14:sldId id="804"/>
            <p14:sldId id="805"/>
            <p14:sldId id="807"/>
            <p14:sldId id="808"/>
            <p14:sldId id="8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li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B3"/>
    <a:srgbClr val="FFCCCC"/>
    <a:srgbClr val="ABC2DD"/>
    <a:srgbClr val="FF9933"/>
    <a:srgbClr val="CCCCFF"/>
    <a:srgbClr val="FF9966"/>
    <a:srgbClr val="FFCC00"/>
    <a:srgbClr val="FFCC66"/>
    <a:srgbClr val="FF99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1244" autoAdjust="0"/>
  </p:normalViewPr>
  <p:slideViewPr>
    <p:cSldViewPr>
      <p:cViewPr varScale="1">
        <p:scale>
          <a:sx n="111" d="100"/>
          <a:sy n="111" d="100"/>
        </p:scale>
        <p:origin x="163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F3F3A-E10D-4621-A234-B9E34ABBBBFD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91531-9EAD-4A91-8348-25CA97667F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75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CA5D3-4A1A-4ACF-AC96-0FCE82660A35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623E7-BE04-4461-B8B4-ED3A5EC39C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69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623E7-BE04-4461-B8B4-ED3A5EC39C4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4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812925"/>
            <a:ext cx="6521450" cy="48926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623E7-BE04-4461-B8B4-ED3A5EC39C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301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812925"/>
            <a:ext cx="6521450" cy="48926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623E7-BE04-4461-B8B4-ED3A5EC39C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91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812925"/>
            <a:ext cx="6521450" cy="48926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623E7-BE04-4461-B8B4-ED3A5EC39C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82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812925"/>
            <a:ext cx="6521450" cy="48926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623E7-BE04-4461-B8B4-ED3A5EC39C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33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812925"/>
            <a:ext cx="6521450" cy="48926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623E7-BE04-4461-B8B4-ED3A5EC39C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2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812925"/>
            <a:ext cx="6521450" cy="48926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623E7-BE04-4461-B8B4-ED3A5EC39C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76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33450" y="1812925"/>
            <a:ext cx="6521450" cy="48926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623E7-BE04-4461-B8B4-ED3A5EC39C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1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DRAFT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1E86-3E53-474B-BA2A-88CD63D4403E}" type="datetime1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请务必阅读正文之后的信息披露和法律声明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5121-7F5F-4B43-A2BC-2B7DA4DC6B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E9EE-250D-4D0E-9A68-1181171ADC99}" type="datetime1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请务必阅读正文之后的信息披露和法律声明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5121-7F5F-4B43-A2BC-2B7DA4DC6B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3A97-FE30-428E-8F10-4A1B3BA92857}" type="datetime1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请务必阅读正文之后的信息披露和法律声明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5121-7F5F-4B43-A2BC-2B7DA4DC6B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9972-3AC5-4B34-8CEA-C51DBAABD6ED}" type="datetime1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请务必阅读正文之后的信息披露和法律声明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5121-7F5F-4B43-A2BC-2B7DA4DC6B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269F-D514-44CB-BBB8-4EF86ADA5087}" type="datetime1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请务必阅读正文之后的信息披露和法律声明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5121-7F5F-4B43-A2BC-2B7DA4DC6B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1D72-2C66-4482-8D8E-817CA56DD944}" type="datetime1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请务必阅读正文之后的信息披露和法律声明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5121-7F5F-4B43-A2BC-2B7DA4DC6B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347E-DB97-4A39-8693-AAC760AF5166}" type="datetime1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请务必阅读正文之后的信息披露和法律声明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5121-7F5F-4B43-A2BC-2B7DA4DC6B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5EEC-854F-45B5-B1DE-C492F7ECE26D}" type="datetime1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请务必阅读正文之后的信息披露和法律声明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5121-7F5F-4B43-A2BC-2B7DA4DC6B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54C-E5CA-4DD5-B33A-CCF98A9DAC16}" type="datetime1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请务必阅读正文之后的信息披露和法律声明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5121-7F5F-4B43-A2BC-2B7DA4DC6B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4A6D-1A21-4C1B-887A-CC61E970450E}" type="datetime1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请务必阅读正文之后的信息披露和法律声明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5121-7F5F-4B43-A2BC-2B7DA4DC6B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C5ED-42DD-42A2-9A75-17B13A4DC5E8}" type="datetime1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请务必阅读正文之后的信息披露和法律声明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5121-7F5F-4B43-A2BC-2B7DA4DC6B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E50E7-6082-4E42-8A78-C517A6C99156}" type="datetime1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请务必阅读正文之后的信息披露和法律声明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5121-7F5F-4B43-A2BC-2B7DA4DC6B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1547664" y="2442191"/>
            <a:ext cx="6552728" cy="175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6500"/>
              </a:lnSpc>
              <a:spcBef>
                <a:spcPct val="0"/>
              </a:spcBef>
              <a:buFontTx/>
              <a:buNone/>
            </a:pPr>
            <a:r>
              <a:rPr lang="zh-CN" altLang="en-US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九鞅投资</a:t>
            </a:r>
            <a:r>
              <a:rPr lang="en-US" altLang="zh-CN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台湾人寿</a:t>
            </a:r>
            <a:endParaRPr lang="en-US" altLang="zh-CN" sz="4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6500"/>
              </a:lnSpc>
              <a:spcBef>
                <a:spcPct val="0"/>
              </a:spcBef>
              <a:buFontTx/>
              <a:buNone/>
            </a:pPr>
            <a:r>
              <a:rPr lang="zh-CN" altLang="en-US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个股回撤总结及轮换建议</a:t>
            </a: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6444208" y="4509120"/>
            <a:ext cx="2088232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2020.10.23</a:t>
            </a:r>
            <a:endParaRPr lang="en-US" altLang="zh-CN" sz="26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6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5121-7F5F-4B43-A2BC-2B7DA4DC6B31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1988840"/>
            <a:ext cx="9144000" cy="212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4400" dirty="0"/>
          </a:p>
          <a:p>
            <a:pPr algn="ctr"/>
            <a:r>
              <a:rPr lang="en-US" altLang="zh-CN" sz="4400" dirty="0" smtClean="0"/>
              <a:t>MSCI-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ESG</a:t>
            </a:r>
            <a:r>
              <a:rPr lang="zh-CN" altLang="en-US" sz="4400" dirty="0" smtClean="0"/>
              <a:t>评级</a:t>
            </a:r>
            <a:endParaRPr lang="en-US" altLang="zh-CN" sz="4400" dirty="0" smtClean="0"/>
          </a:p>
          <a:p>
            <a:pPr algn="ctr"/>
            <a:r>
              <a:rPr lang="zh-CN" altLang="en-US" sz="4400" dirty="0" smtClean="0"/>
              <a:t> 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1"/>
          <p:cNvSpPr txBox="1"/>
          <p:nvPr/>
        </p:nvSpPr>
        <p:spPr>
          <a:xfrm>
            <a:off x="457200" y="1556792"/>
            <a:ext cx="8229600" cy="452596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 3"/>
              <a:buNone/>
              <a:defRPr/>
            </a:pP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331173" y="659946"/>
            <a:ext cx="83374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 smtClean="0">
                <a:solidFill>
                  <a:srgbClr val="981B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评价目的</a:t>
            </a:r>
            <a:endParaRPr lang="en-US" altLang="zh-CN" sz="2800" b="1" dirty="0">
              <a:solidFill>
                <a:srgbClr val="981B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04248" y="6226082"/>
            <a:ext cx="2133600" cy="365125"/>
          </a:xfrm>
        </p:spPr>
        <p:txBody>
          <a:bodyPr/>
          <a:lstStyle/>
          <a:p>
            <a:fld id="{89C85121-7F5F-4B43-A2BC-2B7DA4DC6B31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4" name="文本框 37"/>
          <p:cNvSpPr txBox="1"/>
          <p:nvPr/>
        </p:nvSpPr>
        <p:spPr>
          <a:xfrm>
            <a:off x="331172" y="1193075"/>
            <a:ext cx="83556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衡量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发行人应对与财务相关的长期环境、社会及公司治理（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）风险的应变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解答四个关键问题：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公司及其所在行业面临的重大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风险和机遇是什么？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公司如何管理这些风险和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或机会？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公司管理主要风险和机遇的情况如何？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公司的总体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管理情况如何？与全球同业企业相比如何？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8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1"/>
          <p:cNvSpPr txBox="1"/>
          <p:nvPr/>
        </p:nvSpPr>
        <p:spPr>
          <a:xfrm>
            <a:off x="457200" y="1556792"/>
            <a:ext cx="8229600" cy="452596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 3"/>
              <a:buNone/>
              <a:defRPr/>
            </a:pP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331173" y="659946"/>
            <a:ext cx="83374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 smtClean="0">
                <a:solidFill>
                  <a:srgbClr val="981B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指标框架</a:t>
            </a:r>
            <a:endParaRPr lang="en-US" altLang="zh-CN" sz="2800" b="1" dirty="0">
              <a:solidFill>
                <a:srgbClr val="981B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04248" y="6226082"/>
            <a:ext cx="2133600" cy="365125"/>
          </a:xfrm>
        </p:spPr>
        <p:txBody>
          <a:bodyPr/>
          <a:lstStyle/>
          <a:p>
            <a:fld id="{89C85121-7F5F-4B43-A2BC-2B7DA4DC6B31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4" name="文本框 37"/>
          <p:cNvSpPr txBox="1"/>
          <p:nvPr/>
        </p:nvSpPr>
        <p:spPr>
          <a:xfrm>
            <a:off x="331172" y="1193075"/>
            <a:ext cx="8355627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指标体系主要由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范畴、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项主题、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上百项指标组成。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620" t="2155" r="3932" b="1444"/>
          <a:stretch/>
        </p:blipFill>
        <p:spPr>
          <a:xfrm>
            <a:off x="1367643" y="2049962"/>
            <a:ext cx="6408713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9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1"/>
          <p:cNvSpPr txBox="1"/>
          <p:nvPr/>
        </p:nvSpPr>
        <p:spPr>
          <a:xfrm>
            <a:off x="457200" y="1556792"/>
            <a:ext cx="8229600" cy="452596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 3"/>
              <a:buNone/>
              <a:defRPr/>
            </a:pP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331173" y="659946"/>
            <a:ext cx="83374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 smtClean="0">
                <a:solidFill>
                  <a:srgbClr val="981B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权重设置</a:t>
            </a:r>
            <a:endParaRPr lang="en-US" altLang="zh-CN" sz="2800" b="1" dirty="0">
              <a:solidFill>
                <a:srgbClr val="981B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04248" y="6226082"/>
            <a:ext cx="2133600" cy="365125"/>
          </a:xfrm>
        </p:spPr>
        <p:txBody>
          <a:bodyPr/>
          <a:lstStyle/>
          <a:p>
            <a:fld id="{89C85121-7F5F-4B43-A2BC-2B7DA4DC6B31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4" name="文本框 37"/>
          <p:cNvSpPr txBox="1"/>
          <p:nvPr/>
        </p:nvSpPr>
        <p:spPr>
          <a:xfrm>
            <a:off x="331172" y="1193075"/>
            <a:ext cx="83556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MSCI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关键议题设置权重，权重范围被设定在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5-30%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权重高低的分配主要考察两个方面：一方面是该指标对子行业的影响程度，另一方面是可能受影响的时间长度。在不同类型的子行业中，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MSCI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为每项关键议题分配了“高”“中”或“低”的影响程度，以及“短期”“中期”“长期”的影响时间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环境或社会议题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的权重设置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治理范畴议题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的权重设置 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“公司治理”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主题按照“高影响、长期”的标准、“商业行为”主题按照“中影响、中期”的标准分配权重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此外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，治理范畴的总权重将降低至最小值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33%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每年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MSCI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各个行业的指标项及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权重做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必要的调整。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068960"/>
            <a:ext cx="5109256" cy="120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9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1"/>
          <p:cNvSpPr txBox="1"/>
          <p:nvPr/>
        </p:nvSpPr>
        <p:spPr>
          <a:xfrm>
            <a:off x="457200" y="1556792"/>
            <a:ext cx="8229600" cy="452596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 3"/>
              <a:buNone/>
              <a:defRPr/>
            </a:pP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331173" y="659946"/>
            <a:ext cx="83374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800" b="1" dirty="0" smtClean="0">
                <a:solidFill>
                  <a:srgbClr val="981B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ESG</a:t>
            </a:r>
            <a:r>
              <a:rPr lang="zh-CN" altLang="en-US" sz="2800" b="1" dirty="0">
                <a:solidFill>
                  <a:srgbClr val="981B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议题的评分方法</a:t>
            </a:r>
            <a:endParaRPr lang="en-US" altLang="zh-CN" sz="2800" b="1" dirty="0">
              <a:solidFill>
                <a:srgbClr val="981B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04248" y="6226082"/>
            <a:ext cx="2133600" cy="365125"/>
          </a:xfrm>
        </p:spPr>
        <p:txBody>
          <a:bodyPr/>
          <a:lstStyle/>
          <a:p>
            <a:fld id="{89C85121-7F5F-4B43-A2BC-2B7DA4DC6B31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4" name="文本框 37"/>
          <p:cNvSpPr txBox="1"/>
          <p:nvPr/>
        </p:nvSpPr>
        <p:spPr>
          <a:xfrm>
            <a:off x="331172" y="1193075"/>
            <a:ext cx="83556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风险指标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：对每家公司的风险指标进行</a:t>
            </a: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风险暴露</a:t>
            </a:r>
            <a:r>
              <a:rPr lang="zh-CN" altLang="en-US" sz="1200" u="sng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程度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风险管理能力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的量化评估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风险暴露量化打分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把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公司业务拆为核心产品、业务属性及性质、经营所在地、外包情况和对政府合作的依赖性等内容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0-10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分进行打分：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为无风险 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为极高风险 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风险管理能力量化打分法：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0-10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 进行打分：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为无任何管理能力 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为极高管理能力。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风险指标评分标准 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894" t="6619"/>
          <a:stretch/>
        </p:blipFill>
        <p:spPr>
          <a:xfrm>
            <a:off x="1187624" y="3212975"/>
            <a:ext cx="2920727" cy="2455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55976" y="3804928"/>
            <a:ext cx="3683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例：</a:t>
            </a:r>
            <a:endParaRPr lang="en-US" altLang="zh-CN" sz="1200" dirty="0" smtClean="0"/>
          </a:p>
          <a:p>
            <a:r>
              <a:rPr lang="zh-CN" altLang="en-US" sz="1200" dirty="0" smtClean="0"/>
              <a:t>当</a:t>
            </a:r>
            <a:r>
              <a:rPr lang="zh-CN" altLang="en-US" sz="1200" dirty="0"/>
              <a:t>公司面临较高风险暴露（</a:t>
            </a:r>
            <a:r>
              <a:rPr lang="en-US" altLang="zh-CN" sz="1200" dirty="0"/>
              <a:t>7</a:t>
            </a:r>
            <a:r>
              <a:rPr lang="zh-CN" altLang="en-US" sz="1200" dirty="0"/>
              <a:t>分）及具备较差风险管理能力（</a:t>
            </a:r>
            <a:r>
              <a:rPr lang="en-US" altLang="zh-CN" sz="1200" dirty="0"/>
              <a:t>0</a:t>
            </a:r>
            <a:r>
              <a:rPr lang="zh-CN" altLang="en-US" sz="1200" dirty="0"/>
              <a:t>分）时，最终风险项指标得分为</a:t>
            </a:r>
            <a:r>
              <a:rPr lang="en-US" altLang="zh-CN" sz="1200" dirty="0"/>
              <a:t>0</a:t>
            </a:r>
            <a:r>
              <a:rPr lang="zh-CN" altLang="en-US" sz="1200" dirty="0"/>
              <a:t>分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r>
              <a:rPr lang="zh-CN" altLang="en-US" sz="1200" dirty="0" smtClean="0"/>
              <a:t>当</a:t>
            </a:r>
            <a:r>
              <a:rPr lang="zh-CN" altLang="en-US" sz="1200" dirty="0"/>
              <a:t>公司面临较低风险暴露（</a:t>
            </a:r>
            <a:r>
              <a:rPr lang="en-US" altLang="zh-CN" sz="1200" dirty="0"/>
              <a:t>2 </a:t>
            </a:r>
            <a:r>
              <a:rPr lang="zh-CN" altLang="en-US" sz="1200" dirty="0"/>
              <a:t>分）且具备较差风险管理能力（</a:t>
            </a:r>
            <a:r>
              <a:rPr lang="en-US" altLang="zh-CN" sz="1200" dirty="0"/>
              <a:t>0</a:t>
            </a:r>
            <a:r>
              <a:rPr lang="zh-CN" altLang="en-US" sz="1200" dirty="0"/>
              <a:t>分）时，最终风险项得分为</a:t>
            </a:r>
            <a:r>
              <a:rPr lang="en-US" altLang="zh-CN" sz="1200" dirty="0"/>
              <a:t>5</a:t>
            </a:r>
            <a:r>
              <a:rPr lang="zh-CN" altLang="en-US" sz="1200" dirty="0" smtClean="0"/>
              <a:t>分。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884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1"/>
          <p:cNvSpPr txBox="1"/>
          <p:nvPr/>
        </p:nvSpPr>
        <p:spPr>
          <a:xfrm>
            <a:off x="457200" y="1556792"/>
            <a:ext cx="8229600" cy="452596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 3"/>
              <a:buNone/>
              <a:defRPr/>
            </a:pP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331173" y="659946"/>
            <a:ext cx="83374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800" b="1" dirty="0" smtClean="0">
                <a:solidFill>
                  <a:srgbClr val="981B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ESG</a:t>
            </a:r>
            <a:r>
              <a:rPr lang="zh-CN" altLang="en-US" sz="2800" b="1" dirty="0">
                <a:solidFill>
                  <a:srgbClr val="981B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议题的评分方法</a:t>
            </a:r>
            <a:endParaRPr lang="en-US" altLang="zh-CN" sz="2800" b="1" dirty="0">
              <a:solidFill>
                <a:srgbClr val="981B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04248" y="6226082"/>
            <a:ext cx="2133600" cy="365125"/>
          </a:xfrm>
        </p:spPr>
        <p:txBody>
          <a:bodyPr/>
          <a:lstStyle/>
          <a:p>
            <a:fld id="{89C85121-7F5F-4B43-A2BC-2B7DA4DC6B31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4" name="文本框 37"/>
          <p:cNvSpPr txBox="1"/>
          <p:nvPr/>
        </p:nvSpPr>
        <p:spPr>
          <a:xfrm>
            <a:off x="331172" y="1193075"/>
            <a:ext cx="835562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机遇项指标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：衡量该公司基于其地理位置及业务类别所面临的机遇大小，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以及是否具备抓住机遇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的能力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打分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0-10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 进行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打分：当公司面临相同程度的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机遇，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具备卓越管理能力的公司将指向更高的机会项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得分。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争议事件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：对公司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ESG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产生负面影响的单个案例或持续性事件。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090981"/>
            <a:ext cx="2790766" cy="24092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759394"/>
            <a:ext cx="29622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1"/>
          <p:cNvSpPr txBox="1"/>
          <p:nvPr/>
        </p:nvSpPr>
        <p:spPr>
          <a:xfrm>
            <a:off x="457200" y="1556792"/>
            <a:ext cx="8229600" cy="452596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 3"/>
              <a:buNone/>
              <a:defRPr/>
            </a:pP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331173" y="659946"/>
            <a:ext cx="83374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800" b="1" dirty="0" smtClean="0">
                <a:solidFill>
                  <a:srgbClr val="981B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ESG</a:t>
            </a:r>
            <a:r>
              <a:rPr lang="zh-CN" altLang="en-US" sz="2800" b="1" dirty="0">
                <a:solidFill>
                  <a:srgbClr val="981B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议题的评分方法</a:t>
            </a:r>
            <a:endParaRPr lang="en-US" altLang="zh-CN" sz="2800" b="1" dirty="0">
              <a:solidFill>
                <a:srgbClr val="981B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04248" y="6226082"/>
            <a:ext cx="2133600" cy="365125"/>
          </a:xfrm>
        </p:spPr>
        <p:txBody>
          <a:bodyPr/>
          <a:lstStyle/>
          <a:p>
            <a:fld id="{89C85121-7F5F-4B43-A2BC-2B7DA4DC6B31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4" name="文本框 37"/>
          <p:cNvSpPr txBox="1"/>
          <p:nvPr/>
        </p:nvSpPr>
        <p:spPr>
          <a:xfrm>
            <a:off x="331172" y="1193075"/>
            <a:ext cx="83556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治理范畴指标的评分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机制：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分倒扣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制法：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485" y="2060848"/>
            <a:ext cx="64770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6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1"/>
          <p:cNvSpPr txBox="1"/>
          <p:nvPr/>
        </p:nvSpPr>
        <p:spPr>
          <a:xfrm>
            <a:off x="457200" y="1556792"/>
            <a:ext cx="8229600" cy="452596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 3"/>
              <a:buNone/>
              <a:defRPr/>
            </a:pP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331173" y="659946"/>
            <a:ext cx="83374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 smtClean="0">
                <a:solidFill>
                  <a:srgbClr val="981B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最终得分与等级</a:t>
            </a:r>
            <a:endParaRPr lang="en-US" altLang="zh-CN" sz="2800" b="1" dirty="0">
              <a:solidFill>
                <a:srgbClr val="981B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04248" y="6226082"/>
            <a:ext cx="2133600" cy="365125"/>
          </a:xfrm>
        </p:spPr>
        <p:txBody>
          <a:bodyPr/>
          <a:lstStyle/>
          <a:p>
            <a:fld id="{89C85121-7F5F-4B43-A2BC-2B7DA4DC6B31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4" name="文本框 37"/>
          <p:cNvSpPr txBox="1"/>
          <p:nvPr/>
        </p:nvSpPr>
        <p:spPr>
          <a:xfrm>
            <a:off x="331172" y="1193075"/>
            <a:ext cx="8355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每个行业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设置了环境和社会范畴的关键问题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权重，并对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所有公司得分进行加权和分析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得分是由</a:t>
            </a:r>
            <a:r>
              <a:rPr lang="en-US" altLang="zh-CN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项关键指标加权计算后，得到</a:t>
            </a:r>
            <a:r>
              <a:rPr lang="en-US" altLang="zh-CN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个主题的评分，然后再通过加权评分得到最初的</a:t>
            </a:r>
            <a:r>
              <a:rPr lang="en-US" altLang="zh-CN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ESG</a:t>
            </a:r>
            <a:r>
              <a:rPr lang="zh-CN" altLang="en-US" sz="1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得分，最后还要根据上述行业权重进行调整</a:t>
            </a:r>
            <a:r>
              <a:rPr lang="zh-CN" altLang="en-US" sz="12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公司行业调整后的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得分：按照分值区间最终对应于最佳（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AAA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）和最差（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CCC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）之间的七个序列。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922" y="2957310"/>
            <a:ext cx="32861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4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663</Words>
  <Application>Microsoft Office PowerPoint</Application>
  <PresentationFormat>全屏显示(4:3)</PresentationFormat>
  <Paragraphs>97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楷体</vt:lpstr>
      <vt:lpstr>宋体</vt:lpstr>
      <vt:lpstr>微软雅黑</vt:lpstr>
      <vt:lpstr>Arial</vt:lpstr>
      <vt:lpstr>Calibri</vt:lpstr>
      <vt:lpstr>Wingdings</vt:lpstr>
      <vt:lpstr>Wingdings 3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eddy</dc:creator>
  <cp:lastModifiedBy>yyxie</cp:lastModifiedBy>
  <cp:revision>3157</cp:revision>
  <cp:lastPrinted>2017-09-11T10:02:00Z</cp:lastPrinted>
  <dcterms:created xsi:type="dcterms:W3CDTF">2015-06-23T03:12:00Z</dcterms:created>
  <dcterms:modified xsi:type="dcterms:W3CDTF">2021-03-19T10:03:58Z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