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jpeg" ContentType="image/jpeg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410400"/>
            <a:ext cx="8229600" cy="146592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82296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4057920"/>
            <a:ext cx="82296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410400"/>
            <a:ext cx="8229600" cy="146592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3880" y="19807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3880" y="40579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40579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410400"/>
            <a:ext cx="8229600" cy="146592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3880" y="19807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410400"/>
            <a:ext cx="8229600" cy="146592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1980720"/>
            <a:ext cx="8229600" cy="3978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410400"/>
            <a:ext cx="8229600" cy="146592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82296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410400"/>
            <a:ext cx="8229600" cy="146592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40158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880" y="1980720"/>
            <a:ext cx="40158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410400"/>
            <a:ext cx="8229600" cy="146592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8229600" cy="5501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410400"/>
            <a:ext cx="8229600" cy="146592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40579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3880" y="1980720"/>
            <a:ext cx="40158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410400"/>
            <a:ext cx="8229600" cy="146592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980720"/>
            <a:ext cx="8229600" cy="3978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410400"/>
            <a:ext cx="8229600" cy="146592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40158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3880" y="19807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3880" y="40579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410400"/>
            <a:ext cx="8229600" cy="146592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3880" y="19807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4057920"/>
            <a:ext cx="822924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410400"/>
            <a:ext cx="8229600" cy="146592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82296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4057920"/>
            <a:ext cx="82296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410400"/>
            <a:ext cx="8229600" cy="146592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880" y="19807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880" y="40579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40579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410400"/>
            <a:ext cx="8229600" cy="146592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3880" y="19807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410400"/>
            <a:ext cx="8229600" cy="146592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82296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410400"/>
            <a:ext cx="8229600" cy="146592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40158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880" y="1980720"/>
            <a:ext cx="40158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410400"/>
            <a:ext cx="8229600" cy="146592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8229600" cy="5501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410400"/>
            <a:ext cx="8229600" cy="146592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40579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3880" y="1980720"/>
            <a:ext cx="40158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410400"/>
            <a:ext cx="8229600" cy="146592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4015800" cy="39776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880" y="19807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880" y="40579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410400"/>
            <a:ext cx="8229600" cy="1465920"/>
          </a:xfrm>
          <a:prstGeom prst="rect">
            <a:avLst/>
          </a:prstGeom>
        </p:spPr>
        <p:txBody>
          <a:bodyPr anchor="ctr" bIns="46800" lIns="90000" rIns="90000" tIns="4680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880" y="1980720"/>
            <a:ext cx="401580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4057920"/>
            <a:ext cx="8229240" cy="1896840"/>
          </a:xfrm>
          <a:prstGeom prst="rect">
            <a:avLst/>
          </a:prstGeom>
        </p:spPr>
        <p:txBody>
          <a:bodyPr bIns="46800" lIns="90000" rIns="90000" tIns="4680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/>
          </p:nvPr>
        </p:nvSpPr>
        <p:spPr>
          <a:xfrm>
            <a:off x="3124080" y="6248160"/>
            <a:ext cx="2895840" cy="45756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StarSymbol"/>
              <a:buChar char=""/>
            </a:pPr>
            <a:r>
              <a:rPr lang="en-CA"/>
              <a:t>&lt;footer&gt;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6552720" y="6248160"/>
            <a:ext cx="2133720" cy="45756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StarSymbol"/>
              <a:buChar char=""/>
            </a:pPr>
            <a:fld id="{01D1D1E1-9161-4171-B121-F191C1818171}" type="slidenum">
              <a:rPr lang="en-CA"/>
              <a:t>&lt;number&gt;</a:t>
            </a:fld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0" y="0"/>
            <a:ext cx="285840" cy="5335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ccce6"/>
              </a:gs>
            </a:gsLst>
            <a:lin ang="10800000"/>
          </a:gradFill>
        </p:spPr>
      </p:sp>
      <p:sp>
        <p:nvSpPr>
          <p:cNvPr id="3" name="CustomShape 4"/>
          <p:cNvSpPr/>
          <p:nvPr/>
        </p:nvSpPr>
        <p:spPr>
          <a:xfrm>
            <a:off x="412920" y="135000"/>
            <a:ext cx="8731080" cy="2746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007d"/>
              </a:gs>
            </a:gsLst>
            <a:lin ang="10800000"/>
          </a:gradFill>
        </p:spPr>
      </p:sp>
      <p:sp>
        <p:nvSpPr>
          <p:cNvPr id="4" name="CustomShape 5"/>
          <p:cNvSpPr/>
          <p:nvPr/>
        </p:nvSpPr>
        <p:spPr>
          <a:xfrm>
            <a:off x="409680" y="135000"/>
            <a:ext cx="137880" cy="14112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5" name="CustomShape 6"/>
          <p:cNvSpPr/>
          <p:nvPr/>
        </p:nvSpPr>
        <p:spPr>
          <a:xfrm>
            <a:off x="547560" y="0"/>
            <a:ext cx="139680" cy="13824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6" name="CustomShape 7"/>
          <p:cNvSpPr/>
          <p:nvPr/>
        </p:nvSpPr>
        <p:spPr>
          <a:xfrm>
            <a:off x="547560" y="135000"/>
            <a:ext cx="139680" cy="14112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7" name="CustomShape 8"/>
          <p:cNvSpPr/>
          <p:nvPr/>
        </p:nvSpPr>
        <p:spPr>
          <a:xfrm>
            <a:off x="274680" y="274680"/>
            <a:ext cx="136440" cy="13824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8" name="CustomShape 9"/>
          <p:cNvSpPr/>
          <p:nvPr/>
        </p:nvSpPr>
        <p:spPr>
          <a:xfrm>
            <a:off x="131760" y="136440"/>
            <a:ext cx="141120" cy="138240"/>
          </a:xfrm>
          <a:prstGeom prst="rect">
            <a:avLst/>
          </a:prstGeom>
          <a:solidFill>
            <a:srgbClr val="00007d"/>
          </a:solidFill>
        </p:spPr>
      </p:sp>
      <p:sp>
        <p:nvSpPr>
          <p:cNvPr id="9" name="CustomShape 10"/>
          <p:cNvSpPr/>
          <p:nvPr/>
        </p:nvSpPr>
        <p:spPr>
          <a:xfrm>
            <a:off x="409680" y="271440"/>
            <a:ext cx="137880" cy="13824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10" name="CustomShape 11"/>
          <p:cNvSpPr/>
          <p:nvPr/>
        </p:nvSpPr>
        <p:spPr>
          <a:xfrm>
            <a:off x="274680" y="409680"/>
            <a:ext cx="136440" cy="13644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96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en-CA"/>
              <a:t>Click to edit the title text format</a:t>
            </a:r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457200" y="1980720"/>
            <a:ext cx="8229600" cy="397764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buSzPct val="75000"/>
              <a:buFont charset="2" typeface="Wingdings"/>
              <a:buChar char="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80000"/>
              <a:buFont charset="2" typeface="Wingdings"/>
              <a:buChar char=""/>
            </a:pPr>
            <a:r>
              <a:rPr lang="en-CA"/>
              <a:t>Second Outline Level</a:t>
            </a:r>
            <a:endParaRPr/>
          </a:p>
          <a:p>
            <a:pPr lvl="2">
              <a:buSzPct val="65000"/>
              <a:buFont charset="2" typeface="Wingdings"/>
              <a:buChar char=""/>
            </a:pPr>
            <a:r>
              <a:rPr lang="en-CA"/>
              <a:t>Third Outline Level</a:t>
            </a:r>
            <a:endParaRPr/>
          </a:p>
          <a:p>
            <a:pPr lvl="3">
              <a:buSzPct val="70000"/>
              <a:buFont charset="2" typeface="Wingdings"/>
              <a:buChar char=""/>
            </a:pPr>
            <a:r>
              <a:rPr lang="en-CA"/>
              <a:t>Fourth Outline Level</a:t>
            </a:r>
            <a:endParaRPr/>
          </a:p>
          <a:p>
            <a:pPr lvl="4">
              <a:buFont charset="2" typeface="Wingdings"/>
              <a:buChar char=""/>
            </a:pPr>
            <a:r>
              <a:rPr lang="en-CA"/>
              <a:t>Fifth Outline Level</a:t>
            </a:r>
            <a:endParaRPr/>
          </a:p>
          <a:p>
            <a:pPr lvl="5">
              <a:buFont charset="2" typeface="Wingdings"/>
              <a:buChar char=""/>
            </a:pPr>
            <a:r>
              <a:rPr lang="en-CA"/>
              <a:t>Sixth Outline Level</a:t>
            </a:r>
            <a:endParaRPr/>
          </a:p>
          <a:p>
            <a:pPr lvl="6">
              <a:buFont charset="2" typeface="Wingdings"/>
              <a:buChar char=""/>
            </a:pPr>
            <a:r>
              <a:rPr lang="en-CA"/>
              <a:t>Seventh Outline Level</a:t>
            </a:r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456840" y="6244560"/>
            <a:ext cx="2133720" cy="47664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StarSymbol"/>
              <a:buChar char=""/>
            </a:pPr>
            <a:r>
              <a:rPr lang="en-CA"/>
              <a:t>&lt;date/time&gt;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350532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ccce6"/>
              </a:gs>
            </a:gsLst>
            <a:lin ang="10800000"/>
          </a:gradFill>
        </p:spPr>
      </p:sp>
      <p:sp>
        <p:nvSpPr>
          <p:cNvPr id="47" name="CustomShape 2"/>
          <p:cNvSpPr/>
          <p:nvPr/>
        </p:nvSpPr>
        <p:spPr>
          <a:xfrm>
            <a:off x="1716120" y="1690560"/>
            <a:ext cx="7427880" cy="2533680"/>
          </a:xfrm>
          <a:prstGeom prst="rect">
            <a:avLst/>
          </a:prstGeom>
          <a:solidFill>
            <a:srgbClr val="00007d"/>
          </a:solidFill>
        </p:spPr>
      </p:sp>
      <p:sp>
        <p:nvSpPr>
          <p:cNvPr id="48" name="CustomShape 3"/>
          <p:cNvSpPr/>
          <p:nvPr/>
        </p:nvSpPr>
        <p:spPr>
          <a:xfrm>
            <a:off x="573120" y="3583080"/>
            <a:ext cx="576360" cy="64116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49" name="CustomShape 4"/>
          <p:cNvSpPr/>
          <p:nvPr/>
        </p:nvSpPr>
        <p:spPr>
          <a:xfrm>
            <a:off x="1716120" y="1690560"/>
            <a:ext cx="574560" cy="64296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50" name="CustomShape 5"/>
          <p:cNvSpPr/>
          <p:nvPr/>
        </p:nvSpPr>
        <p:spPr>
          <a:xfrm>
            <a:off x="2281320" y="1066680"/>
            <a:ext cx="585720" cy="63504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51" name="CustomShape 6"/>
          <p:cNvSpPr/>
          <p:nvPr/>
        </p:nvSpPr>
        <p:spPr>
          <a:xfrm>
            <a:off x="1141560" y="3583080"/>
            <a:ext cx="583920" cy="641160"/>
          </a:xfrm>
          <a:prstGeom prst="rect">
            <a:avLst/>
          </a:prstGeom>
          <a:solidFill>
            <a:srgbClr val="00007d"/>
          </a:solidFill>
        </p:spPr>
      </p:sp>
      <p:sp>
        <p:nvSpPr>
          <p:cNvPr id="52" name="CustomShape 7"/>
          <p:cNvSpPr/>
          <p:nvPr/>
        </p:nvSpPr>
        <p:spPr>
          <a:xfrm>
            <a:off x="2281320" y="1690560"/>
            <a:ext cx="585720" cy="64296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53" name="CustomShape 8"/>
          <p:cNvSpPr/>
          <p:nvPr/>
        </p:nvSpPr>
        <p:spPr>
          <a:xfrm>
            <a:off x="1141560" y="2324160"/>
            <a:ext cx="583920" cy="63324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54" name="CustomShape 9"/>
          <p:cNvSpPr/>
          <p:nvPr/>
        </p:nvSpPr>
        <p:spPr>
          <a:xfrm>
            <a:off x="0" y="2324160"/>
            <a:ext cx="582480" cy="633240"/>
          </a:xfrm>
          <a:prstGeom prst="rect">
            <a:avLst/>
          </a:prstGeom>
          <a:solidFill>
            <a:srgbClr val="00007d"/>
          </a:solidFill>
        </p:spPr>
      </p:sp>
      <p:sp>
        <p:nvSpPr>
          <p:cNvPr id="55" name="CustomShape 10"/>
          <p:cNvSpPr/>
          <p:nvPr/>
        </p:nvSpPr>
        <p:spPr>
          <a:xfrm>
            <a:off x="1716120" y="2324160"/>
            <a:ext cx="574560" cy="63324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56" name="CustomShape 11"/>
          <p:cNvSpPr/>
          <p:nvPr/>
        </p:nvSpPr>
        <p:spPr>
          <a:xfrm>
            <a:off x="573120" y="2948040"/>
            <a:ext cx="576360" cy="644400"/>
          </a:xfrm>
          <a:prstGeom prst="rect">
            <a:avLst/>
          </a:prstGeom>
          <a:solidFill>
            <a:srgbClr val="cccce6"/>
          </a:solidFill>
        </p:spPr>
      </p:sp>
      <p:sp>
        <p:nvSpPr>
          <p:cNvPr id="57" name="CustomShape 12"/>
          <p:cNvSpPr/>
          <p:nvPr/>
        </p:nvSpPr>
        <p:spPr>
          <a:xfrm>
            <a:off x="1141560" y="2948040"/>
            <a:ext cx="583920" cy="644400"/>
          </a:xfrm>
          <a:prstGeom prst="rect">
            <a:avLst/>
          </a:prstGeom>
          <a:solidFill>
            <a:srgbClr val="9999cc"/>
          </a:solidFill>
        </p:spPr>
      </p:sp>
      <p:sp>
        <p:nvSpPr>
          <p:cNvPr id="58" name="PlaceHolder 13"/>
          <p:cNvSpPr>
            <a:spLocks noGrp="1"/>
          </p:cNvSpPr>
          <p:nvPr>
            <p:ph type="dt"/>
          </p:nvPr>
        </p:nvSpPr>
        <p:spPr>
          <a:xfrm>
            <a:off x="456840" y="6248160"/>
            <a:ext cx="2133720" cy="45756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SzPct val="45000"/>
              <a:buFont typeface="StarSymbol"/>
              <a:buChar char=""/>
            </a:pPr>
            <a:r>
              <a:rPr lang="en-CA" sz="1200"/>
              <a:t>&lt;date/time&gt;</a:t>
            </a:r>
            <a:endParaRPr/>
          </a:p>
        </p:txBody>
      </p:sp>
      <p:sp>
        <p:nvSpPr>
          <p:cNvPr id="59" name="PlaceHolder 14"/>
          <p:cNvSpPr>
            <a:spLocks noGrp="1"/>
          </p:cNvSpPr>
          <p:nvPr>
            <p:ph type="ftr"/>
          </p:nvPr>
        </p:nvSpPr>
        <p:spPr>
          <a:xfrm>
            <a:off x="3124080" y="6248160"/>
            <a:ext cx="2895840" cy="457560"/>
          </a:xfrm>
          <a:prstGeom prst="rect">
            <a:avLst/>
          </a:prstGeom>
        </p:spPr>
        <p:txBody>
          <a:bodyPr anchor="b" bIns="46800" lIns="90000" rIns="90000" tIns="46800"/>
          <a:p>
            <a:pPr algn="ctr">
              <a:buSzPct val="45000"/>
              <a:buFont typeface="StarSymbol"/>
              <a:buChar char=""/>
            </a:pPr>
            <a:r>
              <a:rPr lang="en-CA" sz="1200"/>
              <a:t>&lt;footer&gt;</a:t>
            </a:r>
            <a:endParaRPr/>
          </a:p>
        </p:txBody>
      </p:sp>
      <p:sp>
        <p:nvSpPr>
          <p:cNvPr id="60" name="PlaceHolder 15"/>
          <p:cNvSpPr>
            <a:spLocks noGrp="1"/>
          </p:cNvSpPr>
          <p:nvPr>
            <p:ph type="sldNum"/>
          </p:nvPr>
        </p:nvSpPr>
        <p:spPr>
          <a:xfrm>
            <a:off x="6552720" y="6248160"/>
            <a:ext cx="2133720" cy="45756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  <a:buFont typeface="StarSymbol"/>
              <a:buChar char=""/>
            </a:pPr>
            <a:fld id="{41A14101-5131-4111-B171-41B1E1811121}" type="slidenum">
              <a:rPr lang="en-CA" sz="1200">
                <a:latin typeface="Arial Black"/>
              </a:rPr>
              <a:t>&lt;number&gt;</a:t>
            </a:fld>
            <a:endParaRPr/>
          </a:p>
        </p:txBody>
      </p:sp>
      <p:sp>
        <p:nvSpPr>
          <p:cNvPr id="61" name="PlaceHolder 16"/>
          <p:cNvSpPr>
            <a:spLocks noGrp="1"/>
          </p:cNvSpPr>
          <p:nvPr>
            <p:ph type="title"/>
          </p:nvPr>
        </p:nvSpPr>
        <p:spPr>
          <a:xfrm>
            <a:off x="2971800" y="1828800"/>
            <a:ext cx="6019920" cy="221004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en-CA"/>
              <a:t>Click to edit the title text format</a:t>
            </a:r>
            <a:endParaRPr/>
          </a:p>
        </p:txBody>
      </p:sp>
      <p:sp>
        <p:nvSpPr>
          <p:cNvPr id="62" name="PlaceHolder 1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75000"/>
              <a:buFont charset="2" typeface="Wingdings"/>
              <a:buChar char="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80000"/>
              <a:buFont charset="2" typeface="Wingdings"/>
              <a:buChar char=""/>
            </a:pPr>
            <a:r>
              <a:rPr lang="en-CA"/>
              <a:t>Second Outline Level</a:t>
            </a:r>
            <a:endParaRPr/>
          </a:p>
          <a:p>
            <a:pPr lvl="2">
              <a:buSzPct val="65000"/>
              <a:buFont charset="2" typeface="Wingdings"/>
              <a:buChar char=""/>
            </a:pPr>
            <a:r>
              <a:rPr lang="en-CA"/>
              <a:t>Third Outline Level</a:t>
            </a:r>
            <a:endParaRPr/>
          </a:p>
          <a:p>
            <a:pPr lvl="3">
              <a:buSzPct val="70000"/>
              <a:buFont charset="2" typeface="Wingdings"/>
              <a:buChar char=""/>
            </a:pPr>
            <a:r>
              <a:rPr lang="en-CA"/>
              <a:t>Fourth Outline Level</a:t>
            </a:r>
            <a:endParaRPr/>
          </a:p>
          <a:p>
            <a:pPr lvl="4">
              <a:buFont charset="2" typeface="Wingdings"/>
              <a:buChar char=""/>
            </a:pPr>
            <a:r>
              <a:rPr lang="en-CA"/>
              <a:t>Fifth Outline Level</a:t>
            </a:r>
            <a:endParaRPr/>
          </a:p>
          <a:p>
            <a:pPr lvl="5">
              <a:buFont charset="2" typeface="Wingdings"/>
              <a:buChar char=""/>
            </a:pPr>
            <a:r>
              <a:rPr lang="en-CA"/>
              <a:t>Sixth Outline Level</a:t>
            </a:r>
            <a:endParaRPr/>
          </a:p>
          <a:p>
            <a:pPr lvl="6">
              <a:buFont charset="2" typeface="Wingdings"/>
              <a:buChar char="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971800" y="1744200"/>
            <a:ext cx="6019920" cy="2379240"/>
          </a:xfrm>
          <a:prstGeom prst="rect">
            <a:avLst/>
          </a:prstGeom>
        </p:spPr>
        <p:txBody>
          <a:bodyPr anchor="ctr" bIns="46800" lIns="90000" rIns="90000" tIns="46800"/>
          <a:p>
            <a:pPr algn="ctr">
              <a:buFont typeface="StarSymbol"/>
              <a:buChar char=""/>
            </a:pPr>
            <a:r>
              <a:rPr lang="en-CA" sz="5000">
                <a:solidFill>
                  <a:srgbClr val="ffffff"/>
                </a:solidFill>
              </a:rPr>
              <a:t>Right to Bear Arms</a:t>
            </a:r>
            <a:r>
              <a:rPr lang="en-CA" sz="5000">
                <a:solidFill>
                  <a:srgbClr val="ffffff"/>
                </a:solidFill>
              </a:rPr>
              <a:t>
</a:t>
            </a:r>
            <a:r>
              <a:rPr lang="en-CA" sz="5000">
                <a:solidFill>
                  <a:srgbClr val="ffffff"/>
                </a:solidFill>
              </a:rPr>
              <a:t>Game Pitch Document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40000" y="4320000"/>
            <a:ext cx="3384000" cy="1753200"/>
          </a:xfrm>
          <a:prstGeom prst="rect">
            <a:avLst/>
          </a:prstGeom>
        </p:spPr>
        <p:txBody>
          <a:bodyPr bIns="46800" lIns="90000" rIns="90000" tIns="46800"/>
          <a:p>
            <a:pPr>
              <a:buSzPct val="75000"/>
              <a:buFont typeface="StarSymbol"/>
              <a:buChar char=""/>
            </a:pPr>
            <a:r>
              <a:rPr lang="en-CA" sz="2800"/>
              <a:t>presented by:</a:t>
            </a:r>
            <a:endParaRPr/>
          </a:p>
          <a:p>
            <a:pPr>
              <a:buSzPct val="75000"/>
              <a:buFont typeface="StarSymbol"/>
              <a:buChar char=""/>
            </a:pPr>
            <a:r>
              <a:rPr lang="en-CA"/>
              <a:t>Andrew Perrault</a:t>
            </a:r>
            <a:endParaRPr/>
          </a:p>
        </p:txBody>
      </p:sp>
      <p:sp>
        <p:nvSpPr>
          <p:cNvPr id="97" name="TextShape 3"/>
          <p:cNvSpPr txBox="1"/>
          <p:nvPr/>
        </p:nvSpPr>
        <p:spPr>
          <a:xfrm>
            <a:off x="5040000" y="5539320"/>
            <a:ext cx="331200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i="1" lang="en-CA"/>
              <a:t>November 7, 2014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457200"/>
            <a:ext cx="8229600" cy="1371960"/>
          </a:xfrm>
          <a:prstGeom prst="rect">
            <a:avLst/>
          </a:prstGeom>
        </p:spPr>
        <p:txBody>
          <a:bodyPr anchor="ctr" bIns="46800" lIns="90000" rIns="90000" tIns="46800"/>
          <a:p>
            <a:pPr>
              <a:buFont typeface="StarSymbol"/>
              <a:buChar char=""/>
            </a:pPr>
            <a:r>
              <a:rPr lang="en-CA"/>
              <a:t>Abstract of game story 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980720"/>
            <a:ext cx="8229600" cy="388656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90000"/>
              </a:lnSpc>
              <a:buSzPct val="75000"/>
              <a:buFont charset="2" typeface="Wingdings"/>
              <a:buChar char=""/>
            </a:pPr>
            <a:r>
              <a:rPr lang="en-CA" sz="2600"/>
              <a:t>Alien trophy hunters have invaded Earth!</a:t>
            </a:r>
            <a:endParaRPr/>
          </a:p>
          <a:p>
            <a:pPr>
              <a:lnSpc>
                <a:spcPct val="90000"/>
              </a:lnSpc>
              <a:buSzPct val="75000"/>
              <a:buFont charset="2" typeface="Wingdings"/>
              <a:buChar char=""/>
            </a:pPr>
            <a:r>
              <a:rPr lang="en-CA" sz="2600"/>
              <a:t>The aliens are collecting tiger tails, elephant ears, cow lips and bear arms...</a:t>
            </a:r>
            <a:endParaRPr/>
          </a:p>
          <a:p>
            <a:pPr>
              <a:lnSpc>
                <a:spcPct val="90000"/>
              </a:lnSpc>
              <a:buSzPct val="75000"/>
              <a:buFont charset="2" typeface="Wingdings"/>
              <a:buChar char=""/>
            </a:pPr>
            <a:r>
              <a:rPr lang="en-CA" sz="2600"/>
              <a:t>You play as Cuddles the bear </a:t>
            </a:r>
            <a:endParaRPr/>
          </a:p>
          <a:p>
            <a:pPr>
              <a:lnSpc>
                <a:spcPct val="90000"/>
              </a:lnSpc>
              <a:buSzPct val="75000"/>
              <a:buFont charset="2" typeface="Wingdings"/>
              <a:buChar char=""/>
            </a:pPr>
            <a:r>
              <a:rPr lang="en-CA" sz="2600"/>
              <a:t>You must fight the aliens to get back the stolen limbs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9">
                      <p:stCondLst>
                        <p:cond delay="indefinite"/>
                      </p:stCondLst>
                      <p:childTnLst>
                        <p:par>
                          <p:cTn fill="freeze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21" st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3">
                      <p:stCondLst>
                        <p:cond delay="indefinite"/>
                      </p:stCondLst>
                      <p:childTnLst>
                        <p:par>
                          <p:cTn fill="freeze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51" st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457200"/>
            <a:ext cx="8229600" cy="1371960"/>
          </a:xfrm>
          <a:prstGeom prst="rect">
            <a:avLst/>
          </a:prstGeom>
        </p:spPr>
        <p:txBody>
          <a:bodyPr anchor="ctr" bIns="46800" lIns="90000" rIns="90000" tIns="46800"/>
          <a:p>
            <a:pPr>
              <a:buFont typeface="StarSymbol"/>
              <a:buChar char=""/>
            </a:pPr>
            <a:r>
              <a:rPr lang="en-CA"/>
              <a:t>Abstract of game story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980720"/>
            <a:ext cx="4942800" cy="388656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90000"/>
              </a:lnSpc>
              <a:buSzPct val="75000"/>
              <a:buFont charset="2" typeface="Wingdings"/>
              <a:buChar char=""/>
            </a:pPr>
            <a:r>
              <a:rPr lang="en-CA" sz="2600"/>
              <a:t>Cuddles wakes up in the zoo and realizes his arms are missing</a:t>
            </a:r>
            <a:endParaRPr/>
          </a:p>
          <a:p>
            <a:pPr>
              <a:lnSpc>
                <a:spcPct val="90000"/>
              </a:lnSpc>
              <a:buSzPct val="75000"/>
              <a:buFont charset="2" typeface="Wingdings"/>
              <a:buChar char=""/>
            </a:pPr>
            <a:r>
              <a:rPr lang="en-CA" sz="2600"/>
              <a:t>He kicks in the door of the nearest maintenance shed to get a weapon</a:t>
            </a:r>
            <a:endParaRPr/>
          </a:p>
          <a:p>
            <a:pPr>
              <a:lnSpc>
                <a:spcPct val="90000"/>
              </a:lnSpc>
              <a:buSzPct val="75000"/>
              <a:buFont charset="2" typeface="Wingdings"/>
              <a:buChar char=""/>
            </a:pPr>
            <a:r>
              <a:rPr lang="en-CA" sz="2600"/>
              <a:t>He straps chainsaws to his stumps and goes looking for aliens</a:t>
            </a:r>
            <a:endParaRPr/>
          </a:p>
        </p:txBody>
      </p:sp>
      <p:pic>
        <p:nvPicPr>
          <p:cNvPr descr="" id="10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04000" y="1728000"/>
            <a:ext cx="2736000" cy="403704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>
                  <p:par>
                    <p:cTn fill="freeze" id="19">
                      <p:stCondLst>
                        <p:cond delay="indefinite"/>
                      </p:stCondLst>
                      <p:childTnLst>
                        <p:par>
                          <p:cTn fill="freeze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3">
                      <p:stCondLst>
                        <p:cond delay="indefinite"/>
                      </p:stCondLst>
                      <p:childTnLst>
                        <p:par>
                          <p:cTn fill="freeze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31" st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7">
                      <p:stCondLst>
                        <p:cond delay="indefinite"/>
                      </p:stCondLst>
                      <p:childTnLst>
                        <p:par>
                          <p:cTn fill="freeze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93" st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1">
                      <p:stCondLst>
                        <p:cond delay="indefinite"/>
                      </p:stCondLst>
                      <p:childTnLst>
                        <p:par>
                          <p:cTn fill="freeze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457200"/>
            <a:ext cx="8229600" cy="1371960"/>
          </a:xfrm>
          <a:prstGeom prst="rect">
            <a:avLst/>
          </a:prstGeom>
        </p:spPr>
        <p:txBody>
          <a:bodyPr anchor="ctr" bIns="46800" lIns="90000" rIns="90000" tIns="46800"/>
          <a:p>
            <a:pPr>
              <a:buFont typeface="StarSymbol"/>
              <a:buChar char=""/>
            </a:pPr>
            <a:r>
              <a:rPr lang="en-CA"/>
              <a:t>Gameplay and Mechanics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980720"/>
            <a:ext cx="8229600" cy="4067640"/>
          </a:xfrm>
          <a:prstGeom prst="rect">
            <a:avLst/>
          </a:prstGeom>
        </p:spPr>
        <p:txBody>
          <a:bodyPr bIns="46800" lIns="90000" rIns="90000" tIns="46800"/>
          <a:p>
            <a:pPr>
              <a:buSzPct val="75000"/>
              <a:buFont charset="2" typeface="Wingdings"/>
              <a:buChar char=""/>
            </a:pPr>
            <a:r>
              <a:rPr lang="en-CA" sz="2600"/>
              <a:t>Single player side </a:t>
            </a:r>
            <a:r>
              <a:rPr lang="en-CA" sz="2600"/>
              <a:t>scrolling</a:t>
            </a:r>
            <a:r>
              <a:rPr lang="en-CA" sz="2600"/>
              <a:t> action beat-em-up</a:t>
            </a:r>
            <a:endParaRPr/>
          </a:p>
          <a:p>
            <a:pPr lvl="1">
              <a:buSzPct val="80000"/>
              <a:buFont charset="2" typeface="Wingdings"/>
              <a:buChar char=""/>
            </a:pPr>
            <a:r>
              <a:rPr lang="en-CA" sz="2600"/>
              <a:t>Similar to Kung Fu for NES/C64</a:t>
            </a:r>
            <a:endParaRPr/>
          </a:p>
          <a:p>
            <a:pPr>
              <a:buSzPct val="75000"/>
              <a:buFont charset="2" typeface="Wingdings"/>
              <a:buChar char=""/>
            </a:pPr>
            <a:r>
              <a:rPr lang="en-CA" sz="2600"/>
              <a:t>Simple controls usable from a phone touchscreen</a:t>
            </a:r>
            <a:endParaRPr/>
          </a:p>
          <a:p>
            <a:pPr lvl="1">
              <a:buSzPct val="80000"/>
              <a:buFont charset="2" typeface="Wingdings"/>
              <a:buChar char=""/>
            </a:pPr>
            <a:r>
              <a:rPr lang="en-CA" sz="2200"/>
              <a:t>One button for all attacks</a:t>
            </a:r>
            <a:endParaRPr/>
          </a:p>
          <a:p>
            <a:pPr lvl="1">
              <a:buSzPct val="80000"/>
              <a:buFont charset="2" typeface="Wingdings"/>
              <a:buChar char=""/>
            </a:pPr>
            <a:r>
              <a:rPr lang="en-CA" sz="2200"/>
              <a:t>One gamepad to control run, jump and duck</a:t>
            </a:r>
            <a:endParaRPr/>
          </a:p>
          <a:p>
            <a:pPr>
              <a:buSzPct val="75000"/>
              <a:buFont charset="2" typeface="Wingdings"/>
              <a:buChar char=""/>
            </a:pPr>
            <a:r>
              <a:rPr lang="en-CA" sz="2600"/>
              <a:t>Attacks require timing the button clicks as enemies run at you</a:t>
            </a:r>
            <a:endParaRPr/>
          </a:p>
          <a:p>
            <a:pPr>
              <a:buSzPct val="75000"/>
              <a:buFont charset="2" typeface="Wingdings"/>
              <a:buChar char=""/>
            </a:pPr>
            <a:r>
              <a:rPr lang="en-CA" sz="2600"/>
              <a:t>Different attacks and combos will happen based on the distance between Cuddles and the enemy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>
                  <p:par>
                    <p:cTn fill="freeze" id="37">
                      <p:stCondLst>
                        <p:cond delay="indefinite"/>
                      </p:stCondLst>
                      <p:childTnLst>
                        <p:par>
                          <p:cTn fill="freeze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8" st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43">
                      <p:stCondLst>
                        <p:cond delay="indefinite"/>
                      </p:stCondLst>
                      <p:childTnLst>
                        <p:par>
                          <p:cTn fill="freeze" id="44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26" st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53" st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95" st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51">
                      <p:stCondLst>
                        <p:cond delay="indefinite"/>
                      </p:stCondLst>
                      <p:childTnLst>
                        <p:par>
                          <p:cTn fill="freeze" id="52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58" st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55">
                      <p:stCondLst>
                        <p:cond delay="indefinite"/>
                      </p:stCondLst>
                      <p:childTnLst>
                        <p:par>
                          <p:cTn fill="freeze" id="56">
                            <p:stCondLst>
                              <p:cond delay="0"/>
                            </p:stCondLst>
                            <p:childTnLst>
                              <p:par>
                                <p:cTn fill="hold" id="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51" st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457200"/>
            <a:ext cx="8229600" cy="1371960"/>
          </a:xfrm>
          <a:prstGeom prst="rect">
            <a:avLst/>
          </a:prstGeom>
        </p:spPr>
        <p:txBody>
          <a:bodyPr anchor="ctr" bIns="46800" lIns="90000" rIns="90000" tIns="46800"/>
          <a:p>
            <a:pPr>
              <a:buFont typeface="StarSymbol"/>
              <a:buChar char=""/>
            </a:pPr>
            <a:r>
              <a:rPr lang="en-CA"/>
              <a:t>Metagame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980720"/>
            <a:ext cx="8229600" cy="4012200"/>
          </a:xfrm>
          <a:prstGeom prst="rect">
            <a:avLst/>
          </a:prstGeom>
        </p:spPr>
        <p:txBody>
          <a:bodyPr bIns="46800" lIns="90000" rIns="90000" tIns="46800"/>
          <a:p>
            <a:pPr>
              <a:buSzPct val="75000"/>
              <a:buFont charset="2" typeface="Wingdings"/>
              <a:buChar char=""/>
            </a:pPr>
            <a:r>
              <a:rPr lang="en-CA" sz="2600"/>
              <a:t>Players collect points by killing enemies</a:t>
            </a:r>
            <a:endParaRPr/>
          </a:p>
          <a:p>
            <a:pPr>
              <a:buSzPct val="75000"/>
              <a:buFont charset="2" typeface="Wingdings"/>
              <a:buChar char=""/>
            </a:pPr>
            <a:r>
              <a:rPr lang="en-CA" sz="2600"/>
              <a:t>Points are converted to currency to buy temporary upgrades that can be used the next time you play</a:t>
            </a:r>
            <a:endParaRPr/>
          </a:p>
          <a:p>
            <a:pPr>
              <a:buSzPct val="75000"/>
              <a:buFont charset="2" typeface="Wingdings"/>
              <a:buChar char=""/>
            </a:pPr>
            <a:r>
              <a:rPr lang="en-CA" sz="2600"/>
              <a:t>Playing well on the first level will get you enough currency to get at least some basic upgrades when you play again</a:t>
            </a:r>
            <a:endParaRPr/>
          </a:p>
          <a:p>
            <a:pPr>
              <a:buSzPct val="75000"/>
              <a:buFont charset="2" typeface="Wingdings"/>
              <a:buChar char=""/>
            </a:pPr>
            <a:r>
              <a:rPr lang="en-CA" sz="2600"/>
              <a:t>Revenue is based on in-app purchases of the game currency</a:t>
            </a:r>
            <a:endParaRPr/>
          </a:p>
          <a:p>
            <a:pPr>
              <a:buSzPct val="75000"/>
              <a:buFont charset="2" typeface="Wingdings"/>
              <a:buChar char=""/>
            </a:pPr>
            <a:r>
              <a:rPr lang="en-CA" sz="2600"/>
              <a:t>All content will be available to all players</a:t>
            </a:r>
            <a:endParaRPr/>
          </a:p>
        </p:txBody>
      </p:sp>
    </p:spTree>
  </p:cSld>
  <p:timing>
    <p:tnLst>
      <p:par>
        <p:cTn dur="indefinite" id="59" nodeType="tmRoot" restart="never">
          <p:childTnLst>
            <p:seq>
              <p:cTn id="60" nodeType="mainSeq">
                <p:childTnLst>
                  <p:par>
                    <p:cTn fill="freeze" id="61">
                      <p:stCondLst>
                        <p:cond delay="indefinite"/>
                      </p:stCondLst>
                      <p:childTnLst>
                        <p:par>
                          <p:cTn fill="freeze" id="62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65">
                      <p:stCondLst>
                        <p:cond delay="indefinite"/>
                      </p:stCondLst>
                      <p:childTnLst>
                        <p:par>
                          <p:cTn fill="freeze" id="66">
                            <p:stCondLst>
                              <p:cond delay="0"/>
                            </p:stCondLst>
                            <p:childTnLst>
                              <p:par>
                                <p:cTn fill="hold" id="6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41" st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69">
                      <p:stCondLst>
                        <p:cond delay="indefinite"/>
                      </p:stCondLst>
                      <p:childTnLst>
                        <p:par>
                          <p:cTn fill="freeze" id="70">
                            <p:stCondLst>
                              <p:cond delay="0"/>
                            </p:stCondLst>
                            <p:childTnLst>
                              <p:par>
                                <p:cTn fill="hold" id="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58" st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73">
                      <p:stCondLst>
                        <p:cond delay="indefinite"/>
                      </p:stCondLst>
                      <p:childTnLst>
                        <p:par>
                          <p:cTn fill="freeze" id="74">
                            <p:stCondLst>
                              <p:cond delay="0"/>
                            </p:stCondLst>
                            <p:childTnLst>
                              <p:par>
                                <p:cTn fill="hold" id="7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16" st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77">
                      <p:stCondLst>
                        <p:cond delay="indefinite"/>
                      </p:stCondLst>
                      <p:childTnLst>
                        <p:par>
                          <p:cTn fill="freeze" id="78">
                            <p:stCondLst>
                              <p:cond delay="0"/>
                            </p:stCondLst>
                            <p:childTnLst>
                              <p:par>
                                <p:cTn fill="hold" id="7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61" st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457200"/>
            <a:ext cx="8229600" cy="1371960"/>
          </a:xfrm>
          <a:prstGeom prst="rect">
            <a:avLst/>
          </a:prstGeom>
        </p:spPr>
        <p:txBody>
          <a:bodyPr anchor="ctr" bIns="46800" lIns="90000" rIns="90000" tIns="46800"/>
          <a:p>
            <a:pPr>
              <a:buFont typeface="StarSymbol"/>
              <a:buChar char=""/>
            </a:pPr>
            <a:r>
              <a:rPr lang="en-CA"/>
              <a:t>Development and Distribution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980720"/>
            <a:ext cx="8229600" cy="3886560"/>
          </a:xfrm>
          <a:prstGeom prst="rect">
            <a:avLst/>
          </a:prstGeom>
        </p:spPr>
        <p:txBody>
          <a:bodyPr bIns="46800" lIns="90000" rIns="90000" tIns="46800"/>
          <a:p>
            <a:pPr>
              <a:buSzPct val="75000"/>
              <a:buFont charset="2" typeface="Wingdings"/>
              <a:buChar char=""/>
            </a:pPr>
            <a:r>
              <a:rPr lang="en-CA"/>
              <a:t>Built in Unity</a:t>
            </a:r>
            <a:endParaRPr/>
          </a:p>
          <a:p>
            <a:pPr lvl="1">
              <a:buSzPct val="80000"/>
              <a:buFont charset="2" typeface="Wingdings"/>
              <a:buChar char=""/>
            </a:pPr>
            <a:r>
              <a:rPr lang="en-CA"/>
              <a:t>Quick development time</a:t>
            </a:r>
            <a:endParaRPr/>
          </a:p>
          <a:p>
            <a:pPr lvl="1">
              <a:buSzPct val="80000"/>
              <a:buFont charset="2" typeface="Wingdings"/>
              <a:buChar char=""/>
            </a:pPr>
            <a:r>
              <a:rPr lang="en-CA"/>
              <a:t>Easy to build for multiple platforms</a:t>
            </a:r>
            <a:endParaRPr/>
          </a:p>
          <a:p>
            <a:pPr>
              <a:buSzPct val="75000"/>
              <a:buFont charset="2" typeface="Wingdings"/>
              <a:buChar char=""/>
            </a:pPr>
            <a:r>
              <a:rPr lang="en-CA"/>
              <a:t>Distributed through mobile app stores</a:t>
            </a:r>
            <a:endParaRPr/>
          </a:p>
          <a:p>
            <a:pPr lvl="1">
              <a:buSzPct val="80000"/>
              <a:buFont charset="2" typeface="Wingdings"/>
              <a:buChar char=""/>
            </a:pPr>
            <a:r>
              <a:rPr lang="en-CA"/>
              <a:t>Windows App Store</a:t>
            </a:r>
            <a:endParaRPr/>
          </a:p>
          <a:p>
            <a:pPr lvl="1">
              <a:buSzPct val="80000"/>
              <a:buFont charset="2" typeface="Wingdings"/>
              <a:buChar char=""/>
            </a:pPr>
            <a:r>
              <a:rPr lang="en-CA"/>
              <a:t>Google play</a:t>
            </a:r>
            <a:endParaRPr/>
          </a:p>
          <a:p>
            <a:pPr lvl="1">
              <a:buSzPct val="80000"/>
              <a:buFont charset="2" typeface="Wingdings"/>
              <a:buChar char=""/>
            </a:pPr>
            <a:r>
              <a:rPr lang="en-CA"/>
              <a:t>iTunes </a:t>
            </a:r>
            <a:endParaRPr/>
          </a:p>
        </p:txBody>
      </p:sp>
    </p:spTree>
  </p:cSld>
  <p:timing>
    <p:tnLst>
      <p:par>
        <p:cTn dur="indefinite" id="81" nodeType="tmRoot" restart="never">
          <p:childTnLst>
            <p:seq>
              <p:cTn id="82" nodeType="mainSeq">
                <p:childTnLst>
                  <p:par>
                    <p:cTn fill="freeze" id="83">
                      <p:stCondLst>
                        <p:cond delay="indefinite"/>
                      </p:stCondLst>
                      <p:childTnLst>
                        <p:par>
                          <p:cTn fill="freeze" id="84">
                            <p:stCondLst>
                              <p:cond delay="0"/>
                            </p:stCondLst>
                            <p:childTnLst>
                              <p:par>
                                <p:cTn fill="hold" id="8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8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75" st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91">
                      <p:stCondLst>
                        <p:cond delay="indefinite"/>
                      </p:stCondLst>
                      <p:childTnLst>
                        <p:par>
                          <p:cTn fill="freeze" id="92">
                            <p:stCondLst>
                              <p:cond delay="0"/>
                            </p:stCondLst>
                            <p:childTnLst>
                              <p:par>
                                <p:cTn fill="hold" id="9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13" st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31" st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43" st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51" st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457200"/>
            <a:ext cx="8229600" cy="1371960"/>
          </a:xfrm>
          <a:prstGeom prst="rect">
            <a:avLst/>
          </a:prstGeom>
        </p:spPr>
        <p:txBody>
          <a:bodyPr anchor="ctr" bIns="46800" lIns="90000" rIns="90000" tIns="46800" wrap="none"/>
          <a:p>
            <a:r>
              <a:rPr lang="en-CA"/>
              <a:t>Summary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980720"/>
            <a:ext cx="8182800" cy="4115160"/>
          </a:xfrm>
          <a:prstGeom prst="rect">
            <a:avLst/>
          </a:prstGeom>
        </p:spPr>
        <p:txBody>
          <a:bodyPr bIns="46800" lIns="90000" rIns="90000" tIns="46800" wrap="none"/>
          <a:p>
            <a:pPr>
              <a:buSzPct val="75000"/>
              <a:buFont charset="2" typeface="Wingdings"/>
              <a:buChar char=""/>
            </a:pPr>
            <a:r>
              <a:rPr lang="en-CA"/>
              <a:t>Memorable theme that people will talk about</a:t>
            </a:r>
            <a:endParaRPr/>
          </a:p>
          <a:p>
            <a:pPr>
              <a:buSzPct val="75000"/>
              <a:buFont charset="2" typeface="Wingdings"/>
              <a:buChar char=""/>
            </a:pPr>
            <a:r>
              <a:rPr lang="en-CA"/>
              <a:t>Simple but challenging gameplay will be fun from the 1st play to the 100th</a:t>
            </a:r>
            <a:endParaRPr/>
          </a:p>
          <a:p>
            <a:pPr>
              <a:buSzPct val="75000"/>
              <a:buFont charset="2" typeface="Wingdings"/>
              <a:buChar char=""/>
            </a:pPr>
            <a:r>
              <a:rPr lang="en-CA"/>
              <a:t>Multiple platforms and free should allow for wide distribution</a:t>
            </a:r>
            <a:endParaRPr/>
          </a:p>
          <a:p>
            <a:pPr>
              <a:buSzPct val="75000"/>
              <a:buFont charset="2" typeface="Wingdings"/>
              <a:buChar char=""/>
            </a:pPr>
            <a:r>
              <a:rPr lang="en-CA"/>
              <a:t>In-app purchases should allow significant revenue</a:t>
            </a:r>
            <a:endParaRPr/>
          </a:p>
        </p:txBody>
      </p:sp>
    </p:spTree>
  </p:cSld>
  <p:timing>
    <p:tnLst>
      <p:par>
        <p:cTn dur="indefinite" id="101" nodeType="tmRoot" restart="never">
          <p:childTnLst>
            <p:seq>
              <p:cTn id="102" nodeType="mainSeq">
                <p:childTnLst>
                  <p:par>
                    <p:cTn fill="freeze" id="103">
                      <p:stCondLst>
                        <p:cond delay="indefinite"/>
                      </p:stCondLst>
                      <p:childTnLst>
                        <p:par>
                          <p:cTn fill="freeze" id="104">
                            <p:stCondLst>
                              <p:cond delay="0"/>
                            </p:stCondLst>
                            <p:childTnLst>
                              <p:par>
                                <p:cTn fill="hold" id="10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07">
                      <p:stCondLst>
                        <p:cond delay="indefinite"/>
                      </p:stCondLst>
                      <p:childTnLst>
                        <p:par>
                          <p:cTn fill="freeze" id="108">
                            <p:stCondLst>
                              <p:cond delay="0"/>
                            </p:stCondLst>
                            <p:childTnLst>
                              <p:par>
                                <p:cTn fill="hold" id="1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19" st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11">
                      <p:stCondLst>
                        <p:cond delay="indefinite"/>
                      </p:stCondLst>
                      <p:childTnLst>
                        <p:par>
                          <p:cTn fill="freeze" id="112">
                            <p:stCondLst>
                              <p:cond delay="0"/>
                            </p:stCondLst>
                            <p:childTnLst>
                              <p:par>
                                <p:cTn fill="hold" id="1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82" st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15">
                      <p:stCondLst>
                        <p:cond delay="indefinite"/>
                      </p:stCondLst>
                      <p:childTnLst>
                        <p:par>
                          <p:cTn fill="freeze" id="116">
                            <p:stCondLst>
                              <p:cond delay="0"/>
                            </p:stCondLst>
                            <p:childTnLst>
                              <p:par>
                                <p:cTn fill="hold" id="1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32" st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5320" y="240480"/>
            <a:ext cx="8127720" cy="6400440"/>
          </a:xfrm>
          <a:prstGeom prst="rect">
            <a:avLst/>
          </a:prstGeom>
        </p:spPr>
      </p:pic>
    </p:spTree>
  </p:cSld>
  <p:timing>
    <p:tnLst>
      <p:par>
        <p:cTn dur="indefinite" id="119" nodeType="tmRoot" restart="never">
          <p:childTnLst>
            <p:seq>
              <p:cTn id="1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