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8CAF5-DE9F-4338-8586-B324DA5C392B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6E2C2B-8768-4A23-A79D-C2F81E7710AD}">
      <dgm:prSet phldrT="[文本]"/>
      <dgm:spPr/>
      <dgm:t>
        <a:bodyPr/>
        <a:lstStyle/>
        <a:p>
          <a:r>
            <a:rPr lang="zh-CN" altLang="en-US" dirty="0"/>
            <a:t>矿池 </a:t>
          </a:r>
          <a:r>
            <a:rPr lang="en-US" altLang="zh-CN" dirty="0"/>
            <a:t>BTC.com</a:t>
          </a:r>
          <a:endParaRPr lang="zh-CN" altLang="en-US" dirty="0"/>
        </a:p>
      </dgm:t>
    </dgm:pt>
    <dgm:pt modelId="{D55B9B69-9F44-4C98-B661-DE9EFA32CF05}" type="parTrans" cxnId="{A155A6AD-E5FB-441D-AEEE-4D8A4D64EFE4}">
      <dgm:prSet/>
      <dgm:spPr/>
      <dgm:t>
        <a:bodyPr/>
        <a:lstStyle/>
        <a:p>
          <a:endParaRPr lang="zh-CN" altLang="en-US"/>
        </a:p>
      </dgm:t>
    </dgm:pt>
    <dgm:pt modelId="{7BFFAC0F-F0E1-41E9-A3E5-18B96060BEA9}" type="sibTrans" cxnId="{A155A6AD-E5FB-441D-AEEE-4D8A4D64EFE4}">
      <dgm:prSet/>
      <dgm:spPr/>
      <dgm:t>
        <a:bodyPr/>
        <a:lstStyle/>
        <a:p>
          <a:endParaRPr lang="zh-CN" altLang="en-US"/>
        </a:p>
      </dgm:t>
    </dgm:pt>
    <dgm:pt modelId="{09F15487-9BF3-49C1-967B-E28759CFA8B6}">
      <dgm:prSet phldrT="[文本]"/>
      <dgm:spPr/>
      <dgm:t>
        <a:bodyPr/>
        <a:lstStyle/>
        <a:p>
          <a:r>
            <a:rPr lang="zh-CN" altLang="en-US" dirty="0"/>
            <a:t>矿机代理</a:t>
          </a:r>
        </a:p>
      </dgm:t>
    </dgm:pt>
    <dgm:pt modelId="{3CE582CF-2306-445C-A16F-8EEA9A9A27E3}" type="parTrans" cxnId="{5D62A2B4-54F8-432F-A7F5-E13F733DEAF5}">
      <dgm:prSet/>
      <dgm:spPr/>
      <dgm:t>
        <a:bodyPr/>
        <a:lstStyle/>
        <a:p>
          <a:endParaRPr lang="zh-CN" altLang="en-US"/>
        </a:p>
      </dgm:t>
    </dgm:pt>
    <dgm:pt modelId="{CAD5DC5E-2EE3-436D-B22E-2EB2B42BAD19}" type="sibTrans" cxnId="{5D62A2B4-54F8-432F-A7F5-E13F733DEAF5}">
      <dgm:prSet/>
      <dgm:spPr/>
      <dgm:t>
        <a:bodyPr/>
        <a:lstStyle/>
        <a:p>
          <a:endParaRPr lang="zh-CN" altLang="en-US"/>
        </a:p>
      </dgm:t>
    </dgm:pt>
    <dgm:pt modelId="{CCCEA6F2-CAA1-420F-952F-4B73A7BFE9AD}">
      <dgm:prSet phldrT="[文本]"/>
      <dgm:spPr/>
      <dgm:t>
        <a:bodyPr/>
        <a:lstStyle/>
        <a:p>
          <a:r>
            <a:rPr lang="zh-CN" altLang="en-US" dirty="0"/>
            <a:t>矿机</a:t>
          </a:r>
        </a:p>
      </dgm:t>
    </dgm:pt>
    <dgm:pt modelId="{C340D543-55CB-49AF-96C3-E9CD67721506}" type="parTrans" cxnId="{56AE57B6-424F-4A85-A135-B807B64B5DF2}">
      <dgm:prSet/>
      <dgm:spPr/>
      <dgm:t>
        <a:bodyPr/>
        <a:lstStyle/>
        <a:p>
          <a:endParaRPr lang="zh-CN" altLang="en-US"/>
        </a:p>
      </dgm:t>
    </dgm:pt>
    <dgm:pt modelId="{889D436F-9A48-4F3D-95A2-788373E562E4}" type="sibTrans" cxnId="{56AE57B6-424F-4A85-A135-B807B64B5DF2}">
      <dgm:prSet/>
      <dgm:spPr/>
      <dgm:t>
        <a:bodyPr/>
        <a:lstStyle/>
        <a:p>
          <a:endParaRPr lang="zh-CN" altLang="en-US"/>
        </a:p>
      </dgm:t>
    </dgm:pt>
    <dgm:pt modelId="{4DADA763-E4D3-4C6B-AB34-1EC754526F75}">
      <dgm:prSet phldrT="[文本]"/>
      <dgm:spPr/>
      <dgm:t>
        <a:bodyPr/>
        <a:lstStyle/>
        <a:p>
          <a:r>
            <a:rPr lang="zh-CN" altLang="en-US" dirty="0"/>
            <a:t>矿池 </a:t>
          </a:r>
          <a:r>
            <a:rPr lang="en-US" altLang="zh-CN" dirty="0"/>
            <a:t>F2Pool</a:t>
          </a:r>
          <a:endParaRPr lang="zh-CN" altLang="en-US" dirty="0"/>
        </a:p>
      </dgm:t>
    </dgm:pt>
    <dgm:pt modelId="{8B54BD06-9F05-436B-B1FD-D0F9914F7EE0}" type="parTrans" cxnId="{ED71C953-3B3B-4E57-8689-5AC97DA7420B}">
      <dgm:prSet/>
      <dgm:spPr/>
      <dgm:t>
        <a:bodyPr/>
        <a:lstStyle/>
        <a:p>
          <a:endParaRPr lang="zh-CN" altLang="en-US"/>
        </a:p>
      </dgm:t>
    </dgm:pt>
    <dgm:pt modelId="{2DE255DF-3E49-4C74-A10F-32671DFB7DA0}" type="sibTrans" cxnId="{ED71C953-3B3B-4E57-8689-5AC97DA7420B}">
      <dgm:prSet/>
      <dgm:spPr/>
      <dgm:t>
        <a:bodyPr/>
        <a:lstStyle/>
        <a:p>
          <a:endParaRPr lang="zh-CN" altLang="en-US"/>
        </a:p>
      </dgm:t>
    </dgm:pt>
    <dgm:pt modelId="{60D5F1AB-04D7-4703-B169-21CD2EA30842}">
      <dgm:prSet phldrT="[文本]"/>
      <dgm:spPr/>
      <dgm:t>
        <a:bodyPr/>
        <a:lstStyle/>
        <a:p>
          <a:r>
            <a:rPr lang="zh-CN" altLang="en-US" dirty="0"/>
            <a:t>矿机</a:t>
          </a:r>
        </a:p>
      </dgm:t>
    </dgm:pt>
    <dgm:pt modelId="{0372F364-D68F-4C96-9FD3-9698512FBDAC}" type="parTrans" cxnId="{C75D4859-47A5-40A2-9081-77D0641A5DA9}">
      <dgm:prSet/>
      <dgm:spPr/>
      <dgm:t>
        <a:bodyPr/>
        <a:lstStyle/>
        <a:p>
          <a:endParaRPr lang="zh-CN" altLang="en-US"/>
        </a:p>
      </dgm:t>
    </dgm:pt>
    <dgm:pt modelId="{9F1C88F1-E847-443D-941A-A65C22F47398}" type="sibTrans" cxnId="{C75D4859-47A5-40A2-9081-77D0641A5DA9}">
      <dgm:prSet/>
      <dgm:spPr/>
      <dgm:t>
        <a:bodyPr/>
        <a:lstStyle/>
        <a:p>
          <a:endParaRPr lang="zh-CN" altLang="en-US"/>
        </a:p>
      </dgm:t>
    </dgm:pt>
    <dgm:pt modelId="{4C9FBA96-1CC3-4678-A041-C4A99B4CDB24}">
      <dgm:prSet phldrT="[文本]"/>
      <dgm:spPr/>
      <dgm:t>
        <a:bodyPr/>
        <a:lstStyle/>
        <a:p>
          <a:r>
            <a:rPr lang="zh-CN" altLang="en-US" dirty="0"/>
            <a:t>矿机</a:t>
          </a:r>
        </a:p>
      </dgm:t>
    </dgm:pt>
    <dgm:pt modelId="{24E3F978-BB77-4810-A066-EF8689A759DF}" type="parTrans" cxnId="{87F1AC4A-3B6F-4E5A-81C0-4D2DB81B4A5B}">
      <dgm:prSet/>
      <dgm:spPr/>
      <dgm:t>
        <a:bodyPr/>
        <a:lstStyle/>
        <a:p>
          <a:endParaRPr lang="zh-CN" altLang="en-US"/>
        </a:p>
      </dgm:t>
    </dgm:pt>
    <dgm:pt modelId="{F61BEF91-D505-4511-AB49-320F1F617D1C}" type="sibTrans" cxnId="{87F1AC4A-3B6F-4E5A-81C0-4D2DB81B4A5B}">
      <dgm:prSet/>
      <dgm:spPr/>
      <dgm:t>
        <a:bodyPr/>
        <a:lstStyle/>
        <a:p>
          <a:endParaRPr lang="zh-CN" altLang="en-US"/>
        </a:p>
      </dgm:t>
    </dgm:pt>
    <dgm:pt modelId="{9AA5EEE2-9540-4A0A-A47F-B70D7A71682A}">
      <dgm:prSet phldrT="[文本]"/>
      <dgm:spPr/>
      <dgm:t>
        <a:bodyPr/>
        <a:lstStyle/>
        <a:p>
          <a:r>
            <a:rPr lang="zh-CN" altLang="en-US" dirty="0"/>
            <a:t>矿池 </a:t>
          </a:r>
          <a:r>
            <a:rPr lang="en-US" altLang="zh-CN" dirty="0"/>
            <a:t>…</a:t>
          </a:r>
          <a:endParaRPr lang="zh-CN" altLang="en-US" dirty="0"/>
        </a:p>
      </dgm:t>
    </dgm:pt>
    <dgm:pt modelId="{056538B0-A2F3-4B7D-ADDB-4BC077223926}" type="parTrans" cxnId="{CBDFA645-D888-4468-9E03-7C95F06F3199}">
      <dgm:prSet/>
      <dgm:spPr/>
      <dgm:t>
        <a:bodyPr/>
        <a:lstStyle/>
        <a:p>
          <a:endParaRPr lang="zh-CN" altLang="en-US"/>
        </a:p>
      </dgm:t>
    </dgm:pt>
    <dgm:pt modelId="{27F9C54A-969B-42E7-AEE1-15D74E476A44}" type="sibTrans" cxnId="{CBDFA645-D888-4468-9E03-7C95F06F3199}">
      <dgm:prSet/>
      <dgm:spPr/>
      <dgm:t>
        <a:bodyPr/>
        <a:lstStyle/>
        <a:p>
          <a:endParaRPr lang="zh-CN" altLang="en-US"/>
        </a:p>
      </dgm:t>
    </dgm:pt>
    <dgm:pt modelId="{294CCF4A-64B5-4DE6-940A-1FB3CB0DF3AA}">
      <dgm:prSet phldrT="[文本]"/>
      <dgm:spPr/>
      <dgm:t>
        <a:bodyPr/>
        <a:lstStyle/>
        <a:p>
          <a:r>
            <a:rPr lang="zh-CN" altLang="en-US" dirty="0"/>
            <a:t>矿机</a:t>
          </a:r>
        </a:p>
      </dgm:t>
    </dgm:pt>
    <dgm:pt modelId="{3C4883DF-191A-462E-9DDD-397FDA8B6C00}" type="parTrans" cxnId="{BF19D143-54C1-44B6-92F5-1D1934C02457}">
      <dgm:prSet/>
      <dgm:spPr/>
      <dgm:t>
        <a:bodyPr/>
        <a:lstStyle/>
        <a:p>
          <a:endParaRPr lang="zh-CN" altLang="en-US"/>
        </a:p>
      </dgm:t>
    </dgm:pt>
    <dgm:pt modelId="{0691BD17-D197-488B-8ACA-E06E4740B79B}" type="sibTrans" cxnId="{BF19D143-54C1-44B6-92F5-1D1934C02457}">
      <dgm:prSet/>
      <dgm:spPr/>
      <dgm:t>
        <a:bodyPr/>
        <a:lstStyle/>
        <a:p>
          <a:endParaRPr lang="zh-CN" altLang="en-US"/>
        </a:p>
      </dgm:t>
    </dgm:pt>
    <dgm:pt modelId="{A2156272-CDBB-4E92-A9FD-EC0763F87C08}">
      <dgm:prSet phldrT="[文本]"/>
      <dgm:spPr/>
      <dgm:t>
        <a:bodyPr/>
        <a:lstStyle/>
        <a:p>
          <a:r>
            <a:rPr lang="zh-CN" altLang="en-US" dirty="0"/>
            <a:t>矿机</a:t>
          </a:r>
        </a:p>
      </dgm:t>
    </dgm:pt>
    <dgm:pt modelId="{9CCBEC66-D862-42C6-AC36-057DA1C2E368}" type="parTrans" cxnId="{E1BE41A0-9FD1-4FFB-AE10-8CF0D1D8FBD1}">
      <dgm:prSet/>
      <dgm:spPr/>
      <dgm:t>
        <a:bodyPr/>
        <a:lstStyle/>
        <a:p>
          <a:endParaRPr lang="zh-CN" altLang="en-US"/>
        </a:p>
      </dgm:t>
    </dgm:pt>
    <dgm:pt modelId="{7C1667CD-97B5-43F9-9B6B-F75ABC78884A}" type="sibTrans" cxnId="{E1BE41A0-9FD1-4FFB-AE10-8CF0D1D8FBD1}">
      <dgm:prSet/>
      <dgm:spPr/>
      <dgm:t>
        <a:bodyPr/>
        <a:lstStyle/>
        <a:p>
          <a:endParaRPr lang="zh-CN" altLang="en-US"/>
        </a:p>
      </dgm:t>
    </dgm:pt>
    <dgm:pt modelId="{5B97D6E0-E209-447F-9E53-2EDAD017B1D1}" type="pres">
      <dgm:prSet presAssocID="{8C28CAF5-DE9F-4338-8586-B324DA5C392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73FFEFA-DAF4-46B3-B54F-F5B8CCABDB39}" type="pres">
      <dgm:prSet presAssocID="{8C28CAF5-DE9F-4338-8586-B324DA5C392B}" presName="cycle" presStyleCnt="0"/>
      <dgm:spPr/>
    </dgm:pt>
    <dgm:pt modelId="{64DED4FC-A652-4F1F-B2C5-999C6A2A776E}" type="pres">
      <dgm:prSet presAssocID="{8C28CAF5-DE9F-4338-8586-B324DA5C392B}" presName="centerShape" presStyleCnt="0"/>
      <dgm:spPr/>
    </dgm:pt>
    <dgm:pt modelId="{79C3115B-D985-4C17-B46B-CE291DD5A6D5}" type="pres">
      <dgm:prSet presAssocID="{8C28CAF5-DE9F-4338-8586-B324DA5C392B}" presName="connSite" presStyleLbl="node1" presStyleIdx="0" presStyleCnt="4"/>
      <dgm:spPr/>
    </dgm:pt>
    <dgm:pt modelId="{7E72F0AE-600D-4F88-BFAF-B8CEF1187024}" type="pres">
      <dgm:prSet presAssocID="{8C28CAF5-DE9F-4338-8586-B324DA5C392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7C3224D4-C55D-427D-A630-488A49B5FCE7}" type="pres">
      <dgm:prSet presAssocID="{D55B9B69-9F44-4C98-B661-DE9EFA32CF05}" presName="Name25" presStyleLbl="parChTrans1D1" presStyleIdx="0" presStyleCnt="3"/>
      <dgm:spPr/>
    </dgm:pt>
    <dgm:pt modelId="{D03B963B-37AC-46E3-9740-78541FCD5A4B}" type="pres">
      <dgm:prSet presAssocID="{E16E2C2B-8768-4A23-A79D-C2F81E7710AD}" presName="node" presStyleCnt="0"/>
      <dgm:spPr/>
    </dgm:pt>
    <dgm:pt modelId="{4092B094-021B-41ED-BC80-179F9F2167C5}" type="pres">
      <dgm:prSet presAssocID="{E16E2C2B-8768-4A23-A79D-C2F81E7710A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3B09F80-159B-4790-993C-950292049A94}" type="pres">
      <dgm:prSet presAssocID="{E16E2C2B-8768-4A23-A79D-C2F81E7710AD}" presName="childNode" presStyleLbl="revTx" presStyleIdx="0" presStyleCnt="3">
        <dgm:presLayoutVars>
          <dgm:bulletEnabled val="1"/>
        </dgm:presLayoutVars>
      </dgm:prSet>
      <dgm:spPr/>
    </dgm:pt>
    <dgm:pt modelId="{422DFF75-3E9B-4F42-A1EF-EE3129FC729A}" type="pres">
      <dgm:prSet presAssocID="{8B54BD06-9F05-436B-B1FD-D0F9914F7EE0}" presName="Name25" presStyleLbl="parChTrans1D1" presStyleIdx="1" presStyleCnt="3"/>
      <dgm:spPr/>
    </dgm:pt>
    <dgm:pt modelId="{3C4AEE57-8DC0-4256-A85A-3588B1FCDD40}" type="pres">
      <dgm:prSet presAssocID="{4DADA763-E4D3-4C6B-AB34-1EC754526F75}" presName="node" presStyleCnt="0"/>
      <dgm:spPr/>
    </dgm:pt>
    <dgm:pt modelId="{6FE4A31F-31F1-49C6-86EA-68C1977C5290}" type="pres">
      <dgm:prSet presAssocID="{4DADA763-E4D3-4C6B-AB34-1EC754526F75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8E841A28-459B-4DA3-B551-394F285FD26B}" type="pres">
      <dgm:prSet presAssocID="{4DADA763-E4D3-4C6B-AB34-1EC754526F75}" presName="childNode" presStyleLbl="revTx" presStyleIdx="1" presStyleCnt="3">
        <dgm:presLayoutVars>
          <dgm:bulletEnabled val="1"/>
        </dgm:presLayoutVars>
      </dgm:prSet>
      <dgm:spPr/>
    </dgm:pt>
    <dgm:pt modelId="{EDF0C85D-3B21-4D9E-B543-338280D71F61}" type="pres">
      <dgm:prSet presAssocID="{056538B0-A2F3-4B7D-ADDB-4BC077223926}" presName="Name25" presStyleLbl="parChTrans1D1" presStyleIdx="2" presStyleCnt="3"/>
      <dgm:spPr/>
    </dgm:pt>
    <dgm:pt modelId="{189167DC-E97C-4B10-9804-AEFE5A4FAC03}" type="pres">
      <dgm:prSet presAssocID="{9AA5EEE2-9540-4A0A-A47F-B70D7A71682A}" presName="node" presStyleCnt="0"/>
      <dgm:spPr/>
    </dgm:pt>
    <dgm:pt modelId="{914E22DA-9A31-4CA6-B902-0AABCF23B7F6}" type="pres">
      <dgm:prSet presAssocID="{9AA5EEE2-9540-4A0A-A47F-B70D7A71682A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3113C25-23A8-4755-87A5-758DED6086F4}" type="pres">
      <dgm:prSet presAssocID="{9AA5EEE2-9540-4A0A-A47F-B70D7A71682A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2FFE6922-9874-4554-A622-887B8FDF78AE}" type="presOf" srcId="{60D5F1AB-04D7-4703-B169-21CD2EA30842}" destId="{8E841A28-459B-4DA3-B551-394F285FD26B}" srcOrd="0" destOrd="0" presId="urn:microsoft.com/office/officeart/2005/8/layout/radial2"/>
    <dgm:cxn modelId="{C8A90D29-D4A1-4F39-B487-7D4490E836E4}" type="presOf" srcId="{D55B9B69-9F44-4C98-B661-DE9EFA32CF05}" destId="{7C3224D4-C55D-427D-A630-488A49B5FCE7}" srcOrd="0" destOrd="0" presId="urn:microsoft.com/office/officeart/2005/8/layout/radial2"/>
    <dgm:cxn modelId="{3C9C6729-8233-49F9-AE81-611C5490B239}" type="presOf" srcId="{8B54BD06-9F05-436B-B1FD-D0F9914F7EE0}" destId="{422DFF75-3E9B-4F42-A1EF-EE3129FC729A}" srcOrd="0" destOrd="0" presId="urn:microsoft.com/office/officeart/2005/8/layout/radial2"/>
    <dgm:cxn modelId="{358BCB38-E4AA-4AFB-842B-595A2650FD39}" type="presOf" srcId="{CCCEA6F2-CAA1-420F-952F-4B73A7BFE9AD}" destId="{73B09F80-159B-4790-993C-950292049A94}" srcOrd="0" destOrd="1" presId="urn:microsoft.com/office/officeart/2005/8/layout/radial2"/>
    <dgm:cxn modelId="{BF19D143-54C1-44B6-92F5-1D1934C02457}" srcId="{9AA5EEE2-9540-4A0A-A47F-B70D7A71682A}" destId="{294CCF4A-64B5-4DE6-940A-1FB3CB0DF3AA}" srcOrd="0" destOrd="0" parTransId="{3C4883DF-191A-462E-9DDD-397FDA8B6C00}" sibTransId="{0691BD17-D197-488B-8ACA-E06E4740B79B}"/>
    <dgm:cxn modelId="{CBDFA645-D888-4468-9E03-7C95F06F3199}" srcId="{8C28CAF5-DE9F-4338-8586-B324DA5C392B}" destId="{9AA5EEE2-9540-4A0A-A47F-B70D7A71682A}" srcOrd="2" destOrd="0" parTransId="{056538B0-A2F3-4B7D-ADDB-4BC077223926}" sibTransId="{27F9C54A-969B-42E7-AEE1-15D74E476A44}"/>
    <dgm:cxn modelId="{87F1AC4A-3B6F-4E5A-81C0-4D2DB81B4A5B}" srcId="{4DADA763-E4D3-4C6B-AB34-1EC754526F75}" destId="{4C9FBA96-1CC3-4678-A041-C4A99B4CDB24}" srcOrd="1" destOrd="0" parTransId="{24E3F978-BB77-4810-A066-EF8689A759DF}" sibTransId="{F61BEF91-D505-4511-AB49-320F1F617D1C}"/>
    <dgm:cxn modelId="{6CBEC74C-4BC1-4A26-B523-BC9ABBC7B881}" type="presOf" srcId="{294CCF4A-64B5-4DE6-940A-1FB3CB0DF3AA}" destId="{93113C25-23A8-4755-87A5-758DED6086F4}" srcOrd="0" destOrd="0" presId="urn:microsoft.com/office/officeart/2005/8/layout/radial2"/>
    <dgm:cxn modelId="{ED71C953-3B3B-4E57-8689-5AC97DA7420B}" srcId="{8C28CAF5-DE9F-4338-8586-B324DA5C392B}" destId="{4DADA763-E4D3-4C6B-AB34-1EC754526F75}" srcOrd="1" destOrd="0" parTransId="{8B54BD06-9F05-436B-B1FD-D0F9914F7EE0}" sibTransId="{2DE255DF-3E49-4C74-A10F-32671DFB7DA0}"/>
    <dgm:cxn modelId="{EBA38458-801D-4889-9AFC-6B86178C9F65}" type="presOf" srcId="{9AA5EEE2-9540-4A0A-A47F-B70D7A71682A}" destId="{914E22DA-9A31-4CA6-B902-0AABCF23B7F6}" srcOrd="0" destOrd="0" presId="urn:microsoft.com/office/officeart/2005/8/layout/radial2"/>
    <dgm:cxn modelId="{C75D4859-47A5-40A2-9081-77D0641A5DA9}" srcId="{4DADA763-E4D3-4C6B-AB34-1EC754526F75}" destId="{60D5F1AB-04D7-4703-B169-21CD2EA30842}" srcOrd="0" destOrd="0" parTransId="{0372F364-D68F-4C96-9FD3-9698512FBDAC}" sibTransId="{9F1C88F1-E847-443D-941A-A65C22F47398}"/>
    <dgm:cxn modelId="{E1BE41A0-9FD1-4FFB-AE10-8CF0D1D8FBD1}" srcId="{9AA5EEE2-9540-4A0A-A47F-B70D7A71682A}" destId="{A2156272-CDBB-4E92-A9FD-EC0763F87C08}" srcOrd="1" destOrd="0" parTransId="{9CCBEC66-D862-42C6-AC36-057DA1C2E368}" sibTransId="{7C1667CD-97B5-43F9-9B6B-F75ABC78884A}"/>
    <dgm:cxn modelId="{DD43EDA0-5A85-4D4D-8B6C-91C84C9D5272}" type="presOf" srcId="{E16E2C2B-8768-4A23-A79D-C2F81E7710AD}" destId="{4092B094-021B-41ED-BC80-179F9F2167C5}" srcOrd="0" destOrd="0" presId="urn:microsoft.com/office/officeart/2005/8/layout/radial2"/>
    <dgm:cxn modelId="{F56362A3-FCD3-4502-AA10-A85699763832}" type="presOf" srcId="{8C28CAF5-DE9F-4338-8586-B324DA5C392B}" destId="{5B97D6E0-E209-447F-9E53-2EDAD017B1D1}" srcOrd="0" destOrd="0" presId="urn:microsoft.com/office/officeart/2005/8/layout/radial2"/>
    <dgm:cxn modelId="{793BAAA5-A1BF-4301-AD7E-0CA1FBC3504B}" type="presOf" srcId="{056538B0-A2F3-4B7D-ADDB-4BC077223926}" destId="{EDF0C85D-3B21-4D9E-B543-338280D71F61}" srcOrd="0" destOrd="0" presId="urn:microsoft.com/office/officeart/2005/8/layout/radial2"/>
    <dgm:cxn modelId="{A155A6AD-E5FB-441D-AEEE-4D8A4D64EFE4}" srcId="{8C28CAF5-DE9F-4338-8586-B324DA5C392B}" destId="{E16E2C2B-8768-4A23-A79D-C2F81E7710AD}" srcOrd="0" destOrd="0" parTransId="{D55B9B69-9F44-4C98-B661-DE9EFA32CF05}" sibTransId="{7BFFAC0F-F0E1-41E9-A3E5-18B96060BEA9}"/>
    <dgm:cxn modelId="{5D62A2B4-54F8-432F-A7F5-E13F733DEAF5}" srcId="{E16E2C2B-8768-4A23-A79D-C2F81E7710AD}" destId="{09F15487-9BF3-49C1-967B-E28759CFA8B6}" srcOrd="0" destOrd="0" parTransId="{3CE582CF-2306-445C-A16F-8EEA9A9A27E3}" sibTransId="{CAD5DC5E-2EE3-436D-B22E-2EB2B42BAD19}"/>
    <dgm:cxn modelId="{56AE57B6-424F-4A85-A135-B807B64B5DF2}" srcId="{E16E2C2B-8768-4A23-A79D-C2F81E7710AD}" destId="{CCCEA6F2-CAA1-420F-952F-4B73A7BFE9AD}" srcOrd="1" destOrd="0" parTransId="{C340D543-55CB-49AF-96C3-E9CD67721506}" sibTransId="{889D436F-9A48-4F3D-95A2-788373E562E4}"/>
    <dgm:cxn modelId="{450567CF-B237-4754-9607-26438EBD7FE8}" type="presOf" srcId="{A2156272-CDBB-4E92-A9FD-EC0763F87C08}" destId="{93113C25-23A8-4755-87A5-758DED6086F4}" srcOrd="0" destOrd="1" presId="urn:microsoft.com/office/officeart/2005/8/layout/radial2"/>
    <dgm:cxn modelId="{1DAE20DA-EB31-40F9-8EE9-D37595CAFA66}" type="presOf" srcId="{4DADA763-E4D3-4C6B-AB34-1EC754526F75}" destId="{6FE4A31F-31F1-49C6-86EA-68C1977C5290}" srcOrd="0" destOrd="0" presId="urn:microsoft.com/office/officeart/2005/8/layout/radial2"/>
    <dgm:cxn modelId="{532B5ADA-D080-4449-91B1-0449393BE3CC}" type="presOf" srcId="{4C9FBA96-1CC3-4678-A041-C4A99B4CDB24}" destId="{8E841A28-459B-4DA3-B551-394F285FD26B}" srcOrd="0" destOrd="1" presId="urn:microsoft.com/office/officeart/2005/8/layout/radial2"/>
    <dgm:cxn modelId="{B13F00FB-664F-42B9-9C8E-5B68693F43AF}" type="presOf" srcId="{09F15487-9BF3-49C1-967B-E28759CFA8B6}" destId="{73B09F80-159B-4790-993C-950292049A94}" srcOrd="0" destOrd="0" presId="urn:microsoft.com/office/officeart/2005/8/layout/radial2"/>
    <dgm:cxn modelId="{AF384E4D-2920-4A97-8592-1B6679DD3D73}" type="presParOf" srcId="{5B97D6E0-E209-447F-9E53-2EDAD017B1D1}" destId="{B73FFEFA-DAF4-46B3-B54F-F5B8CCABDB39}" srcOrd="0" destOrd="0" presId="urn:microsoft.com/office/officeart/2005/8/layout/radial2"/>
    <dgm:cxn modelId="{E36AFBD4-2831-4E3D-9B66-5278DC463278}" type="presParOf" srcId="{B73FFEFA-DAF4-46B3-B54F-F5B8CCABDB39}" destId="{64DED4FC-A652-4F1F-B2C5-999C6A2A776E}" srcOrd="0" destOrd="0" presId="urn:microsoft.com/office/officeart/2005/8/layout/radial2"/>
    <dgm:cxn modelId="{091A42B4-37CA-4D95-B47B-BE857EE55BF9}" type="presParOf" srcId="{64DED4FC-A652-4F1F-B2C5-999C6A2A776E}" destId="{79C3115B-D985-4C17-B46B-CE291DD5A6D5}" srcOrd="0" destOrd="0" presId="urn:microsoft.com/office/officeart/2005/8/layout/radial2"/>
    <dgm:cxn modelId="{207B4AAE-9758-4674-AA92-43EFA0A54E1A}" type="presParOf" srcId="{64DED4FC-A652-4F1F-B2C5-999C6A2A776E}" destId="{7E72F0AE-600D-4F88-BFAF-B8CEF1187024}" srcOrd="1" destOrd="0" presId="urn:microsoft.com/office/officeart/2005/8/layout/radial2"/>
    <dgm:cxn modelId="{DCDB0F5A-932B-4D52-B42F-BF949B5B26FF}" type="presParOf" srcId="{B73FFEFA-DAF4-46B3-B54F-F5B8CCABDB39}" destId="{7C3224D4-C55D-427D-A630-488A49B5FCE7}" srcOrd="1" destOrd="0" presId="urn:microsoft.com/office/officeart/2005/8/layout/radial2"/>
    <dgm:cxn modelId="{A9ABEE48-ACB8-411A-A053-7324F7E48B3F}" type="presParOf" srcId="{B73FFEFA-DAF4-46B3-B54F-F5B8CCABDB39}" destId="{D03B963B-37AC-46E3-9740-78541FCD5A4B}" srcOrd="2" destOrd="0" presId="urn:microsoft.com/office/officeart/2005/8/layout/radial2"/>
    <dgm:cxn modelId="{781C56DD-ECF0-417D-A92C-44C2CCD48EAA}" type="presParOf" srcId="{D03B963B-37AC-46E3-9740-78541FCD5A4B}" destId="{4092B094-021B-41ED-BC80-179F9F2167C5}" srcOrd="0" destOrd="0" presId="urn:microsoft.com/office/officeart/2005/8/layout/radial2"/>
    <dgm:cxn modelId="{F2A1E412-7FB9-4E76-98FA-8936E0BF76A5}" type="presParOf" srcId="{D03B963B-37AC-46E3-9740-78541FCD5A4B}" destId="{73B09F80-159B-4790-993C-950292049A94}" srcOrd="1" destOrd="0" presId="urn:microsoft.com/office/officeart/2005/8/layout/radial2"/>
    <dgm:cxn modelId="{7E9C2BE2-F517-4E83-A0D8-E948C77BD6B3}" type="presParOf" srcId="{B73FFEFA-DAF4-46B3-B54F-F5B8CCABDB39}" destId="{422DFF75-3E9B-4F42-A1EF-EE3129FC729A}" srcOrd="3" destOrd="0" presId="urn:microsoft.com/office/officeart/2005/8/layout/radial2"/>
    <dgm:cxn modelId="{5ADB50AA-6C63-41AF-8CCA-ECBB4B6F5D4B}" type="presParOf" srcId="{B73FFEFA-DAF4-46B3-B54F-F5B8CCABDB39}" destId="{3C4AEE57-8DC0-4256-A85A-3588B1FCDD40}" srcOrd="4" destOrd="0" presId="urn:microsoft.com/office/officeart/2005/8/layout/radial2"/>
    <dgm:cxn modelId="{2067082D-CE02-4E4B-B864-8AFA00671D22}" type="presParOf" srcId="{3C4AEE57-8DC0-4256-A85A-3588B1FCDD40}" destId="{6FE4A31F-31F1-49C6-86EA-68C1977C5290}" srcOrd="0" destOrd="0" presId="urn:microsoft.com/office/officeart/2005/8/layout/radial2"/>
    <dgm:cxn modelId="{685F756C-B9E2-4AB3-9C9E-815902B3CC93}" type="presParOf" srcId="{3C4AEE57-8DC0-4256-A85A-3588B1FCDD40}" destId="{8E841A28-459B-4DA3-B551-394F285FD26B}" srcOrd="1" destOrd="0" presId="urn:microsoft.com/office/officeart/2005/8/layout/radial2"/>
    <dgm:cxn modelId="{13C94EF6-4F93-46B6-B772-B2A1BEA64DD7}" type="presParOf" srcId="{B73FFEFA-DAF4-46B3-B54F-F5B8CCABDB39}" destId="{EDF0C85D-3B21-4D9E-B543-338280D71F61}" srcOrd="5" destOrd="0" presId="urn:microsoft.com/office/officeart/2005/8/layout/radial2"/>
    <dgm:cxn modelId="{EC19D9DD-DD7C-48F0-9BE1-FAC3F13AA0A2}" type="presParOf" srcId="{B73FFEFA-DAF4-46B3-B54F-F5B8CCABDB39}" destId="{189167DC-E97C-4B10-9804-AEFE5A4FAC03}" srcOrd="6" destOrd="0" presId="urn:microsoft.com/office/officeart/2005/8/layout/radial2"/>
    <dgm:cxn modelId="{9D6C4796-2C0B-405A-B209-95A4A57DC2A8}" type="presParOf" srcId="{189167DC-E97C-4B10-9804-AEFE5A4FAC03}" destId="{914E22DA-9A31-4CA6-B902-0AABCF23B7F6}" srcOrd="0" destOrd="0" presId="urn:microsoft.com/office/officeart/2005/8/layout/radial2"/>
    <dgm:cxn modelId="{AE95B367-423D-4349-A04D-E9BFFC2806ED}" type="presParOf" srcId="{189167DC-E97C-4B10-9804-AEFE5A4FAC03}" destId="{93113C25-23A8-4755-87A5-758DED6086F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0C85D-3B21-4D9E-B543-338280D71F61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DFF75-3E9B-4F42-A1EF-EE3129FC729A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224D4-C55D-427D-A630-488A49B5FCE7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2F0AE-600D-4F88-BFAF-B8CEF1187024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B094-021B-41ED-BC80-179F9F2167C5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矿池 </a:t>
          </a:r>
          <a:r>
            <a:rPr lang="en-US" altLang="zh-CN" sz="1800" kern="1200" dirty="0"/>
            <a:t>BTC.com</a:t>
          </a:r>
          <a:endParaRPr lang="zh-CN" altLang="en-US" sz="1800" kern="1200" dirty="0"/>
        </a:p>
      </dsp:txBody>
      <dsp:txXfrm>
        <a:off x="4649247" y="184726"/>
        <a:ext cx="887704" cy="887704"/>
      </dsp:txXfrm>
    </dsp:sp>
    <dsp:sp modelId="{73B09F80-159B-4790-993C-950292049A94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矿机代理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矿机</a:t>
          </a:r>
        </a:p>
      </dsp:txBody>
      <dsp:txXfrm>
        <a:off x="5846340" y="877"/>
        <a:ext cx="1883103" cy="1255402"/>
      </dsp:txXfrm>
    </dsp:sp>
    <dsp:sp modelId="{6FE4A31F-31F1-49C6-86EA-68C1977C5290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矿池 </a:t>
          </a:r>
          <a:r>
            <a:rPr lang="en-US" altLang="zh-CN" sz="1800" kern="1200" dirty="0"/>
            <a:t>F2Pool</a:t>
          </a:r>
          <a:endParaRPr lang="zh-CN" altLang="en-US" sz="1800" kern="1200" dirty="0"/>
        </a:p>
      </dsp:txBody>
      <dsp:txXfrm>
        <a:off x="5063788" y="1731816"/>
        <a:ext cx="887704" cy="887704"/>
      </dsp:txXfrm>
    </dsp:sp>
    <dsp:sp modelId="{8E841A28-459B-4DA3-B551-394F285FD26B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矿机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矿机</a:t>
          </a:r>
        </a:p>
      </dsp:txBody>
      <dsp:txXfrm>
        <a:off x="6260882" y="1547967"/>
        <a:ext cx="1883103" cy="1255402"/>
      </dsp:txXfrm>
    </dsp:sp>
    <dsp:sp modelId="{914E22DA-9A31-4CA6-B902-0AABCF23B7F6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矿池 </a:t>
          </a: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4649247" y="3278906"/>
        <a:ext cx="887704" cy="887704"/>
      </dsp:txXfrm>
    </dsp:sp>
    <dsp:sp modelId="{93113C25-23A8-4755-87A5-758DED6086F4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矿机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矿机</a:t>
          </a:r>
        </a:p>
      </dsp:txBody>
      <dsp:txXfrm>
        <a:off x="5846340" y="3095057"/>
        <a:ext cx="1883103" cy="125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E873-02BC-4734-B91E-50D08ACF6010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1E4C2-2E13-47F4-B959-D308E6978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1E4C2-2E13-47F4-B959-D308E6978E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### ①</a:t>
            </a:r>
            <a:r>
              <a:rPr lang="en-US" altLang="zh-CN" dirty="0" err="1"/>
              <a:t>gbtmaker</a:t>
            </a:r>
            <a:endParaRPr lang="en-US" altLang="zh-CN" dirty="0"/>
          </a:p>
          <a:p>
            <a:r>
              <a:rPr lang="en-US" altLang="zh-CN" dirty="0" err="1"/>
              <a:t>GbtMaker</a:t>
            </a:r>
            <a:r>
              <a:rPr lang="zh-CN" altLang="en-US" dirty="0"/>
              <a:t>用于从比特币节点获取挖矿模板，并发送给</a:t>
            </a:r>
            <a:r>
              <a:rPr lang="en-US" altLang="zh-CN" dirty="0" err="1"/>
              <a:t>kafka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* 监听</a:t>
            </a:r>
            <a:r>
              <a:rPr lang="en-US" altLang="zh-CN" dirty="0" err="1"/>
              <a:t>Bitcoind</a:t>
            </a:r>
            <a:r>
              <a:rPr lang="en-US" altLang="zh-CN" dirty="0"/>
              <a:t> ZMQ</a:t>
            </a:r>
            <a:r>
              <a:rPr lang="zh-CN" altLang="en-US" dirty="0"/>
              <a:t>中</a:t>
            </a:r>
            <a:r>
              <a:rPr lang="en-US" altLang="zh-CN" dirty="0"/>
              <a:t>BITCOIND_ZMQ_HASHBLOCK</a:t>
            </a:r>
            <a:r>
              <a:rPr lang="zh-CN" altLang="en-US" dirty="0"/>
              <a:t>消息，一有新块产生，将立即向</a:t>
            </a:r>
            <a:r>
              <a:rPr lang="en-US" altLang="zh-CN" dirty="0" err="1"/>
              <a:t>kafka</a:t>
            </a:r>
            <a:r>
              <a:rPr lang="zh-CN" altLang="en-US" dirty="0"/>
              <a:t>发送新</a:t>
            </a:r>
            <a:r>
              <a:rPr lang="en-US" altLang="zh-CN" dirty="0" err="1"/>
              <a:t>Gbt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另默认每</a:t>
            </a:r>
            <a:r>
              <a:rPr lang="en-US" altLang="zh-CN" dirty="0"/>
              <a:t>5</a:t>
            </a:r>
            <a:r>
              <a:rPr lang="zh-CN" altLang="en-US" dirty="0"/>
              <a:t>秒间隔（可从配置文件中指定）主动</a:t>
            </a:r>
            <a:r>
              <a:rPr lang="en-US" altLang="zh-CN" dirty="0"/>
              <a:t>RPC</a:t>
            </a:r>
            <a:r>
              <a:rPr lang="zh-CN" altLang="en-US" dirty="0"/>
              <a:t>请求</a:t>
            </a:r>
            <a:r>
              <a:rPr lang="en-US" altLang="zh-CN" dirty="0" err="1"/>
              <a:t>Bitcoind</a:t>
            </a:r>
            <a:r>
              <a:rPr lang="zh-CN" altLang="en-US" dirty="0"/>
              <a:t>，获取</a:t>
            </a:r>
            <a:r>
              <a:rPr lang="en-US" altLang="zh-CN" dirty="0" err="1"/>
              <a:t>Gbt</a:t>
            </a:r>
            <a:r>
              <a:rPr lang="zh-CN" altLang="en-US" dirty="0"/>
              <a:t>发送给</a:t>
            </a:r>
            <a:r>
              <a:rPr lang="en-US" altLang="zh-CN" dirty="0" err="1"/>
              <a:t>kafka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en-US" altLang="zh-CN" dirty="0" err="1"/>
              <a:t>Gbt</a:t>
            </a:r>
            <a:r>
              <a:rPr lang="zh-CN" altLang="en-US" dirty="0"/>
              <a:t>消息大小约</a:t>
            </a:r>
            <a:r>
              <a:rPr lang="en-US" altLang="zh-CN" dirty="0"/>
              <a:t>2M</a:t>
            </a:r>
            <a:r>
              <a:rPr lang="zh-CN" altLang="en-US" dirty="0"/>
              <a:t>，含交易列表</a:t>
            </a:r>
          </a:p>
          <a:p>
            <a:endParaRPr lang="zh-CN" altLang="en-US" dirty="0"/>
          </a:p>
          <a:p>
            <a:r>
              <a:rPr lang="en-US" altLang="zh-CN" dirty="0"/>
              <a:t>### ②jobmaker</a:t>
            </a:r>
          </a:p>
          <a:p>
            <a:r>
              <a:rPr lang="en-US" altLang="zh-CN" dirty="0" err="1"/>
              <a:t>JobMaker</a:t>
            </a:r>
            <a:r>
              <a:rPr lang="zh-CN" altLang="en-US" dirty="0"/>
              <a:t>，用于监听</a:t>
            </a:r>
            <a:r>
              <a:rPr lang="en-US" altLang="zh-CN" dirty="0" err="1"/>
              <a:t>kafka</a:t>
            </a:r>
            <a:r>
              <a:rPr lang="zh-CN" altLang="en-US" dirty="0"/>
              <a:t>获取最新的比特币</a:t>
            </a:r>
            <a:r>
              <a:rPr lang="en-US" altLang="zh-CN" dirty="0" err="1"/>
              <a:t>Gbt</a:t>
            </a:r>
            <a:r>
              <a:rPr lang="zh-CN" altLang="en-US" dirty="0"/>
              <a:t>消息、以及域名币</a:t>
            </a:r>
            <a:r>
              <a:rPr lang="en-US" altLang="zh-CN" dirty="0" err="1"/>
              <a:t>NmcAuxBlock</a:t>
            </a:r>
            <a:r>
              <a:rPr lang="zh-CN" altLang="en-US" dirty="0"/>
              <a:t>消息，并用二者构造</a:t>
            </a:r>
            <a:r>
              <a:rPr lang="en-US" altLang="zh-CN" dirty="0" err="1"/>
              <a:t>StratumJob</a:t>
            </a:r>
            <a:r>
              <a:rPr lang="zh-CN" altLang="en-US" dirty="0"/>
              <a:t>再发送给</a:t>
            </a:r>
            <a:r>
              <a:rPr lang="en-US" altLang="zh-CN" dirty="0" err="1"/>
              <a:t>kafka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* 同时监听</a:t>
            </a:r>
            <a:r>
              <a:rPr lang="en-US" altLang="zh-CN" dirty="0" err="1"/>
              <a:t>kafka</a:t>
            </a:r>
            <a:r>
              <a:rPr lang="en-US" altLang="zh-CN" dirty="0"/>
              <a:t> KAFKA_TOPIC_RAWGBT</a:t>
            </a:r>
            <a:r>
              <a:rPr lang="zh-CN" altLang="en-US" dirty="0"/>
              <a:t>和</a:t>
            </a:r>
            <a:r>
              <a:rPr lang="en-US" altLang="zh-CN" dirty="0"/>
              <a:t>KAFKA_TOPIC_NMC_AUXBLOCK</a:t>
            </a:r>
            <a:r>
              <a:rPr lang="zh-CN" altLang="en-US" dirty="0"/>
              <a:t>，以支持混合挖矿</a:t>
            </a:r>
          </a:p>
          <a:p>
            <a:r>
              <a:rPr lang="zh-CN" altLang="en-US" dirty="0"/>
              <a:t>* 接收的</a:t>
            </a:r>
            <a:r>
              <a:rPr lang="en-US" altLang="zh-CN" dirty="0" err="1"/>
              <a:t>Gbt</a:t>
            </a:r>
            <a:r>
              <a:rPr lang="zh-CN" altLang="en-US" dirty="0"/>
              <a:t>消息，如果与本地时间延迟超过</a:t>
            </a:r>
            <a:r>
              <a:rPr lang="en-US" altLang="zh-CN" dirty="0"/>
              <a:t>60</a:t>
            </a:r>
            <a:r>
              <a:rPr lang="zh-CN" altLang="en-US" dirty="0"/>
              <a:t>秒将丢弃，如果延迟超过</a:t>
            </a:r>
            <a:r>
              <a:rPr lang="en-US" altLang="zh-CN" dirty="0"/>
              <a:t>3</a:t>
            </a:r>
            <a:r>
              <a:rPr lang="zh-CN" altLang="en-US" dirty="0"/>
              <a:t>秒将打印</a:t>
            </a:r>
            <a:r>
              <a:rPr lang="en-US" altLang="zh-CN" dirty="0"/>
              <a:t>log</a:t>
            </a:r>
          </a:p>
          <a:p>
            <a:r>
              <a:rPr lang="en-US" altLang="zh-CN" dirty="0"/>
              <a:t>* </a:t>
            </a:r>
            <a:r>
              <a:rPr lang="zh-CN" altLang="en-US" dirty="0"/>
              <a:t>可用的</a:t>
            </a:r>
            <a:r>
              <a:rPr lang="en-US" altLang="zh-CN" dirty="0" err="1"/>
              <a:t>Gbt</a:t>
            </a:r>
            <a:r>
              <a:rPr lang="zh-CN" altLang="en-US" dirty="0"/>
              <a:t>消息，将以</a:t>
            </a:r>
            <a:r>
              <a:rPr lang="en-US" altLang="zh-CN" dirty="0" err="1"/>
              <a:t>gbtTime+isEmptyBlock+height</a:t>
            </a:r>
            <a:r>
              <a:rPr lang="zh-CN" altLang="en-US" dirty="0"/>
              <a:t>来构造</a:t>
            </a:r>
            <a:r>
              <a:rPr lang="en-US" altLang="zh-CN" dirty="0"/>
              <a:t>key</a:t>
            </a:r>
            <a:r>
              <a:rPr lang="zh-CN" altLang="en-US" dirty="0"/>
              <a:t>写入本地</a:t>
            </a:r>
            <a:r>
              <a:rPr lang="en-US" altLang="zh-CN" dirty="0"/>
              <a:t>Map</a:t>
            </a:r>
            <a:r>
              <a:rPr lang="zh-CN" altLang="en-US" dirty="0"/>
              <a:t>，另</a:t>
            </a:r>
            <a:r>
              <a:rPr lang="en-US" altLang="zh-CN" dirty="0" err="1"/>
              <a:t>gbtHash</a:t>
            </a:r>
            <a:r>
              <a:rPr lang="zh-CN" altLang="en-US" dirty="0"/>
              <a:t>也会写入本地队列</a:t>
            </a:r>
          </a:p>
          <a:p>
            <a:r>
              <a:rPr lang="zh-CN" altLang="en-US" dirty="0"/>
              <a:t>* 本地</a:t>
            </a:r>
            <a:r>
              <a:rPr lang="en-US" altLang="zh-CN" dirty="0" err="1"/>
              <a:t>gbtHash</a:t>
            </a:r>
            <a:r>
              <a:rPr lang="zh-CN" altLang="en-US" dirty="0"/>
              <a:t>队列仅保存最近</a:t>
            </a:r>
            <a:r>
              <a:rPr lang="en-US" altLang="zh-CN" dirty="0"/>
              <a:t>20</a:t>
            </a:r>
            <a:r>
              <a:rPr lang="zh-CN" altLang="en-US" dirty="0"/>
              <a:t>条，本地</a:t>
            </a:r>
            <a:r>
              <a:rPr lang="en-US" altLang="zh-CN" dirty="0" err="1"/>
              <a:t>gbtMap</a:t>
            </a:r>
            <a:r>
              <a:rPr lang="zh-CN" altLang="en-US" dirty="0"/>
              <a:t>中</a:t>
            </a:r>
            <a:r>
              <a:rPr lang="en-US" altLang="zh-CN" dirty="0" err="1"/>
              <a:t>Gbt</a:t>
            </a:r>
            <a:r>
              <a:rPr lang="zh-CN" altLang="en-US" dirty="0"/>
              <a:t>消息有效期：非空</a:t>
            </a:r>
            <a:r>
              <a:rPr lang="en-US" altLang="zh-CN" dirty="0" err="1"/>
              <a:t>Gbt</a:t>
            </a:r>
            <a:r>
              <a:rPr lang="zh-CN" altLang="en-US" dirty="0"/>
              <a:t>有效期</a:t>
            </a:r>
            <a:r>
              <a:rPr lang="en-US" altLang="zh-CN" dirty="0"/>
              <a:t>90</a:t>
            </a:r>
            <a:r>
              <a:rPr lang="zh-CN" altLang="en-US" dirty="0"/>
              <a:t>秒，空</a:t>
            </a:r>
            <a:r>
              <a:rPr lang="en-US" altLang="zh-CN" dirty="0" err="1"/>
              <a:t>Gbt</a:t>
            </a:r>
            <a:r>
              <a:rPr lang="zh-CN" altLang="en-US" dirty="0"/>
              <a:t>有效期</a:t>
            </a:r>
            <a:r>
              <a:rPr lang="en-US" altLang="zh-CN" dirty="0"/>
              <a:t>15</a:t>
            </a:r>
            <a:r>
              <a:rPr lang="zh-CN" altLang="en-US" dirty="0"/>
              <a:t>秒，过期将清除</a:t>
            </a:r>
          </a:p>
          <a:p>
            <a:r>
              <a:rPr lang="zh-CN" altLang="en-US" dirty="0"/>
              <a:t>    * 有效期可从配置文件中指定</a:t>
            </a:r>
          </a:p>
          <a:p>
            <a:r>
              <a:rPr lang="zh-CN" altLang="en-US" dirty="0"/>
              <a:t>* </a:t>
            </a:r>
            <a:r>
              <a:rPr lang="en-US" altLang="zh-CN" dirty="0" err="1"/>
              <a:t>Gbt</a:t>
            </a:r>
            <a:r>
              <a:rPr lang="zh-CN" altLang="en-US" dirty="0"/>
              <a:t>消息如果高度低于本地</a:t>
            </a:r>
            <a:r>
              <a:rPr lang="en-US" altLang="zh-CN" dirty="0" err="1"/>
              <a:t>Gbt</a:t>
            </a:r>
            <a:r>
              <a:rPr lang="zh-CN" altLang="en-US" dirty="0"/>
              <a:t>高度，且本地</a:t>
            </a:r>
            <a:r>
              <a:rPr lang="en-US" altLang="zh-CN" dirty="0" err="1"/>
              <a:t>Gbt</a:t>
            </a:r>
            <a:r>
              <a:rPr lang="zh-CN" altLang="en-US" dirty="0"/>
              <a:t>非空，且与本地时间间隔没超过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en-US" altLang="zh-CN" dirty="0" err="1"/>
              <a:t>stratumJobInterval</a:t>
            </a:r>
            <a:r>
              <a:rPr lang="en-US" altLang="zh-CN" dirty="0"/>
              <a:t>_</a:t>
            </a:r>
            <a:r>
              <a:rPr lang="zh-CN" altLang="en-US" dirty="0"/>
              <a:t>，</a:t>
            </a:r>
            <a:r>
              <a:rPr lang="en-US" altLang="zh-CN" dirty="0" err="1"/>
              <a:t>Gbt</a:t>
            </a:r>
            <a:r>
              <a:rPr lang="zh-CN" altLang="en-US" dirty="0"/>
              <a:t>消息将丢弃</a:t>
            </a:r>
          </a:p>
          <a:p>
            <a:r>
              <a:rPr lang="zh-CN" altLang="en-US" dirty="0"/>
              <a:t>* 三种情况下将立即向</a:t>
            </a:r>
            <a:r>
              <a:rPr lang="en-US" altLang="zh-CN" dirty="0" err="1"/>
              <a:t>kafka</a:t>
            </a:r>
            <a:r>
              <a:rPr lang="zh-CN" altLang="en-US" dirty="0"/>
              <a:t>发送</a:t>
            </a:r>
            <a:r>
              <a:rPr lang="en-US" altLang="zh-CN" dirty="0" err="1"/>
              <a:t>StratumJob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    * 高度大于本地高度（即已发现新块）</a:t>
            </a:r>
          </a:p>
          <a:p>
            <a:r>
              <a:rPr lang="zh-CN" altLang="en-US" dirty="0"/>
              <a:t>    * 高度与本地高度相同，但前个</a:t>
            </a:r>
            <a:r>
              <a:rPr lang="en-US" altLang="zh-CN" dirty="0"/>
              <a:t>Job</a:t>
            </a:r>
            <a:r>
              <a:rPr lang="zh-CN" altLang="en-US" dirty="0"/>
              <a:t>为空块</a:t>
            </a:r>
            <a:r>
              <a:rPr lang="en-US" altLang="zh-CN" dirty="0"/>
              <a:t>Job</a:t>
            </a:r>
            <a:r>
              <a:rPr lang="zh-CN" altLang="en-US" dirty="0"/>
              <a:t>，但新</a:t>
            </a:r>
            <a:r>
              <a:rPr lang="en-US" altLang="zh-CN" dirty="0" err="1"/>
              <a:t>Gbt</a:t>
            </a:r>
            <a:r>
              <a:rPr lang="zh-CN" altLang="en-US" dirty="0"/>
              <a:t>非空块</a:t>
            </a:r>
          </a:p>
          <a:p>
            <a:r>
              <a:rPr lang="zh-CN" altLang="en-US" dirty="0"/>
              <a:t>    * 达到预定的时间间隔</a:t>
            </a:r>
            <a:r>
              <a:rPr lang="en-US" altLang="zh-CN" dirty="0"/>
              <a:t>20</a:t>
            </a:r>
            <a:r>
              <a:rPr lang="zh-CN" altLang="en-US" dirty="0"/>
              <a:t>秒（可从配置文件中指定）</a:t>
            </a:r>
          </a:p>
          <a:p>
            <a:endParaRPr lang="zh-CN" altLang="en-US" dirty="0"/>
          </a:p>
          <a:p>
            <a:r>
              <a:rPr lang="en-US" altLang="zh-CN" dirty="0"/>
              <a:t>### ③</a:t>
            </a:r>
            <a:r>
              <a:rPr lang="en-US" altLang="zh-CN" dirty="0" err="1"/>
              <a:t>sserver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接收的</a:t>
            </a:r>
            <a:r>
              <a:rPr lang="en-US" altLang="zh-CN" dirty="0"/>
              <a:t>job</a:t>
            </a:r>
            <a:r>
              <a:rPr lang="zh-CN" altLang="en-US" dirty="0"/>
              <a:t>延迟超过</a:t>
            </a:r>
            <a:r>
              <a:rPr lang="en-US" altLang="zh-CN" dirty="0"/>
              <a:t>60</a:t>
            </a:r>
            <a:r>
              <a:rPr lang="zh-CN" altLang="en-US" dirty="0"/>
              <a:t>秒将丢弃</a:t>
            </a:r>
          </a:p>
          <a:p>
            <a:r>
              <a:rPr lang="zh-CN" altLang="en-US" dirty="0"/>
              <a:t>* 如果</a:t>
            </a:r>
            <a:r>
              <a:rPr lang="en-US" altLang="zh-CN" dirty="0"/>
              <a:t>job</a:t>
            </a:r>
            <a:r>
              <a:rPr lang="zh-CN" altLang="en-US" dirty="0"/>
              <a:t>中</a:t>
            </a:r>
            <a:r>
              <a:rPr lang="en-US" altLang="zh-CN" dirty="0" err="1"/>
              <a:t>prevHash</a:t>
            </a:r>
            <a:r>
              <a:rPr lang="zh-CN" altLang="en-US" dirty="0"/>
              <a:t>与本地</a:t>
            </a:r>
            <a:r>
              <a:rPr lang="en-US" altLang="zh-CN" dirty="0"/>
              <a:t>job</a:t>
            </a:r>
            <a:r>
              <a:rPr lang="zh-CN" altLang="en-US" dirty="0"/>
              <a:t>中</a:t>
            </a:r>
            <a:r>
              <a:rPr lang="en-US" altLang="zh-CN" dirty="0" err="1"/>
              <a:t>prevHash</a:t>
            </a:r>
            <a:r>
              <a:rPr lang="zh-CN" altLang="en-US" dirty="0"/>
              <a:t>不同，即为已产生新块，</a:t>
            </a:r>
            <a:r>
              <a:rPr lang="en-US" altLang="zh-CN" dirty="0"/>
              <a:t>job</a:t>
            </a:r>
            <a:r>
              <a:rPr lang="zh-CN" altLang="en-US" dirty="0"/>
              <a:t>中</a:t>
            </a:r>
            <a:r>
              <a:rPr lang="en-US" altLang="zh-CN" dirty="0" err="1"/>
              <a:t>isClean</a:t>
            </a:r>
            <a:r>
              <a:rPr lang="zh-CN" altLang="en-US" dirty="0"/>
              <a:t>状态将置为</a:t>
            </a:r>
            <a:r>
              <a:rPr lang="en-US" altLang="zh-CN" dirty="0"/>
              <a:t>true</a:t>
            </a:r>
          </a:p>
          <a:p>
            <a:r>
              <a:rPr lang="en-US" altLang="zh-CN" dirty="0"/>
              <a:t>    * true</a:t>
            </a:r>
            <a:r>
              <a:rPr lang="zh-CN" altLang="en-US" dirty="0"/>
              <a:t>即要求矿机立即切换</a:t>
            </a:r>
            <a:r>
              <a:rPr lang="en-US" altLang="zh-CN" dirty="0"/>
              <a:t>job</a:t>
            </a:r>
          </a:p>
          <a:p>
            <a:r>
              <a:rPr lang="en-US" altLang="zh-CN" dirty="0"/>
              <a:t>* </a:t>
            </a:r>
            <a:r>
              <a:rPr lang="zh-CN" altLang="en-US" dirty="0"/>
              <a:t>三种情况下将向矿机下发新</a:t>
            </a:r>
            <a:r>
              <a:rPr lang="en-US" altLang="zh-CN" dirty="0"/>
              <a:t>job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    * 收到新高度的</a:t>
            </a:r>
            <a:r>
              <a:rPr lang="en-US" altLang="zh-CN" dirty="0"/>
              <a:t>job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过去一个</a:t>
            </a:r>
            <a:r>
              <a:rPr lang="en-US" altLang="zh-CN" dirty="0"/>
              <a:t>job</a:t>
            </a:r>
            <a:r>
              <a:rPr lang="zh-CN" altLang="en-US" dirty="0"/>
              <a:t>为新高度且为空块</a:t>
            </a:r>
            <a:r>
              <a:rPr lang="en-US" altLang="zh-CN" dirty="0"/>
              <a:t>job</a:t>
            </a:r>
            <a:r>
              <a:rPr lang="zh-CN" altLang="en-US" dirty="0"/>
              <a:t>，且最新</a:t>
            </a:r>
            <a:r>
              <a:rPr lang="en-US" altLang="zh-CN" dirty="0"/>
              <a:t>job</a:t>
            </a:r>
            <a:r>
              <a:rPr lang="zh-CN" altLang="en-US" dirty="0"/>
              <a:t>为非空块</a:t>
            </a:r>
            <a:r>
              <a:rPr lang="en-US" altLang="zh-CN" dirty="0"/>
              <a:t>job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达到预定的时间间隔</a:t>
            </a:r>
            <a:r>
              <a:rPr lang="en-US" altLang="zh-CN" dirty="0"/>
              <a:t>30</a:t>
            </a:r>
            <a:r>
              <a:rPr lang="zh-CN" altLang="en-US" dirty="0"/>
              <a:t>秒</a:t>
            </a:r>
          </a:p>
          <a:p>
            <a:r>
              <a:rPr lang="zh-CN" altLang="en-US" dirty="0"/>
              <a:t>* 最近一次下发</a:t>
            </a:r>
            <a:r>
              <a:rPr lang="en-US" altLang="zh-CN" dirty="0"/>
              <a:t>job</a:t>
            </a:r>
            <a:r>
              <a:rPr lang="zh-CN" altLang="en-US" dirty="0"/>
              <a:t>的时间将写入文件（由</a:t>
            </a:r>
            <a:r>
              <a:rPr lang="en-US" altLang="zh-CN" dirty="0" err="1"/>
              <a:t>file_last_notify_time</a:t>
            </a:r>
            <a:r>
              <a:rPr lang="zh-CN" altLang="en-US" dirty="0"/>
              <a:t>指定）</a:t>
            </a:r>
          </a:p>
          <a:p>
            <a:r>
              <a:rPr lang="zh-CN" altLang="en-US" dirty="0"/>
              <a:t>* 本地</a:t>
            </a:r>
            <a:r>
              <a:rPr lang="en-US" altLang="zh-CN" dirty="0"/>
              <a:t>job</a:t>
            </a:r>
            <a:r>
              <a:rPr lang="zh-CN" altLang="en-US" dirty="0"/>
              <a:t>有效期为</a:t>
            </a:r>
            <a:r>
              <a:rPr lang="en-US" altLang="zh-CN" dirty="0"/>
              <a:t>300</a:t>
            </a:r>
            <a:r>
              <a:rPr lang="zh-CN" altLang="en-US" dirty="0"/>
              <a:t>秒</a:t>
            </a:r>
          </a:p>
          <a:p>
            <a:r>
              <a:rPr lang="zh-CN" altLang="en-US" dirty="0"/>
              <a:t>* 每</a:t>
            </a:r>
            <a:r>
              <a:rPr lang="en-US" altLang="zh-CN" dirty="0"/>
              <a:t>10</a:t>
            </a:r>
            <a:r>
              <a:rPr lang="zh-CN" altLang="en-US" dirty="0"/>
              <a:t>秒拉取一次新用户列表（由</a:t>
            </a:r>
            <a:r>
              <a:rPr lang="en-US" altLang="zh-CN" dirty="0" err="1"/>
              <a:t>list_id_api_url</a:t>
            </a:r>
            <a:r>
              <a:rPr lang="zh-CN" altLang="en-US" dirty="0"/>
              <a:t>指定），用户写入本地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* </a:t>
            </a:r>
            <a:r>
              <a:rPr lang="en-US" altLang="zh-CN" dirty="0" err="1"/>
              <a:t>sserver</a:t>
            </a:r>
            <a:r>
              <a:rPr lang="zh-CN" altLang="en-US" dirty="0"/>
              <a:t>最大可用</a:t>
            </a:r>
            <a:r>
              <a:rPr lang="en-US" altLang="zh-CN" dirty="0" err="1"/>
              <a:t>SessionId</a:t>
            </a:r>
            <a:r>
              <a:rPr lang="zh-CN" altLang="en-US" dirty="0"/>
              <a:t>数为</a:t>
            </a:r>
            <a:r>
              <a:rPr lang="en-US" altLang="zh-CN" dirty="0"/>
              <a:t>16777214</a:t>
            </a:r>
          </a:p>
          <a:p>
            <a:r>
              <a:rPr lang="en-US" altLang="zh-CN" dirty="0"/>
              <a:t>* </a:t>
            </a:r>
            <a:r>
              <a:rPr lang="en-US" altLang="zh-CN" dirty="0" err="1"/>
              <a:t>btcpool</a:t>
            </a:r>
            <a:r>
              <a:rPr lang="zh-CN" altLang="en-US" dirty="0"/>
              <a:t>支持</a:t>
            </a:r>
            <a:r>
              <a:rPr lang="en-US" altLang="zh-CN" dirty="0" err="1"/>
              <a:t>BtcAgent</a:t>
            </a:r>
            <a:r>
              <a:rPr lang="zh-CN" altLang="en-US" dirty="0"/>
              <a:t>扩展协议和</a:t>
            </a:r>
            <a:r>
              <a:rPr lang="en-US" altLang="zh-CN" dirty="0"/>
              <a:t>Stratum</a:t>
            </a:r>
            <a:r>
              <a:rPr lang="zh-CN" altLang="en-US" dirty="0"/>
              <a:t>协议，使用</a:t>
            </a:r>
            <a:r>
              <a:rPr lang="en-US" altLang="zh-CN" dirty="0" err="1"/>
              <a:t>magic_number</a:t>
            </a:r>
            <a:r>
              <a:rPr lang="zh-CN" altLang="en-US" dirty="0"/>
              <a:t>（</a:t>
            </a:r>
            <a:r>
              <a:rPr lang="en-US" altLang="zh-CN" dirty="0"/>
              <a:t>0x7F</a:t>
            </a:r>
            <a:r>
              <a:rPr lang="zh-CN" altLang="en-US" dirty="0"/>
              <a:t>）区分</a:t>
            </a:r>
          </a:p>
          <a:p>
            <a:r>
              <a:rPr lang="zh-CN" altLang="en-US" dirty="0"/>
              <a:t>* 处理</a:t>
            </a:r>
            <a:r>
              <a:rPr lang="en-US" altLang="zh-CN" dirty="0"/>
              <a:t>Stratum</a:t>
            </a:r>
            <a:r>
              <a:rPr lang="zh-CN" altLang="en-US" dirty="0"/>
              <a:t>协议：</a:t>
            </a:r>
          </a:p>
          <a:p>
            <a:r>
              <a:rPr lang="zh-CN" altLang="en-US" dirty="0"/>
              <a:t>    * </a:t>
            </a:r>
            <a:r>
              <a:rPr lang="en-US" altLang="zh-CN" dirty="0" err="1"/>
              <a:t>suggest_target</a:t>
            </a:r>
            <a:r>
              <a:rPr lang="zh-CN" altLang="en-US" dirty="0"/>
              <a:t>与</a:t>
            </a:r>
            <a:r>
              <a:rPr lang="en-US" altLang="zh-CN" dirty="0" err="1"/>
              <a:t>suggest_difficulty</a:t>
            </a:r>
            <a:r>
              <a:rPr lang="zh-CN" altLang="en-US" dirty="0"/>
              <a:t>等价，用于设置初始挖矿难度，需在</a:t>
            </a:r>
            <a:r>
              <a:rPr lang="en-US" altLang="zh-CN" dirty="0"/>
              <a:t>subscribe</a:t>
            </a:r>
            <a:r>
              <a:rPr lang="zh-CN" altLang="en-US" dirty="0"/>
              <a:t>之前请求</a:t>
            </a:r>
          </a:p>
          <a:p>
            <a:r>
              <a:rPr lang="zh-CN" altLang="en-US" dirty="0"/>
              <a:t>    * 使用</a:t>
            </a:r>
            <a:r>
              <a:rPr lang="en-US" altLang="zh-CN" dirty="0" err="1"/>
              <a:t>sessionID</a:t>
            </a:r>
            <a:r>
              <a:rPr lang="zh-CN" altLang="en-US" dirty="0"/>
              <a:t>作为</a:t>
            </a:r>
            <a:r>
              <a:rPr lang="en-US" altLang="zh-CN" dirty="0"/>
              <a:t>extraNonce1_</a:t>
            </a:r>
            <a:r>
              <a:rPr lang="zh-CN" altLang="en-US" dirty="0"/>
              <a:t>以确保矿机任务不重复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authorize</a:t>
            </a:r>
            <a:r>
              <a:rPr lang="zh-CN" altLang="en-US" dirty="0"/>
              <a:t>之前有</a:t>
            </a:r>
            <a:r>
              <a:rPr lang="en-US" altLang="zh-CN" dirty="0"/>
              <a:t>15</a:t>
            </a:r>
            <a:r>
              <a:rPr lang="zh-CN" altLang="en-US" dirty="0"/>
              <a:t>秒读超时，</a:t>
            </a:r>
            <a:r>
              <a:rPr lang="en-US" altLang="zh-CN" dirty="0"/>
              <a:t>authorize</a:t>
            </a:r>
            <a:r>
              <a:rPr lang="zh-CN" altLang="en-US" dirty="0"/>
              <a:t>之后有</a:t>
            </a:r>
            <a:r>
              <a:rPr lang="en-US" altLang="zh-CN" dirty="0"/>
              <a:t>10</a:t>
            </a:r>
            <a:r>
              <a:rPr lang="zh-CN" altLang="en-US" dirty="0"/>
              <a:t>分钟读超时，</a:t>
            </a:r>
            <a:r>
              <a:rPr lang="en-US" altLang="zh-CN" dirty="0"/>
              <a:t>10</a:t>
            </a:r>
            <a:r>
              <a:rPr lang="zh-CN" altLang="en-US" dirty="0"/>
              <a:t>分钟无提交将断开连接</a:t>
            </a:r>
          </a:p>
          <a:p>
            <a:r>
              <a:rPr lang="zh-CN" altLang="en-US" dirty="0"/>
              <a:t>    * 初始难度为</a:t>
            </a:r>
            <a:r>
              <a:rPr lang="en-US" altLang="zh-CN" dirty="0"/>
              <a:t>16384</a:t>
            </a:r>
            <a:r>
              <a:rPr lang="zh-CN" altLang="en-US" dirty="0"/>
              <a:t>，或从</a:t>
            </a:r>
            <a:r>
              <a:rPr lang="en-US" altLang="zh-CN" dirty="0" err="1"/>
              <a:t>suggest_difficulty</a:t>
            </a:r>
            <a:r>
              <a:rPr lang="zh-CN" altLang="en-US" dirty="0"/>
              <a:t>指定，下次将一次调整到位保持</a:t>
            </a:r>
            <a:r>
              <a:rPr lang="en-US" altLang="zh-CN" dirty="0"/>
              <a:t>10s</a:t>
            </a:r>
            <a:r>
              <a:rPr lang="zh-CN" altLang="en-US" dirty="0"/>
              <a:t>提交</a:t>
            </a:r>
            <a:r>
              <a:rPr lang="en-US" altLang="zh-CN" dirty="0"/>
              <a:t>share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每个</a:t>
            </a:r>
            <a:r>
              <a:rPr lang="en-US" altLang="zh-CN" dirty="0"/>
              <a:t>session</a:t>
            </a:r>
            <a:r>
              <a:rPr lang="zh-CN" altLang="en-US" dirty="0"/>
              <a:t>会维护一个</a:t>
            </a:r>
            <a:r>
              <a:rPr lang="en-US" altLang="zh-CN" dirty="0" err="1"/>
              <a:t>localJobs</a:t>
            </a:r>
            <a:r>
              <a:rPr lang="en-US" altLang="zh-CN" dirty="0"/>
              <a:t>_</a:t>
            </a:r>
            <a:r>
              <a:rPr lang="zh-CN" altLang="en-US" dirty="0"/>
              <a:t>队列，队列长度为</a:t>
            </a:r>
            <a:r>
              <a:rPr lang="en-US" altLang="zh-CN" dirty="0"/>
              <a:t>10</a:t>
            </a:r>
            <a:r>
              <a:rPr lang="zh-CN" altLang="en-US" dirty="0"/>
              <a:t>条</a:t>
            </a:r>
          </a:p>
          <a:p>
            <a:r>
              <a:rPr lang="zh-CN" altLang="en-US" dirty="0"/>
              <a:t>* </a:t>
            </a:r>
            <a:r>
              <a:rPr lang="en-US" altLang="zh-CN" dirty="0"/>
              <a:t>share</a:t>
            </a:r>
            <a:r>
              <a:rPr lang="zh-CN" altLang="en-US" dirty="0"/>
              <a:t>被拒绝的几种情况：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JOB_NOT_FOUND</a:t>
            </a:r>
            <a:r>
              <a:rPr lang="zh-CN" altLang="en-US" dirty="0"/>
              <a:t>，</a:t>
            </a:r>
            <a:r>
              <a:rPr lang="en-US" altLang="zh-CN" dirty="0" err="1"/>
              <a:t>localJobs</a:t>
            </a:r>
            <a:r>
              <a:rPr lang="en-US" altLang="zh-CN" dirty="0"/>
              <a:t>_</a:t>
            </a:r>
            <a:r>
              <a:rPr lang="zh-CN" altLang="en-US" dirty="0"/>
              <a:t>队列中该</a:t>
            </a:r>
            <a:r>
              <a:rPr lang="en-US" altLang="zh-CN" dirty="0"/>
              <a:t>job</a:t>
            </a:r>
            <a:r>
              <a:rPr lang="zh-CN" altLang="en-US" dirty="0"/>
              <a:t>已被挤出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DUPLICATE_SHARE</a:t>
            </a:r>
            <a:r>
              <a:rPr lang="zh-CN" altLang="en-US" dirty="0"/>
              <a:t>，</a:t>
            </a:r>
            <a:r>
              <a:rPr lang="en-US" altLang="zh-CN" dirty="0"/>
              <a:t>share</a:t>
            </a:r>
            <a:r>
              <a:rPr lang="zh-CN" altLang="en-US" dirty="0"/>
              <a:t>已提交过，已提交的</a:t>
            </a:r>
            <a:r>
              <a:rPr lang="en-US" altLang="zh-CN" dirty="0"/>
              <a:t>share</a:t>
            </a:r>
            <a:r>
              <a:rPr lang="zh-CN" altLang="en-US" dirty="0"/>
              <a:t>会计入</a:t>
            </a:r>
            <a:r>
              <a:rPr lang="en-US" altLang="zh-CN" dirty="0" err="1"/>
              <a:t>submitShares</a:t>
            </a:r>
            <a:r>
              <a:rPr lang="en-US" altLang="zh-CN" dirty="0"/>
              <a:t>_</a:t>
            </a:r>
          </a:p>
          <a:p>
            <a:r>
              <a:rPr lang="en-US" altLang="zh-CN" dirty="0"/>
              <a:t>    * JOB_NOT_FOUND</a:t>
            </a:r>
            <a:r>
              <a:rPr lang="zh-CN" altLang="en-US" dirty="0"/>
              <a:t>，</a:t>
            </a:r>
            <a:r>
              <a:rPr lang="en-US" altLang="zh-CN" dirty="0" err="1"/>
              <a:t>jobRepository</a:t>
            </a:r>
            <a:r>
              <a:rPr lang="en-US" altLang="zh-CN" dirty="0"/>
              <a:t>_</a:t>
            </a:r>
            <a:r>
              <a:rPr lang="zh-CN" altLang="en-US" dirty="0"/>
              <a:t>中</a:t>
            </a:r>
            <a:r>
              <a:rPr lang="en-US" altLang="zh-CN" dirty="0"/>
              <a:t>job</a:t>
            </a:r>
            <a:r>
              <a:rPr lang="zh-CN" altLang="en-US" dirty="0"/>
              <a:t>不存在，即</a:t>
            </a:r>
            <a:r>
              <a:rPr lang="en-US" altLang="zh-CN" dirty="0"/>
              <a:t>job</a:t>
            </a:r>
            <a:r>
              <a:rPr lang="zh-CN" altLang="en-US" dirty="0"/>
              <a:t>已过期（</a:t>
            </a:r>
            <a:r>
              <a:rPr lang="en-US" altLang="zh-CN" dirty="0"/>
              <a:t>300</a:t>
            </a:r>
            <a:r>
              <a:rPr lang="zh-CN" altLang="en-US" dirty="0"/>
              <a:t>秒过期时间）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JOB_NOT_FOUND</a:t>
            </a:r>
            <a:r>
              <a:rPr lang="zh-CN" altLang="en-US" dirty="0"/>
              <a:t>，</a:t>
            </a:r>
            <a:r>
              <a:rPr lang="en-US" altLang="zh-CN" dirty="0" err="1"/>
              <a:t>jobRepository</a:t>
            </a:r>
            <a:r>
              <a:rPr lang="en-US" altLang="zh-CN" dirty="0"/>
              <a:t>_</a:t>
            </a:r>
            <a:r>
              <a:rPr lang="zh-CN" altLang="en-US" dirty="0"/>
              <a:t>中</a:t>
            </a:r>
            <a:r>
              <a:rPr lang="en-US" altLang="zh-CN" dirty="0"/>
              <a:t>job</a:t>
            </a:r>
            <a:r>
              <a:rPr lang="zh-CN" altLang="en-US" dirty="0"/>
              <a:t>状态为</a:t>
            </a:r>
            <a:r>
              <a:rPr lang="en-US" altLang="zh-CN" dirty="0"/>
              <a:t>Stale</a:t>
            </a:r>
            <a:r>
              <a:rPr lang="zh-CN" altLang="en-US" dirty="0"/>
              <a:t>，即</a:t>
            </a:r>
            <a:r>
              <a:rPr lang="en-US" altLang="zh-CN" dirty="0"/>
              <a:t>job</a:t>
            </a:r>
            <a:r>
              <a:rPr lang="zh-CN" altLang="en-US" dirty="0"/>
              <a:t>是旧的非新</a:t>
            </a:r>
            <a:r>
              <a:rPr lang="en-US" altLang="zh-CN" dirty="0"/>
              <a:t>job</a:t>
            </a:r>
          </a:p>
          <a:p>
            <a:r>
              <a:rPr lang="en-US" altLang="zh-CN" dirty="0"/>
              <a:t>    * TIME_TOO_OLD</a:t>
            </a:r>
            <a:r>
              <a:rPr lang="zh-CN" altLang="en-US" dirty="0"/>
              <a:t>，</a:t>
            </a:r>
            <a:r>
              <a:rPr lang="en-US" altLang="zh-CN" dirty="0"/>
              <a:t>share</a:t>
            </a:r>
            <a:r>
              <a:rPr lang="zh-CN" altLang="en-US" dirty="0"/>
              <a:t>中提交的</a:t>
            </a:r>
            <a:r>
              <a:rPr lang="en-US" altLang="zh-CN" dirty="0" err="1"/>
              <a:t>nTime</a:t>
            </a:r>
            <a:r>
              <a:rPr lang="zh-CN" altLang="en-US" dirty="0"/>
              <a:t>小于</a:t>
            </a:r>
            <a:r>
              <a:rPr lang="en-US" altLang="zh-CN" dirty="0"/>
              <a:t>job</a:t>
            </a:r>
            <a:r>
              <a:rPr lang="zh-CN" altLang="en-US" dirty="0"/>
              <a:t>规定的</a:t>
            </a:r>
            <a:r>
              <a:rPr lang="en-US" altLang="zh-CN" dirty="0" err="1"/>
              <a:t>minTime</a:t>
            </a:r>
            <a:endParaRPr lang="en-US" altLang="zh-CN" dirty="0"/>
          </a:p>
          <a:p>
            <a:r>
              <a:rPr lang="en-US" altLang="zh-CN" dirty="0"/>
              <a:t>    * TIME_TOO_OLD</a:t>
            </a:r>
            <a:r>
              <a:rPr lang="zh-CN" altLang="en-US" dirty="0"/>
              <a:t>，</a:t>
            </a:r>
            <a:r>
              <a:rPr lang="en-US" altLang="zh-CN" dirty="0"/>
              <a:t>share</a:t>
            </a:r>
            <a:r>
              <a:rPr lang="zh-CN" altLang="en-US" dirty="0"/>
              <a:t>中提交的</a:t>
            </a:r>
            <a:r>
              <a:rPr lang="en-US" altLang="zh-CN" dirty="0" err="1"/>
              <a:t>nTime</a:t>
            </a:r>
            <a:r>
              <a:rPr lang="zh-CN" altLang="en-US" dirty="0"/>
              <a:t>比当前时间大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LOW_DIFFICULTY</a:t>
            </a:r>
            <a:r>
              <a:rPr lang="zh-CN" altLang="en-US" dirty="0"/>
              <a:t>，</a:t>
            </a:r>
            <a:r>
              <a:rPr lang="en-US" altLang="zh-CN" dirty="0"/>
              <a:t>share</a:t>
            </a:r>
            <a:r>
              <a:rPr lang="zh-CN" altLang="en-US" dirty="0"/>
              <a:t>中提交的</a:t>
            </a:r>
            <a:r>
              <a:rPr lang="en-US" altLang="zh-CN" dirty="0"/>
              <a:t>hash</a:t>
            </a:r>
            <a:r>
              <a:rPr lang="zh-CN" altLang="en-US" dirty="0"/>
              <a:t>不满足难度目标</a:t>
            </a:r>
          </a:p>
          <a:p>
            <a:r>
              <a:rPr lang="zh-CN" altLang="en-US" dirty="0"/>
              <a:t>* 处理</a:t>
            </a:r>
            <a:r>
              <a:rPr lang="en-US" altLang="zh-CN" dirty="0" err="1"/>
              <a:t>BtcAgent</a:t>
            </a:r>
            <a:r>
              <a:rPr lang="zh-CN" altLang="en-US" dirty="0"/>
              <a:t>扩展协议：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Agent</a:t>
            </a:r>
            <a:r>
              <a:rPr lang="zh-CN" altLang="en-US" dirty="0"/>
              <a:t>下矿机默认难度也为</a:t>
            </a:r>
            <a:r>
              <a:rPr lang="en-US" altLang="zh-CN" dirty="0"/>
              <a:t>16384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使用</a:t>
            </a:r>
            <a:r>
              <a:rPr lang="en-US" altLang="zh-CN" dirty="0"/>
              <a:t>Agent </a:t>
            </a:r>
            <a:r>
              <a:rPr lang="en-US" altLang="zh-CN" dirty="0" err="1"/>
              <a:t>sessionID</a:t>
            </a:r>
            <a:r>
              <a:rPr lang="zh-CN" altLang="en-US" dirty="0"/>
              <a:t>作为</a:t>
            </a:r>
            <a:r>
              <a:rPr lang="en-US" altLang="zh-CN" dirty="0"/>
              <a:t>extraNonce2_</a:t>
            </a:r>
            <a:r>
              <a:rPr lang="zh-CN" altLang="en-US" dirty="0"/>
              <a:t>前半部分，以确保</a:t>
            </a:r>
            <a:r>
              <a:rPr lang="en-US" altLang="zh-CN" dirty="0"/>
              <a:t>Agent</a:t>
            </a:r>
            <a:r>
              <a:rPr lang="zh-CN" altLang="en-US" dirty="0"/>
              <a:t>下矿机任务不重复</a:t>
            </a:r>
          </a:p>
          <a:p>
            <a:r>
              <a:rPr lang="zh-CN" altLang="en-US" dirty="0"/>
              <a:t>    * 矿池下发新任务时，如</a:t>
            </a:r>
            <a:r>
              <a:rPr lang="en-US" altLang="zh-CN" dirty="0"/>
              <a:t>session</a:t>
            </a:r>
            <a:r>
              <a:rPr lang="zh-CN" altLang="en-US" dirty="0"/>
              <a:t>为</a:t>
            </a:r>
            <a:r>
              <a:rPr lang="en-US" altLang="zh-CN" dirty="0" err="1"/>
              <a:t>BtcAgent</a:t>
            </a:r>
            <a:r>
              <a:rPr lang="zh-CN" altLang="en-US" dirty="0"/>
              <a:t>，将为</a:t>
            </a:r>
            <a:r>
              <a:rPr lang="en-US" altLang="zh-CN" dirty="0"/>
              <a:t>Agent</a:t>
            </a:r>
            <a:r>
              <a:rPr lang="zh-CN" altLang="en-US" dirty="0"/>
              <a:t>下所有矿机计算难度</a:t>
            </a:r>
          </a:p>
          <a:p>
            <a:r>
              <a:rPr lang="zh-CN" altLang="en-US" dirty="0"/>
              <a:t>        * 如难度发生变更，将按难度不同，分别构造多条</a:t>
            </a:r>
            <a:r>
              <a:rPr lang="en-US" altLang="zh-CN" dirty="0"/>
              <a:t>CMD_MINING_SET_DIFF</a:t>
            </a:r>
            <a:r>
              <a:rPr lang="zh-CN" altLang="en-US" dirty="0"/>
              <a:t>指令一并下发处理</a:t>
            </a:r>
          </a:p>
          <a:p>
            <a:endParaRPr lang="zh-CN" altLang="en-US" dirty="0"/>
          </a:p>
          <a:p>
            <a:r>
              <a:rPr lang="en-US" altLang="zh-CN" dirty="0"/>
              <a:t>### ④</a:t>
            </a:r>
            <a:r>
              <a:rPr lang="en-US" altLang="zh-CN" dirty="0" err="1"/>
              <a:t>blkmaker</a:t>
            </a:r>
            <a:endParaRPr lang="en-US" altLang="zh-CN" dirty="0"/>
          </a:p>
          <a:p>
            <a:r>
              <a:rPr lang="en-US" altLang="zh-CN" dirty="0" err="1"/>
              <a:t>BlockMaker</a:t>
            </a:r>
            <a:r>
              <a:rPr lang="zh-CN" altLang="en-US" dirty="0"/>
              <a:t>用于监听</a:t>
            </a:r>
            <a:r>
              <a:rPr lang="en-US" altLang="zh-CN" dirty="0" err="1"/>
              <a:t>kafka</a:t>
            </a:r>
            <a:r>
              <a:rPr lang="zh-CN" altLang="en-US" dirty="0"/>
              <a:t>获取新的比特币区块和域名币区块，同时监听</a:t>
            </a:r>
            <a:r>
              <a:rPr lang="en-US" altLang="zh-CN" dirty="0" err="1"/>
              <a:t>kafka</a:t>
            </a:r>
            <a:r>
              <a:rPr lang="zh-CN" altLang="en-US" dirty="0"/>
              <a:t>获取</a:t>
            </a:r>
            <a:r>
              <a:rPr lang="en-US" altLang="zh-CN" dirty="0" err="1"/>
              <a:t>Gbt</a:t>
            </a:r>
            <a:r>
              <a:rPr lang="zh-CN" altLang="en-US" dirty="0"/>
              <a:t>消息和</a:t>
            </a:r>
            <a:r>
              <a:rPr lang="en-US" altLang="zh-CN" dirty="0"/>
              <a:t>Job</a:t>
            </a:r>
            <a:r>
              <a:rPr lang="zh-CN" altLang="en-US" dirty="0"/>
              <a:t>消息以构造交易列表，最后拼装完整区块提交给比特币节点。</a:t>
            </a:r>
          </a:p>
          <a:p>
            <a:r>
              <a:rPr lang="zh-CN" altLang="en-US" dirty="0"/>
              <a:t>* </a:t>
            </a:r>
            <a:r>
              <a:rPr lang="en-US" altLang="zh-CN" dirty="0" err="1"/>
              <a:t>blkmaker</a:t>
            </a:r>
            <a:r>
              <a:rPr lang="zh-CN" altLang="en-US" dirty="0"/>
              <a:t>可以连多个</a:t>
            </a:r>
            <a:r>
              <a:rPr lang="en-US" altLang="zh-CN" dirty="0" err="1"/>
              <a:t>bitcoind</a:t>
            </a:r>
            <a:r>
              <a:rPr lang="zh-CN" altLang="en-US" dirty="0"/>
              <a:t>节点</a:t>
            </a:r>
          </a:p>
          <a:p>
            <a:r>
              <a:rPr lang="zh-CN" altLang="en-US" dirty="0"/>
              <a:t>* </a:t>
            </a:r>
            <a:r>
              <a:rPr lang="en-US" altLang="zh-CN" dirty="0" err="1"/>
              <a:t>blkmaker</a:t>
            </a:r>
            <a:r>
              <a:rPr lang="zh-CN" altLang="en-US" dirty="0"/>
              <a:t>监听和接收</a:t>
            </a:r>
            <a:r>
              <a:rPr lang="en-US" altLang="zh-CN" dirty="0"/>
              <a:t>4</a:t>
            </a:r>
            <a:r>
              <a:rPr lang="zh-CN" altLang="en-US" dirty="0"/>
              <a:t>类消息：</a:t>
            </a:r>
            <a:r>
              <a:rPr lang="en-US" altLang="zh-CN" dirty="0"/>
              <a:t>RAWGBT</a:t>
            </a:r>
            <a:r>
              <a:rPr lang="zh-CN" altLang="en-US" dirty="0"/>
              <a:t>、</a:t>
            </a:r>
            <a:r>
              <a:rPr lang="en-US" altLang="zh-CN" dirty="0"/>
              <a:t>STRATUM_JOB</a:t>
            </a:r>
            <a:r>
              <a:rPr lang="zh-CN" altLang="en-US" dirty="0"/>
              <a:t>、</a:t>
            </a:r>
            <a:r>
              <a:rPr lang="en-US" altLang="zh-CN" dirty="0"/>
              <a:t>SOLVED_SHARE</a:t>
            </a:r>
            <a:r>
              <a:rPr lang="zh-CN" altLang="en-US" dirty="0"/>
              <a:t>和</a:t>
            </a:r>
            <a:r>
              <a:rPr lang="en-US" altLang="zh-CN" dirty="0"/>
              <a:t>NMC_SOLVED_SHARE</a:t>
            </a:r>
          </a:p>
          <a:p>
            <a:r>
              <a:rPr lang="en-US" altLang="zh-CN" dirty="0"/>
              <a:t>* </a:t>
            </a:r>
            <a:r>
              <a:rPr lang="zh-CN" altLang="en-US" dirty="0"/>
              <a:t>监听</a:t>
            </a:r>
            <a:r>
              <a:rPr lang="en-US" altLang="zh-CN" dirty="0"/>
              <a:t>RAWGBT</a:t>
            </a:r>
            <a:r>
              <a:rPr lang="zh-CN" altLang="en-US" dirty="0"/>
              <a:t>目的为获取</a:t>
            </a:r>
            <a:r>
              <a:rPr lang="en-US" altLang="zh-CN" dirty="0" err="1"/>
              <a:t>gbtHash</a:t>
            </a:r>
            <a:r>
              <a:rPr lang="en-US" altLang="zh-CN" dirty="0"/>
              <a:t>/</a:t>
            </a:r>
            <a:r>
              <a:rPr lang="zh-CN" altLang="en-US" dirty="0"/>
              <a:t>交易列表，用于构建</a:t>
            </a:r>
            <a:r>
              <a:rPr lang="en-US" altLang="zh-CN" dirty="0"/>
              <a:t>Block</a:t>
            </a:r>
            <a:r>
              <a:rPr lang="zh-CN" altLang="en-US" dirty="0"/>
              <a:t>，</a:t>
            </a:r>
            <a:r>
              <a:rPr lang="en-US" altLang="zh-CN" dirty="0" err="1"/>
              <a:t>gbtHash</a:t>
            </a:r>
            <a:r>
              <a:rPr lang="zh-CN" altLang="en-US" dirty="0"/>
              <a:t>和</a:t>
            </a:r>
            <a:r>
              <a:rPr lang="en-US" altLang="zh-CN" dirty="0" err="1"/>
              <a:t>vtxs</a:t>
            </a:r>
            <a:r>
              <a:rPr lang="zh-CN" altLang="en-US" dirty="0"/>
              <a:t>写入</a:t>
            </a:r>
            <a:r>
              <a:rPr lang="en-US" altLang="zh-CN" dirty="0" err="1"/>
              <a:t>rawGbtMap</a:t>
            </a:r>
            <a:r>
              <a:rPr lang="en-US" altLang="zh-CN" dirty="0"/>
              <a:t>_</a:t>
            </a:r>
          </a:p>
          <a:p>
            <a:r>
              <a:rPr lang="en-US" altLang="zh-CN" dirty="0"/>
              <a:t>    * </a:t>
            </a:r>
            <a:r>
              <a:rPr lang="en-US" altLang="zh-CN" dirty="0" err="1"/>
              <a:t>rawGbtMap</a:t>
            </a:r>
            <a:r>
              <a:rPr lang="en-US" altLang="zh-CN" dirty="0"/>
              <a:t>_</a:t>
            </a:r>
            <a:r>
              <a:rPr lang="zh-CN" altLang="en-US" dirty="0"/>
              <a:t>保存最近</a:t>
            </a:r>
            <a:r>
              <a:rPr lang="en-US" altLang="zh-CN" dirty="0"/>
              <a:t>100</a:t>
            </a:r>
            <a:r>
              <a:rPr lang="zh-CN" altLang="en-US" dirty="0"/>
              <a:t>条</a:t>
            </a:r>
            <a:r>
              <a:rPr lang="en-US" altLang="zh-CN" dirty="0" err="1"/>
              <a:t>gbtHash</a:t>
            </a:r>
            <a:r>
              <a:rPr lang="en-US" altLang="zh-CN" dirty="0"/>
              <a:t>/</a:t>
            </a:r>
            <a:r>
              <a:rPr lang="en-US" altLang="zh-CN" dirty="0" err="1"/>
              <a:t>vtxs</a:t>
            </a:r>
            <a:r>
              <a:rPr lang="zh-CN" altLang="en-US" dirty="0"/>
              <a:t>对</a:t>
            </a:r>
          </a:p>
          <a:p>
            <a:r>
              <a:rPr lang="zh-CN" altLang="en-US" dirty="0"/>
              <a:t>* 监听</a:t>
            </a:r>
            <a:r>
              <a:rPr lang="en-US" altLang="zh-CN" dirty="0"/>
              <a:t>STRATUM_JOB</a:t>
            </a:r>
            <a:r>
              <a:rPr lang="zh-CN" altLang="en-US" dirty="0"/>
              <a:t>目的为获取</a:t>
            </a:r>
            <a:r>
              <a:rPr lang="en-US" altLang="zh-CN" dirty="0" err="1"/>
              <a:t>jobId</a:t>
            </a:r>
            <a:r>
              <a:rPr lang="en-US" altLang="zh-CN" dirty="0"/>
              <a:t>_/</a:t>
            </a:r>
            <a:r>
              <a:rPr lang="en-US" altLang="zh-CN" dirty="0" err="1"/>
              <a:t>gbtHash</a:t>
            </a:r>
            <a:r>
              <a:rPr lang="zh-CN" altLang="en-US" dirty="0"/>
              <a:t>，</a:t>
            </a:r>
            <a:r>
              <a:rPr lang="en-US" altLang="zh-CN" dirty="0" err="1"/>
              <a:t>jobId</a:t>
            </a:r>
            <a:r>
              <a:rPr lang="en-US" altLang="zh-CN" dirty="0"/>
              <a:t>_</a:t>
            </a:r>
            <a:r>
              <a:rPr lang="zh-CN" altLang="en-US" dirty="0"/>
              <a:t>和</a:t>
            </a:r>
            <a:r>
              <a:rPr lang="en-US" altLang="zh-CN" dirty="0" err="1"/>
              <a:t>gbtHash</a:t>
            </a:r>
            <a:r>
              <a:rPr lang="zh-CN" altLang="en-US" dirty="0"/>
              <a:t>写入</a:t>
            </a:r>
            <a:r>
              <a:rPr lang="en-US" altLang="zh-CN" dirty="0"/>
              <a:t>jobId2GbtHash_</a:t>
            </a:r>
          </a:p>
          <a:p>
            <a:r>
              <a:rPr lang="en-US" altLang="zh-CN" dirty="0"/>
              <a:t>    * jobId2GbtHash_</a:t>
            </a:r>
            <a:r>
              <a:rPr lang="zh-CN" altLang="en-US" dirty="0"/>
              <a:t>保存最近</a:t>
            </a:r>
            <a:r>
              <a:rPr lang="en-US" altLang="zh-CN" dirty="0"/>
              <a:t>120</a:t>
            </a:r>
            <a:r>
              <a:rPr lang="zh-CN" altLang="en-US" dirty="0"/>
              <a:t>条</a:t>
            </a:r>
            <a:r>
              <a:rPr lang="en-US" altLang="zh-CN" dirty="0" err="1"/>
              <a:t>jobId</a:t>
            </a:r>
            <a:r>
              <a:rPr lang="en-US" altLang="zh-CN" dirty="0"/>
              <a:t>_/</a:t>
            </a:r>
            <a:r>
              <a:rPr lang="en-US" altLang="zh-CN" dirty="0" err="1"/>
              <a:t>gbtHash</a:t>
            </a:r>
            <a:r>
              <a:rPr lang="zh-CN" altLang="en-US" dirty="0"/>
              <a:t>对</a:t>
            </a:r>
          </a:p>
          <a:p>
            <a:r>
              <a:rPr lang="zh-CN" altLang="en-US" dirty="0"/>
              <a:t>* 监听</a:t>
            </a:r>
            <a:r>
              <a:rPr lang="en-US" altLang="zh-CN" dirty="0"/>
              <a:t>SOLVED_SHARE</a:t>
            </a:r>
            <a:r>
              <a:rPr lang="zh-CN" altLang="en-US" dirty="0"/>
              <a:t>目的为获取</a:t>
            </a:r>
            <a:r>
              <a:rPr lang="en-US" altLang="zh-CN" dirty="0" err="1"/>
              <a:t>BlockHeader</a:t>
            </a:r>
            <a:r>
              <a:rPr lang="zh-CN" altLang="en-US" dirty="0"/>
              <a:t>和</a:t>
            </a:r>
            <a:r>
              <a:rPr lang="en-US" altLang="zh-CN" dirty="0" err="1"/>
              <a:t>coinbaseTx</a:t>
            </a:r>
            <a:endParaRPr lang="en-US" altLang="zh-CN" dirty="0"/>
          </a:p>
          <a:p>
            <a:r>
              <a:rPr lang="en-US" altLang="zh-CN" dirty="0"/>
              <a:t>    * </a:t>
            </a:r>
            <a:r>
              <a:rPr lang="en-US" altLang="zh-CN" dirty="0" err="1"/>
              <a:t>BlockHeader+coinbaseTx+vtxs</a:t>
            </a:r>
            <a:r>
              <a:rPr lang="zh-CN" altLang="en-US" dirty="0"/>
              <a:t>构造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* </a:t>
            </a:r>
            <a:r>
              <a:rPr lang="zh-CN" altLang="en-US" dirty="0"/>
              <a:t>构造好的</a:t>
            </a:r>
            <a:r>
              <a:rPr lang="en-US" altLang="zh-CN" dirty="0"/>
              <a:t>Block</a:t>
            </a:r>
            <a:r>
              <a:rPr lang="zh-CN" altLang="en-US" dirty="0"/>
              <a:t>会提交连接的所有</a:t>
            </a:r>
            <a:r>
              <a:rPr lang="en-US" altLang="zh-CN" dirty="0" err="1"/>
              <a:t>bitcoind</a:t>
            </a:r>
            <a:r>
              <a:rPr lang="zh-CN" altLang="en-US" dirty="0"/>
              <a:t>节点</a:t>
            </a:r>
          </a:p>
          <a:p>
            <a:r>
              <a:rPr lang="zh-CN" altLang="en-US" dirty="0"/>
              <a:t>* 构造好的</a:t>
            </a:r>
            <a:r>
              <a:rPr lang="en-US" altLang="zh-CN" dirty="0"/>
              <a:t>Block</a:t>
            </a:r>
            <a:r>
              <a:rPr lang="zh-CN" altLang="en-US" dirty="0"/>
              <a:t>入库，入库字段包括：</a:t>
            </a:r>
          </a:p>
          <a:p>
            <a:r>
              <a:rPr lang="zh-CN" altLang="en-US" dirty="0"/>
              <a:t>    * </a:t>
            </a:r>
            <a:r>
              <a:rPr lang="en-US" altLang="zh-CN" dirty="0" err="1"/>
              <a:t>puid</a:t>
            </a:r>
            <a:r>
              <a:rPr lang="zh-CN" altLang="en-US" dirty="0"/>
              <a:t>、</a:t>
            </a:r>
            <a:r>
              <a:rPr lang="en-US" altLang="zh-CN" dirty="0" err="1"/>
              <a:t>worker_id</a:t>
            </a:r>
            <a:r>
              <a:rPr lang="zh-CN" altLang="en-US" dirty="0"/>
              <a:t>、</a:t>
            </a:r>
            <a:r>
              <a:rPr lang="en-US" altLang="zh-CN" dirty="0" err="1"/>
              <a:t>worker_full_name</a:t>
            </a:r>
            <a:r>
              <a:rPr lang="zh-CN" altLang="en-US" dirty="0"/>
              <a:t>、</a:t>
            </a:r>
            <a:r>
              <a:rPr lang="en-US" altLang="zh-CN" dirty="0" err="1"/>
              <a:t>job_id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  <a:r>
              <a:rPr lang="zh-CN" altLang="en-US" dirty="0"/>
              <a:t>、</a:t>
            </a:r>
            <a:r>
              <a:rPr lang="en-US" altLang="zh-CN" dirty="0"/>
              <a:t>hash</a:t>
            </a:r>
          </a:p>
          <a:p>
            <a:r>
              <a:rPr lang="en-US" altLang="zh-CN" dirty="0"/>
              <a:t>    * rewards</a:t>
            </a:r>
            <a:r>
              <a:rPr lang="zh-CN" altLang="en-US" dirty="0"/>
              <a:t>（即</a:t>
            </a:r>
            <a:r>
              <a:rPr lang="en-US" altLang="zh-CN" dirty="0" err="1"/>
              <a:t>coinbaseValue</a:t>
            </a:r>
            <a:r>
              <a:rPr lang="zh-CN" altLang="en-US" dirty="0"/>
              <a:t>）、</a:t>
            </a:r>
            <a:r>
              <a:rPr lang="en-US" altLang="zh-CN" dirty="0"/>
              <a:t>size</a:t>
            </a:r>
            <a:r>
              <a:rPr lang="zh-CN" altLang="en-US" dirty="0"/>
              <a:t>（即</a:t>
            </a:r>
            <a:r>
              <a:rPr lang="en-US" altLang="zh-CN" dirty="0" err="1"/>
              <a:t>blksize</a:t>
            </a:r>
            <a:r>
              <a:rPr lang="zh-CN" altLang="en-US" dirty="0"/>
              <a:t>）、</a:t>
            </a:r>
            <a:r>
              <a:rPr lang="en-US" altLang="zh-CN" dirty="0" err="1"/>
              <a:t>prev_hash</a:t>
            </a:r>
            <a:r>
              <a:rPr lang="zh-CN" altLang="en-US" dirty="0"/>
              <a:t>、</a:t>
            </a:r>
            <a:r>
              <a:rPr lang="en-US" altLang="zh-CN" dirty="0"/>
              <a:t>bits</a:t>
            </a:r>
            <a:r>
              <a:rPr lang="zh-CN" altLang="en-US" dirty="0"/>
              <a:t>、</a:t>
            </a:r>
            <a:r>
              <a:rPr lang="en-US" altLang="zh-CN" dirty="0"/>
              <a:t>version</a:t>
            </a:r>
            <a:r>
              <a:rPr lang="zh-CN" altLang="en-US" dirty="0"/>
              <a:t>、</a:t>
            </a:r>
            <a:r>
              <a:rPr lang="en-US" altLang="zh-CN" dirty="0" err="1"/>
              <a:t>created_at</a:t>
            </a:r>
            <a:endParaRPr lang="en-US" altLang="zh-CN" dirty="0"/>
          </a:p>
          <a:p>
            <a:r>
              <a:rPr lang="en-US" altLang="zh-CN" dirty="0"/>
              <a:t>    * </a:t>
            </a:r>
            <a:r>
              <a:rPr lang="en-US" altLang="zh-CN" dirty="0" err="1"/>
              <a:t>created_at</a:t>
            </a:r>
            <a:r>
              <a:rPr lang="zh-CN" altLang="en-US" dirty="0"/>
              <a:t>为入库时间非爆块时间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### ⑤</a:t>
            </a:r>
            <a:r>
              <a:rPr lang="en-US" altLang="zh-CN" dirty="0" err="1"/>
              <a:t>sharelogger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接收</a:t>
            </a:r>
            <a:r>
              <a:rPr lang="en-US" altLang="zh-CN" dirty="0"/>
              <a:t>SHARE_LOG</a:t>
            </a:r>
            <a:r>
              <a:rPr lang="zh-CN" altLang="en-US" dirty="0"/>
              <a:t>，写入</a:t>
            </a:r>
            <a:r>
              <a:rPr lang="en-US" altLang="zh-CN" dirty="0"/>
              <a:t>shares_</a:t>
            </a:r>
            <a:r>
              <a:rPr lang="zh-CN" altLang="en-US" dirty="0"/>
              <a:t>，每</a:t>
            </a:r>
            <a:r>
              <a:rPr lang="en-US" altLang="zh-CN" dirty="0"/>
              <a:t>2</a:t>
            </a:r>
            <a:r>
              <a:rPr lang="zh-CN" altLang="en-US" dirty="0"/>
              <a:t>秒写入文件（路径由</a:t>
            </a:r>
            <a:r>
              <a:rPr lang="en-US" altLang="zh-CN" dirty="0" err="1"/>
              <a:t>data_dir</a:t>
            </a:r>
            <a:r>
              <a:rPr lang="zh-CN" altLang="en-US" dirty="0"/>
              <a:t>指定）</a:t>
            </a:r>
          </a:p>
          <a:p>
            <a:r>
              <a:rPr lang="zh-CN" altLang="en-US" dirty="0"/>
              <a:t>    * 每天一个新文件，文件名形如：</a:t>
            </a:r>
            <a:r>
              <a:rPr lang="en-US" altLang="zh-CN" dirty="0"/>
              <a:t>sharelog-2016-07-12.bin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最多维护最近</a:t>
            </a:r>
            <a:r>
              <a:rPr lang="en-US" altLang="zh-CN" dirty="0"/>
              <a:t>3</a:t>
            </a:r>
            <a:r>
              <a:rPr lang="zh-CN" altLang="en-US" dirty="0"/>
              <a:t>天的文件句柄</a:t>
            </a:r>
          </a:p>
          <a:p>
            <a:endParaRPr lang="zh-CN" altLang="en-US" dirty="0"/>
          </a:p>
          <a:p>
            <a:r>
              <a:rPr lang="en-US" altLang="zh-CN" dirty="0"/>
              <a:t>### ⑥</a:t>
            </a:r>
            <a:r>
              <a:rPr lang="en-US" altLang="zh-CN" dirty="0" err="1"/>
              <a:t>slparser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支持三种功能：</a:t>
            </a:r>
          </a:p>
          <a:p>
            <a:r>
              <a:rPr lang="zh-CN" altLang="en-US" dirty="0"/>
              <a:t>    * 指定</a:t>
            </a:r>
            <a:r>
              <a:rPr lang="en-US" altLang="zh-CN" dirty="0"/>
              <a:t>Date</a:t>
            </a:r>
            <a:r>
              <a:rPr lang="zh-CN" altLang="en-US" dirty="0"/>
              <a:t>和</a:t>
            </a:r>
            <a:r>
              <a:rPr lang="en-US" altLang="zh-CN" dirty="0"/>
              <a:t>UID</a:t>
            </a:r>
            <a:r>
              <a:rPr lang="zh-CN" altLang="en-US" dirty="0"/>
              <a:t>，将打印指定日期指定用户的</a:t>
            </a:r>
            <a:r>
              <a:rPr lang="en-US" altLang="zh-CN" dirty="0"/>
              <a:t>share</a:t>
            </a:r>
            <a:r>
              <a:rPr lang="zh-CN" altLang="en-US" dirty="0"/>
              <a:t>信息到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r>
              <a:rPr lang="en-US" altLang="zh-CN" dirty="0"/>
              <a:t>        * UID=0</a:t>
            </a:r>
            <a:r>
              <a:rPr lang="zh-CN" altLang="en-US" dirty="0"/>
              <a:t>时，将打印指定日期所有用户的</a:t>
            </a:r>
            <a:r>
              <a:rPr lang="en-US" altLang="zh-CN" dirty="0"/>
              <a:t>share</a:t>
            </a:r>
            <a:r>
              <a:rPr lang="zh-CN" altLang="en-US" dirty="0"/>
              <a:t>信息</a:t>
            </a:r>
          </a:p>
          <a:p>
            <a:r>
              <a:rPr lang="zh-CN" altLang="en-US" dirty="0"/>
              <a:t>    * 指定</a:t>
            </a:r>
            <a:r>
              <a:rPr lang="en-US" altLang="zh-CN" dirty="0"/>
              <a:t>Date</a:t>
            </a:r>
            <a:r>
              <a:rPr lang="zh-CN" altLang="en-US" dirty="0"/>
              <a:t>但未指定</a:t>
            </a:r>
            <a:r>
              <a:rPr lang="en-US" altLang="zh-CN" dirty="0"/>
              <a:t>UID</a:t>
            </a:r>
            <a:r>
              <a:rPr lang="zh-CN" altLang="en-US" dirty="0"/>
              <a:t>，读取指定日期</a:t>
            </a:r>
            <a:r>
              <a:rPr lang="en-US" altLang="zh-CN" dirty="0" err="1"/>
              <a:t>sharelog</a:t>
            </a:r>
            <a:r>
              <a:rPr lang="zh-CN" altLang="en-US" dirty="0"/>
              <a:t>，统计数据并写入数据库</a:t>
            </a:r>
          </a:p>
          <a:p>
            <a:r>
              <a:rPr lang="zh-CN" altLang="en-US" dirty="0"/>
              <a:t>        * 按</a:t>
            </a:r>
            <a:r>
              <a:rPr lang="en-US" altLang="zh-CN" dirty="0"/>
              <a:t>Worker</a:t>
            </a:r>
            <a:r>
              <a:rPr lang="zh-CN" altLang="en-US" dirty="0"/>
              <a:t>、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pool</a:t>
            </a:r>
            <a:r>
              <a:rPr lang="zh-CN" altLang="en-US" dirty="0"/>
              <a:t>三个维度统计</a:t>
            </a:r>
            <a:r>
              <a:rPr lang="en-US" altLang="zh-CN" dirty="0"/>
              <a:t>:Accept1h</a:t>
            </a:r>
            <a:r>
              <a:rPr lang="zh-CN" altLang="en-US" dirty="0"/>
              <a:t>、</a:t>
            </a:r>
            <a:r>
              <a:rPr lang="en-US" altLang="zh-CN" dirty="0"/>
              <a:t>Accept1d</a:t>
            </a:r>
            <a:r>
              <a:rPr lang="zh-CN" altLang="en-US" dirty="0"/>
              <a:t>、</a:t>
            </a:r>
            <a:r>
              <a:rPr lang="en-US" altLang="zh-CN" dirty="0"/>
              <a:t>score1h</a:t>
            </a:r>
            <a:r>
              <a:rPr lang="zh-CN" altLang="en-US" dirty="0"/>
              <a:t>、</a:t>
            </a:r>
            <a:r>
              <a:rPr lang="en-US" altLang="zh-CN" dirty="0"/>
              <a:t>score1d</a:t>
            </a:r>
            <a:r>
              <a:rPr lang="zh-CN" altLang="en-US" dirty="0"/>
              <a:t>、</a:t>
            </a:r>
            <a:r>
              <a:rPr lang="en-US" altLang="zh-CN" dirty="0"/>
              <a:t>Reject1h</a:t>
            </a:r>
            <a:r>
              <a:rPr lang="zh-CN" altLang="en-US" dirty="0"/>
              <a:t>、</a:t>
            </a:r>
            <a:r>
              <a:rPr lang="en-US" altLang="zh-CN" dirty="0"/>
              <a:t>Reject1d</a:t>
            </a:r>
          </a:p>
          <a:p>
            <a:r>
              <a:rPr lang="en-US" altLang="zh-CN" dirty="0"/>
              <a:t>        * </a:t>
            </a:r>
            <a:r>
              <a:rPr lang="zh-CN" altLang="en-US" dirty="0"/>
              <a:t>数据库仅保留最近</a:t>
            </a:r>
            <a:r>
              <a:rPr lang="en-US" altLang="zh-CN" dirty="0"/>
              <a:t>3</a:t>
            </a:r>
            <a:r>
              <a:rPr lang="zh-CN" altLang="en-US" dirty="0"/>
              <a:t>个月统计数据</a:t>
            </a:r>
          </a:p>
          <a:p>
            <a:r>
              <a:rPr lang="zh-CN" altLang="en-US" dirty="0"/>
              <a:t>    * 如果</a:t>
            </a:r>
            <a:r>
              <a:rPr lang="en-US" altLang="zh-CN" dirty="0"/>
              <a:t>Date</a:t>
            </a:r>
            <a:r>
              <a:rPr lang="zh-CN" altLang="en-US" dirty="0"/>
              <a:t>和</a:t>
            </a:r>
            <a:r>
              <a:rPr lang="en-US" altLang="zh-CN" dirty="0"/>
              <a:t>UID</a:t>
            </a:r>
            <a:r>
              <a:rPr lang="zh-CN" altLang="en-US" dirty="0"/>
              <a:t>均未指定，将监听文件变化，读取</a:t>
            </a:r>
            <a:r>
              <a:rPr lang="en-US" altLang="zh-CN" dirty="0"/>
              <a:t>share</a:t>
            </a:r>
            <a:r>
              <a:rPr lang="zh-CN" altLang="en-US" dirty="0"/>
              <a:t>并统计数据，每</a:t>
            </a:r>
            <a:r>
              <a:rPr lang="en-US" altLang="zh-CN" dirty="0"/>
              <a:t>15</a:t>
            </a:r>
            <a:r>
              <a:rPr lang="zh-CN" altLang="en-US" dirty="0"/>
              <a:t>秒写入数据库</a:t>
            </a:r>
          </a:p>
          <a:p>
            <a:r>
              <a:rPr lang="zh-CN" altLang="en-US" dirty="0"/>
              <a:t>        * 同时启动</a:t>
            </a:r>
            <a:r>
              <a:rPr lang="en-US" altLang="zh-CN" dirty="0" err="1"/>
              <a:t>Httpd</a:t>
            </a:r>
            <a:r>
              <a:rPr lang="zh-CN" altLang="en-US" dirty="0"/>
              <a:t>服务，开放</a:t>
            </a:r>
            <a:r>
              <a:rPr lang="en-US" altLang="zh-CN" dirty="0" err="1"/>
              <a:t>ServerStatus</a:t>
            </a:r>
            <a:r>
              <a:rPr lang="zh-CN" altLang="en-US" dirty="0"/>
              <a:t>和</a:t>
            </a:r>
            <a:r>
              <a:rPr lang="en-US" altLang="zh-CN" dirty="0" err="1"/>
              <a:t>WorkerStatus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### ⑦</a:t>
            </a:r>
            <a:r>
              <a:rPr lang="en-US" altLang="zh-CN" dirty="0" err="1"/>
              <a:t>statshttpd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监听并接收</a:t>
            </a:r>
            <a:r>
              <a:rPr lang="en-US" altLang="zh-CN" dirty="0"/>
              <a:t>SHARE_LOG</a:t>
            </a:r>
            <a:r>
              <a:rPr lang="zh-CN" altLang="en-US" dirty="0"/>
              <a:t>，按</a:t>
            </a:r>
            <a:r>
              <a:rPr lang="en-US" altLang="zh-CN" dirty="0"/>
              <a:t>Worker</a:t>
            </a:r>
            <a:r>
              <a:rPr lang="zh-CN" altLang="en-US" dirty="0"/>
              <a:t>、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pool</a:t>
            </a:r>
            <a:r>
              <a:rPr lang="zh-CN" altLang="en-US" dirty="0"/>
              <a:t>统计</a:t>
            </a:r>
            <a:r>
              <a:rPr lang="en-US" altLang="zh-CN" dirty="0" err="1"/>
              <a:t>acceptCount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 err="1"/>
              <a:t>acceptShareSec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 err="1"/>
              <a:t>rejectShareMin</a:t>
            </a:r>
            <a:r>
              <a:rPr lang="en-US" altLang="zh-CN" dirty="0"/>
              <a:t>_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同时统计</a:t>
            </a:r>
            <a:r>
              <a:rPr lang="en-US" altLang="zh-CN" dirty="0" err="1"/>
              <a:t>totalWorkerCount</a:t>
            </a:r>
            <a:r>
              <a:rPr lang="en-US" altLang="zh-CN" dirty="0"/>
              <a:t>_</a:t>
            </a:r>
            <a:r>
              <a:rPr lang="zh-CN" altLang="en-US" dirty="0"/>
              <a:t>和</a:t>
            </a:r>
            <a:r>
              <a:rPr lang="en-US" altLang="zh-CN" dirty="0" err="1"/>
              <a:t>totalUserCount</a:t>
            </a:r>
            <a:r>
              <a:rPr lang="en-US" altLang="zh-CN" dirty="0"/>
              <a:t>_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延时超过</a:t>
            </a:r>
            <a:r>
              <a:rPr lang="en-US" altLang="zh-CN" dirty="0"/>
              <a:t>1</a:t>
            </a:r>
            <a:r>
              <a:rPr lang="zh-CN" altLang="en-US" dirty="0"/>
              <a:t>小时的</a:t>
            </a:r>
            <a:r>
              <a:rPr lang="en-US" altLang="zh-CN" dirty="0"/>
              <a:t>SHARE_LOG</a:t>
            </a:r>
            <a:r>
              <a:rPr lang="zh-CN" altLang="en-US" dirty="0"/>
              <a:t>将被忽略</a:t>
            </a:r>
          </a:p>
          <a:p>
            <a:r>
              <a:rPr lang="zh-CN" altLang="en-US" dirty="0"/>
              <a:t>* 每</a:t>
            </a:r>
            <a:r>
              <a:rPr lang="en-US" altLang="zh-CN" dirty="0"/>
              <a:t>15s</a:t>
            </a:r>
            <a:r>
              <a:rPr lang="zh-CN" altLang="en-US" dirty="0"/>
              <a:t>写入数据库（可由</a:t>
            </a:r>
            <a:r>
              <a:rPr lang="en-US" altLang="zh-CN" dirty="0" err="1"/>
              <a:t>flush_db_interval</a:t>
            </a:r>
            <a:r>
              <a:rPr lang="zh-CN" altLang="en-US" dirty="0"/>
              <a:t>指定），每</a:t>
            </a:r>
            <a:r>
              <a:rPr lang="en-US" altLang="zh-CN" dirty="0"/>
              <a:t>30</a:t>
            </a:r>
            <a:r>
              <a:rPr lang="zh-CN" altLang="en-US" dirty="0"/>
              <a:t>分钟清理过期</a:t>
            </a:r>
            <a:r>
              <a:rPr lang="en-US" altLang="zh-CN" dirty="0"/>
              <a:t>Worker</a:t>
            </a:r>
          </a:p>
          <a:p>
            <a:r>
              <a:rPr lang="en-US" altLang="zh-CN" dirty="0"/>
              <a:t>    * </a:t>
            </a:r>
            <a:r>
              <a:rPr lang="zh-CN" altLang="en-US" dirty="0"/>
              <a:t>如果</a:t>
            </a:r>
            <a:r>
              <a:rPr lang="en-US" altLang="zh-CN" dirty="0"/>
              <a:t>Worker</a:t>
            </a:r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/>
              <a:t>小时未提交</a:t>
            </a:r>
            <a:r>
              <a:rPr lang="en-US" altLang="zh-CN" dirty="0"/>
              <a:t>share</a:t>
            </a:r>
            <a:r>
              <a:rPr lang="zh-CN" altLang="en-US" dirty="0"/>
              <a:t>，将被置为过期状态</a:t>
            </a:r>
          </a:p>
          <a:p>
            <a:r>
              <a:rPr lang="zh-CN" altLang="en-US" dirty="0"/>
              <a:t>    * 计算每个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accept1m_</a:t>
            </a:r>
            <a:r>
              <a:rPr lang="zh-CN" altLang="en-US" dirty="0"/>
              <a:t>、</a:t>
            </a:r>
            <a:r>
              <a:rPr lang="en-US" altLang="zh-CN" dirty="0"/>
              <a:t>accept5m_</a:t>
            </a:r>
            <a:r>
              <a:rPr lang="zh-CN" altLang="en-US" dirty="0"/>
              <a:t>、</a:t>
            </a:r>
            <a:r>
              <a:rPr lang="en-US" altLang="zh-CN" dirty="0"/>
              <a:t>accept15m_</a:t>
            </a:r>
            <a:r>
              <a:rPr lang="zh-CN" altLang="en-US" dirty="0"/>
              <a:t>、</a:t>
            </a:r>
            <a:r>
              <a:rPr lang="en-US" altLang="zh-CN" dirty="0"/>
              <a:t>reject15m_</a:t>
            </a:r>
            <a:r>
              <a:rPr lang="zh-CN" altLang="en-US" dirty="0"/>
              <a:t>、</a:t>
            </a:r>
            <a:r>
              <a:rPr lang="en-US" altLang="zh-CN" dirty="0"/>
              <a:t>accept1h_</a:t>
            </a:r>
            <a:r>
              <a:rPr lang="zh-CN" altLang="en-US" dirty="0"/>
              <a:t>、</a:t>
            </a:r>
            <a:r>
              <a:rPr lang="en-US" altLang="zh-CN" dirty="0"/>
              <a:t>reject1h_</a:t>
            </a:r>
          </a:p>
          <a:p>
            <a:r>
              <a:rPr lang="en-US" altLang="zh-CN" dirty="0"/>
              <a:t>        * </a:t>
            </a:r>
            <a:r>
              <a:rPr lang="zh-CN" altLang="en-US" dirty="0"/>
              <a:t>以及</a:t>
            </a:r>
            <a:r>
              <a:rPr lang="en-US" altLang="zh-CN" dirty="0" err="1"/>
              <a:t>acceptCount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 err="1"/>
              <a:t>lastShareIP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 err="1"/>
              <a:t>lastShareTime</a:t>
            </a:r>
            <a:r>
              <a:rPr lang="en-US" altLang="zh-CN" dirty="0"/>
              <a:t>_</a:t>
            </a:r>
          </a:p>
          <a:p>
            <a:r>
              <a:rPr lang="en-US" altLang="zh-CN" dirty="0"/>
              <a:t>    * DROP</a:t>
            </a:r>
            <a:r>
              <a:rPr lang="zh-CN" altLang="en-US" dirty="0"/>
              <a:t>并</a:t>
            </a:r>
            <a:r>
              <a:rPr lang="en-US" altLang="zh-CN" dirty="0"/>
              <a:t>CREATE</a:t>
            </a:r>
            <a:r>
              <a:rPr lang="zh-CN" altLang="en-US" dirty="0"/>
              <a:t>数据表</a:t>
            </a:r>
            <a:r>
              <a:rPr lang="en-US" altLang="zh-CN" dirty="0" err="1"/>
              <a:t>mining_workers_tmp</a:t>
            </a:r>
            <a:r>
              <a:rPr lang="zh-CN" altLang="en-US" dirty="0"/>
              <a:t>，</a:t>
            </a:r>
            <a:r>
              <a:rPr lang="en-US" altLang="zh-CN" dirty="0"/>
              <a:t>Worker</a:t>
            </a:r>
            <a:r>
              <a:rPr lang="zh-CN" altLang="en-US" dirty="0"/>
              <a:t>统计数据批量写入</a:t>
            </a:r>
            <a:r>
              <a:rPr lang="en-US" altLang="zh-CN" dirty="0" err="1"/>
              <a:t>mining_workers_tmp</a:t>
            </a:r>
            <a:endParaRPr lang="en-US" altLang="zh-CN" dirty="0"/>
          </a:p>
          <a:p>
            <a:r>
              <a:rPr lang="en-US" altLang="zh-CN" dirty="0"/>
              <a:t>    * </a:t>
            </a:r>
            <a:r>
              <a:rPr lang="en-US" altLang="zh-CN" dirty="0" err="1"/>
              <a:t>mining_workers_tmp</a:t>
            </a:r>
            <a:r>
              <a:rPr lang="zh-CN" altLang="en-US" dirty="0"/>
              <a:t>数据写入数据表</a:t>
            </a:r>
            <a:r>
              <a:rPr lang="en-US" altLang="zh-CN" dirty="0" err="1"/>
              <a:t>mining_workers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监听并接收</a:t>
            </a:r>
            <a:r>
              <a:rPr lang="en-US" altLang="zh-CN" dirty="0"/>
              <a:t>COMMON_EVENTS</a:t>
            </a:r>
            <a:r>
              <a:rPr lang="zh-CN" altLang="en-US" dirty="0"/>
              <a:t>，获取</a:t>
            </a:r>
            <a:r>
              <a:rPr lang="en-US" altLang="zh-CN" dirty="0" err="1"/>
              <a:t>workerName</a:t>
            </a:r>
            <a:r>
              <a:rPr lang="zh-CN" altLang="en-US" dirty="0"/>
              <a:t>和</a:t>
            </a:r>
            <a:r>
              <a:rPr lang="en-US" altLang="zh-CN" dirty="0" err="1"/>
              <a:t>minerAgent</a:t>
            </a:r>
            <a:r>
              <a:rPr lang="zh-CN" altLang="en-US" dirty="0"/>
              <a:t>，更新数据表</a:t>
            </a:r>
            <a:r>
              <a:rPr lang="en-US" altLang="zh-CN" dirty="0" err="1"/>
              <a:t>mining_workers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启动</a:t>
            </a:r>
            <a:r>
              <a:rPr lang="en-US" altLang="zh-CN" dirty="0" err="1"/>
              <a:t>Httpd</a:t>
            </a:r>
            <a:r>
              <a:rPr lang="zh-CN" altLang="en-US" dirty="0"/>
              <a:t>服务，开放</a:t>
            </a:r>
            <a:r>
              <a:rPr lang="en-US" altLang="zh-CN" dirty="0" err="1"/>
              <a:t>ServerStatus</a:t>
            </a:r>
            <a:r>
              <a:rPr lang="zh-CN" altLang="en-US" dirty="0"/>
              <a:t>和</a:t>
            </a:r>
            <a:r>
              <a:rPr lang="en-US" altLang="zh-CN" dirty="0" err="1"/>
              <a:t>WorkerStatus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### ⑧</a:t>
            </a:r>
            <a:r>
              <a:rPr lang="en-US" altLang="zh-CN" dirty="0" err="1"/>
              <a:t>poolwatcher</a:t>
            </a:r>
            <a:endParaRPr lang="en-US" altLang="zh-CN" dirty="0"/>
          </a:p>
          <a:p>
            <a:r>
              <a:rPr lang="en-US" altLang="zh-CN" dirty="0" err="1"/>
              <a:t>PoolWatcher</a:t>
            </a:r>
            <a:r>
              <a:rPr lang="zh-CN" altLang="en-US" dirty="0"/>
              <a:t>，用于监控第三方矿池并获取挖矿模板，发送给</a:t>
            </a:r>
            <a:r>
              <a:rPr lang="en-US" altLang="zh-CN" dirty="0" err="1"/>
              <a:t>kafka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* 监听</a:t>
            </a:r>
            <a:r>
              <a:rPr lang="en-US" altLang="zh-CN" dirty="0" err="1"/>
              <a:t>StratumJob</a:t>
            </a:r>
            <a:r>
              <a:rPr lang="zh-CN" altLang="en-US" dirty="0"/>
              <a:t>，更新</a:t>
            </a:r>
            <a:r>
              <a:rPr lang="en-US" altLang="zh-CN" dirty="0" err="1"/>
              <a:t>poolStratumJob</a:t>
            </a:r>
            <a:r>
              <a:rPr lang="en-US" altLang="zh-CN" dirty="0"/>
              <a:t>_</a:t>
            </a:r>
            <a:r>
              <a:rPr lang="zh-CN" altLang="en-US" dirty="0"/>
              <a:t>，用于和第三方矿池比对</a:t>
            </a:r>
          </a:p>
          <a:p>
            <a:r>
              <a:rPr lang="zh-CN" altLang="en-US" dirty="0"/>
              <a:t>* 作为</a:t>
            </a:r>
            <a:r>
              <a:rPr lang="en-US" altLang="zh-CN" dirty="0"/>
              <a:t>client</a:t>
            </a:r>
            <a:r>
              <a:rPr lang="zh-CN" altLang="en-US" dirty="0"/>
              <a:t>连接第三方矿池，如收到挖矿任务，仅当接收的</a:t>
            </a:r>
            <a:r>
              <a:rPr lang="en-US" altLang="zh-CN" dirty="0"/>
              <a:t>job</a:t>
            </a:r>
            <a:r>
              <a:rPr lang="zh-CN" altLang="en-US" dirty="0"/>
              <a:t>高度</a:t>
            </a:r>
            <a:r>
              <a:rPr lang="en-US" altLang="zh-CN" dirty="0"/>
              <a:t>=</a:t>
            </a:r>
            <a:r>
              <a:rPr lang="zh-CN" altLang="en-US" dirty="0"/>
              <a:t>本地矿池</a:t>
            </a:r>
            <a:r>
              <a:rPr lang="en-US" altLang="zh-CN" dirty="0"/>
              <a:t>job</a:t>
            </a:r>
            <a:r>
              <a:rPr lang="zh-CN" altLang="en-US" dirty="0"/>
              <a:t>高度</a:t>
            </a:r>
            <a:r>
              <a:rPr lang="en-US" altLang="zh-CN" dirty="0"/>
              <a:t>+1</a:t>
            </a:r>
            <a:r>
              <a:rPr lang="zh-CN" altLang="en-US" dirty="0"/>
              <a:t>时，将构造</a:t>
            </a:r>
            <a:r>
              <a:rPr lang="en-US" altLang="zh-CN" dirty="0" err="1"/>
              <a:t>EmptyGBT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如下几种情况将丢弃从第三方矿池接收的</a:t>
            </a:r>
            <a:r>
              <a:rPr lang="en-US" altLang="zh-CN" dirty="0"/>
              <a:t>job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job</a:t>
            </a:r>
            <a:r>
              <a:rPr lang="zh-CN" altLang="en-US" dirty="0"/>
              <a:t>高度与本地矿池</a:t>
            </a:r>
            <a:r>
              <a:rPr lang="en-US" altLang="zh-CN" dirty="0"/>
              <a:t>job</a:t>
            </a:r>
            <a:r>
              <a:rPr lang="zh-CN" altLang="en-US" dirty="0"/>
              <a:t>高度相同</a:t>
            </a:r>
          </a:p>
          <a:p>
            <a:r>
              <a:rPr lang="zh-CN" altLang="en-US" dirty="0"/>
              <a:t>    * </a:t>
            </a:r>
            <a:r>
              <a:rPr lang="en-US" altLang="zh-CN" dirty="0"/>
              <a:t>job</a:t>
            </a:r>
            <a:r>
              <a:rPr lang="zh-CN" altLang="en-US" dirty="0"/>
              <a:t>高度不等于本地矿池</a:t>
            </a:r>
            <a:r>
              <a:rPr lang="en-US" altLang="zh-CN" dirty="0"/>
              <a:t>job</a:t>
            </a:r>
            <a:r>
              <a:rPr lang="zh-CN" altLang="en-US" dirty="0"/>
              <a:t>高度</a:t>
            </a:r>
            <a:r>
              <a:rPr lang="en-US" altLang="zh-CN" dirty="0"/>
              <a:t>+1</a:t>
            </a:r>
            <a:r>
              <a:rPr lang="zh-CN" altLang="en-US" dirty="0"/>
              <a:t>，高度跳跃太大</a:t>
            </a:r>
          </a:p>
          <a:p>
            <a:r>
              <a:rPr lang="zh-CN" altLang="en-US" dirty="0"/>
              <a:t>    * </a:t>
            </a:r>
            <a:r>
              <a:rPr lang="en-US" altLang="zh-CN" dirty="0" err="1"/>
              <a:t>nBits</a:t>
            </a:r>
            <a:r>
              <a:rPr lang="zh-CN" altLang="en-US" dirty="0"/>
              <a:t>与本地矿池</a:t>
            </a:r>
            <a:r>
              <a:rPr lang="en-US" altLang="zh-CN" dirty="0"/>
              <a:t>job </a:t>
            </a:r>
            <a:r>
              <a:rPr lang="en-US" altLang="zh-CN" dirty="0" err="1"/>
              <a:t>nBits</a:t>
            </a:r>
            <a:r>
              <a:rPr lang="zh-CN" altLang="en-US" dirty="0"/>
              <a:t>不同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1E4C2-2E13-47F4-B959-D308E6978E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7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7D6A4-2B7A-4F7E-B2B9-30C2CCA38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4C27B9-1C7B-42A7-B0E9-15EA9B02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2A9C6-5504-4E1A-84D4-912A7550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C1C5-D026-4F6B-84DE-A468A664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EB598-C567-4515-9130-A12A7E82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683FD-5365-4B1C-805E-928624EF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32EB5-985E-4BB6-967B-9579E1ED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075B0-4761-4C29-8D74-C17FD44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8DA40-A788-455C-9737-A84014A6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98F25-4FFE-4688-BBBC-F9825D91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0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FF07B-7D2D-4040-9DA9-1F9DBA2CC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114EF-8672-4295-B4CF-F3DF62C7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A8E32-59F7-47FC-B379-E4B15615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EC3E-410E-448C-B1CD-5BDA9296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C8E7D-A633-4042-B552-DB3D4DB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9B67C-4912-442D-AB31-E1DF2DB2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3F0EF-A11E-48FB-9543-8A4AB7BE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9CA6F-B79C-4FC9-8F9E-6AF58022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F0E47-5D71-497F-AD49-EE2D10CE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E503-6313-4AD3-9468-1EBE01ED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5556-4E18-416C-99CB-7836FE13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30B16-A73D-4B3A-8A39-390736682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DFC5E-5242-40A3-A2FB-28EAD4F1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DBB63-C60F-4F32-B665-BC71C231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C835E-7CB4-4034-88E3-7D7C2CF3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18E0-CD64-4EB4-B3E8-2BF32BA3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17A15-0973-44D3-84FF-89F8F26EA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FFBA4-EDCD-4AF5-B6F8-9C6CE055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7B4F6-84E0-4205-A3A8-EBA88460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AE84-7B16-409C-8DF3-BB05B36A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B6479-D4A3-4DB9-B332-A4EB1B5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CDDEA-5B16-40D6-AA08-A805A21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85596-99D6-46FC-BB9E-8B68C327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2B69-D96E-4969-9965-70C6951C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9CB814-B384-40D5-8153-BDCCCE90B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8FE708-E86D-4E3A-9C81-94713CA39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DD51B-4862-48AF-A1C1-C6FBD3C1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747761-5EC2-4F3A-8E1D-A43F40FD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6CEB4-AC64-4CD7-95BD-6783C74C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480AB-98EB-4627-962E-B54BD64D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DCE231-AE5F-4817-BB0A-8EC869BE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731CDB-7544-481F-8D16-2220062A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EFA98-A3B3-4063-BAE0-D56330BD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7169C6-9E84-4CB7-A8DD-7CC1391C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D7BDF-627B-4DA0-8B43-058068CA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5C085-E8B8-49EB-8272-93011A3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9B971-4F24-4F98-A17E-2B691992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196CB-AC3A-4937-9EEF-0CA6C629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BE301-2FB3-4CBF-B068-4D25C553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274D5-11E9-4FF4-B2DA-1058BFB2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508AF-F784-4F2C-A18E-92979CCB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DB5C8-133F-40AD-9DD1-4824AA40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95509-60BD-4778-B050-2B7A53AA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26666B-B77A-4724-BC39-29EE695F3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A2666-1959-4DD3-9BF4-9E3CEC3C8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93A9-F69C-4733-846B-6DD50AA4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61D2E-A282-4924-A8C5-A8898C94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4D27C-2574-4C5D-8F6D-AD4AEF6C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BED299-92AB-4CD5-99C2-0E151A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DBF19-01A4-4443-92CB-F3295D6F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6D693-A7EE-4407-8E25-71C08E170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50112-CC64-45C3-B5B3-372F5DBFE3A6}" type="datetimeFigureOut">
              <a:rPr lang="zh-CN" altLang="en-US" smtClean="0"/>
              <a:t>2018-07-27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95BD1-E5B3-4B97-8CF5-D130C5001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8E4D6-72F6-4851-A3B9-D4FCF000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E0EC-9DD2-4F0B-B10B-B79E3F12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6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E243F-4AD6-41FB-A106-0F692123D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矿池的基本知识和技术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32323D-212E-4740-A1A6-1C9F56527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2018.07.27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08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801A3-A67D-4740-AEE1-3781BEEA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比特币网络中的矿池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1C25C3A-FC5D-4B9A-8B7F-D181EDC49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11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BF54115-D4A2-404C-8AD7-AA0F512D57B5}"/>
              </a:ext>
            </a:extLst>
          </p:cNvPr>
          <p:cNvSpPr txBox="1"/>
          <p:nvPr/>
        </p:nvSpPr>
        <p:spPr>
          <a:xfrm>
            <a:off x="3556931" y="2692866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比特币网络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86173-0AD2-448D-A538-142BBC0B605B}"/>
              </a:ext>
            </a:extLst>
          </p:cNvPr>
          <p:cNvSpPr/>
          <p:nvPr/>
        </p:nvSpPr>
        <p:spPr>
          <a:xfrm>
            <a:off x="1480456" y="2314048"/>
            <a:ext cx="1166327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独立矿工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60933C-8C3A-4145-9D54-1C78CA54ED69}"/>
              </a:ext>
            </a:extLst>
          </p:cNvPr>
          <p:cNvSpPr/>
          <p:nvPr/>
        </p:nvSpPr>
        <p:spPr>
          <a:xfrm>
            <a:off x="1328056" y="3073063"/>
            <a:ext cx="1166327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独立矿工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7EC5F1-B8AA-4108-8004-52F76556BF9B}"/>
              </a:ext>
            </a:extLst>
          </p:cNvPr>
          <p:cNvSpPr/>
          <p:nvPr/>
        </p:nvSpPr>
        <p:spPr>
          <a:xfrm>
            <a:off x="1107233" y="3735400"/>
            <a:ext cx="1166327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独立矿工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3203A-7C34-4353-A6C3-79E88F5C6E98}"/>
              </a:ext>
            </a:extLst>
          </p:cNvPr>
          <p:cNvSpPr/>
          <p:nvPr/>
        </p:nvSpPr>
        <p:spPr>
          <a:xfrm>
            <a:off x="1328057" y="4438307"/>
            <a:ext cx="1166327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独立矿工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16966-0F3D-4374-83A8-F4AFF2FCC40B}"/>
              </a:ext>
            </a:extLst>
          </p:cNvPr>
          <p:cNvSpPr/>
          <p:nvPr/>
        </p:nvSpPr>
        <p:spPr>
          <a:xfrm>
            <a:off x="1480457" y="5114979"/>
            <a:ext cx="1166327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独立矿工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40C2172-6969-4616-9EDE-3B7E073D4E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646783" y="2589302"/>
            <a:ext cx="757748" cy="75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3CA0BFC-4D0C-461C-A0C8-92F89409C309}"/>
              </a:ext>
            </a:extLst>
          </p:cNvPr>
          <p:cNvCxnSpPr/>
          <p:nvPr/>
        </p:nvCxnSpPr>
        <p:spPr>
          <a:xfrm>
            <a:off x="2494383" y="3348316"/>
            <a:ext cx="794656" cy="27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9CBBCF7-9260-4140-AC7C-F5594E6A2E8D}"/>
              </a:ext>
            </a:extLst>
          </p:cNvPr>
          <p:cNvCxnSpPr/>
          <p:nvPr/>
        </p:nvCxnSpPr>
        <p:spPr>
          <a:xfrm flipV="1">
            <a:off x="2273560" y="3993446"/>
            <a:ext cx="945501" cy="1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848475F-7C89-408F-A2D0-B4F45C361E2F}"/>
              </a:ext>
            </a:extLst>
          </p:cNvPr>
          <p:cNvCxnSpPr>
            <a:stCxn id="11" idx="3"/>
          </p:cNvCxnSpPr>
          <p:nvPr/>
        </p:nvCxnSpPr>
        <p:spPr>
          <a:xfrm flipV="1">
            <a:off x="2494384" y="4438307"/>
            <a:ext cx="794655" cy="27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E4BBED5-ABC0-483E-8793-CEF4D9261261}"/>
              </a:ext>
            </a:extLst>
          </p:cNvPr>
          <p:cNvCxnSpPr>
            <a:stCxn id="12" idx="3"/>
          </p:cNvCxnSpPr>
          <p:nvPr/>
        </p:nvCxnSpPr>
        <p:spPr>
          <a:xfrm flipV="1">
            <a:off x="2646784" y="4713560"/>
            <a:ext cx="757747" cy="67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0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B9BEF-0C1C-4AD4-A410-683538B2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技术背景</a:t>
            </a:r>
            <a:r>
              <a:rPr lang="en-US" altLang="zh-CN" dirty="0"/>
              <a:t>-</a:t>
            </a:r>
            <a:r>
              <a:rPr lang="zh-CN" altLang="en-US" dirty="0"/>
              <a:t>比特币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E26E5-B451-4828-A201-C96BC291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构成：比特币网络</a:t>
            </a:r>
            <a:endParaRPr lang="en-US" altLang="zh-CN" dirty="0"/>
          </a:p>
          <a:p>
            <a:pPr lvl="1"/>
            <a:r>
              <a:rPr lang="zh-CN" altLang="en-US" dirty="0"/>
              <a:t>物理层：网络节点（钱包，矿工，全链，路由节点）</a:t>
            </a:r>
            <a:endParaRPr lang="en-US" altLang="zh-CN" dirty="0"/>
          </a:p>
          <a:p>
            <a:pPr lvl="1"/>
            <a:r>
              <a:rPr lang="zh-CN" altLang="en-US" dirty="0"/>
              <a:t>软件层：比特币协议的实现（客户端，</a:t>
            </a:r>
            <a:r>
              <a:rPr lang="en-US" altLang="zh-CN" dirty="0" err="1"/>
              <a:t>bitcoind</a:t>
            </a:r>
            <a:r>
              <a:rPr lang="zh-CN" altLang="en-US" dirty="0"/>
              <a:t>），挖矿软件</a:t>
            </a:r>
            <a:endParaRPr lang="en-US" altLang="zh-CN" dirty="0"/>
          </a:p>
          <a:p>
            <a:pPr lvl="1"/>
            <a:r>
              <a:rPr lang="zh-CN" altLang="en-US" dirty="0"/>
              <a:t>概念：</a:t>
            </a:r>
            <a:r>
              <a:rPr lang="en-US" altLang="zh-CN" dirty="0"/>
              <a:t>UTXO</a:t>
            </a:r>
            <a:r>
              <a:rPr lang="zh-CN" altLang="en-US" dirty="0"/>
              <a:t>账本</a:t>
            </a:r>
            <a:endParaRPr lang="en-US" altLang="zh-CN" dirty="0"/>
          </a:p>
          <a:p>
            <a:pPr lvl="1"/>
            <a:r>
              <a:rPr lang="zh-CN" altLang="en-US" dirty="0"/>
              <a:t>周边：交易所（比特币</a:t>
            </a:r>
            <a:r>
              <a:rPr lang="en-US" altLang="zh-CN" dirty="0"/>
              <a:t>-</a:t>
            </a:r>
            <a:r>
              <a:rPr lang="zh-CN" altLang="en-US" dirty="0"/>
              <a:t>法币）</a:t>
            </a:r>
            <a:endParaRPr lang="en-US" altLang="zh-CN" dirty="0"/>
          </a:p>
          <a:p>
            <a:r>
              <a:rPr lang="zh-CN" altLang="en-US" dirty="0"/>
              <a:t>运转：</a:t>
            </a:r>
            <a:endParaRPr lang="en-US" altLang="zh-CN" dirty="0"/>
          </a:p>
          <a:p>
            <a:pPr lvl="1"/>
            <a:r>
              <a:rPr lang="zh-CN" altLang="en-US" dirty="0"/>
              <a:t>路由节点：物理网络的自组织，自维持</a:t>
            </a:r>
            <a:endParaRPr lang="en-US" altLang="zh-CN" dirty="0"/>
          </a:p>
          <a:p>
            <a:pPr lvl="1"/>
            <a:r>
              <a:rPr lang="zh-CN" altLang="en-US" dirty="0"/>
              <a:t>矿工挖矿：比特币发行，记账</a:t>
            </a:r>
            <a:endParaRPr lang="en-US" altLang="zh-CN" dirty="0"/>
          </a:p>
          <a:p>
            <a:pPr lvl="1"/>
            <a:r>
              <a:rPr lang="zh-CN" altLang="en-US" dirty="0"/>
              <a:t>钱包：比特币交易</a:t>
            </a:r>
            <a:endParaRPr lang="en-US" altLang="zh-CN" dirty="0"/>
          </a:p>
          <a:p>
            <a:pPr lvl="1"/>
            <a:r>
              <a:rPr lang="zh-CN" altLang="en-US" dirty="0"/>
              <a:t>协议</a:t>
            </a:r>
            <a:r>
              <a:rPr lang="en-US" altLang="zh-CN" dirty="0"/>
              <a:t>/</a:t>
            </a:r>
            <a:r>
              <a:rPr lang="zh-CN" altLang="en-US" dirty="0"/>
              <a:t>代码：交易验证，账本验证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没有“币”的凭据</a:t>
            </a:r>
            <a:endParaRPr lang="en-US" altLang="zh-CN" dirty="0"/>
          </a:p>
          <a:p>
            <a:pPr lvl="1"/>
            <a:r>
              <a:rPr lang="zh-CN" altLang="en-US" dirty="0"/>
              <a:t>没有发行机构</a:t>
            </a:r>
            <a:endParaRPr lang="en-US" altLang="zh-CN" dirty="0"/>
          </a:p>
          <a:p>
            <a:pPr lvl="1"/>
            <a:r>
              <a:rPr lang="zh-CN" altLang="en-US" dirty="0"/>
              <a:t>总量有限</a:t>
            </a:r>
            <a:endParaRPr lang="en-US" altLang="zh-CN" dirty="0"/>
          </a:p>
          <a:p>
            <a:pPr lvl="1"/>
            <a:r>
              <a:rPr lang="zh-CN" altLang="en-US" dirty="0"/>
              <a:t>加密，防篡改，一定的匿名性</a:t>
            </a:r>
            <a:endParaRPr lang="en-US" altLang="zh-CN" dirty="0"/>
          </a:p>
          <a:p>
            <a:pPr lvl="1"/>
            <a:r>
              <a:rPr lang="zh-CN" altLang="en-US" dirty="0"/>
              <a:t>不需要主观信任：用算力作为信任的基础，无仲裁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027208-2C44-472A-A3D1-3CA925857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589475"/>
            <a:ext cx="1516485" cy="16780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60B59B-F2CF-4DF9-B6D6-4A8030BC3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19" y="589475"/>
            <a:ext cx="2550115" cy="27493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3BE3DE-E4BD-4CF3-9EB6-7742E24C4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3429000"/>
            <a:ext cx="4139292" cy="29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9545-1290-4CBA-B983-3F497803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技术背景：区块链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BFDEF-60FD-401E-B1BB-47D0E193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区块：区块头，区块体（交易详细信息）</a:t>
            </a:r>
            <a:endParaRPr lang="en-US" altLang="zh-CN" dirty="0"/>
          </a:p>
          <a:p>
            <a:r>
              <a:rPr lang="zh-CN" altLang="en-US" dirty="0"/>
              <a:t>链：</a:t>
            </a:r>
            <a:r>
              <a:rPr lang="en-US" altLang="zh-CN" dirty="0"/>
              <a:t>previous block hash</a:t>
            </a:r>
          </a:p>
          <a:p>
            <a:pPr lvl="1"/>
            <a:r>
              <a:rPr lang="zh-CN" altLang="en-US" dirty="0"/>
              <a:t>从创世区块开始，依靠</a:t>
            </a:r>
            <a:r>
              <a:rPr lang="en-US" altLang="zh-CN" dirty="0" err="1"/>
              <a:t>prevhash</a:t>
            </a:r>
            <a:r>
              <a:rPr lang="zh-CN" altLang="en-US" dirty="0"/>
              <a:t>来形成链条</a:t>
            </a:r>
            <a:endParaRPr lang="en-US" altLang="zh-CN" dirty="0"/>
          </a:p>
          <a:p>
            <a:pPr lvl="1"/>
            <a:r>
              <a:rPr lang="zh-CN" altLang="en-US" dirty="0"/>
              <a:t>最长链条作为主链</a:t>
            </a:r>
            <a:endParaRPr lang="en-US" altLang="zh-CN" dirty="0"/>
          </a:p>
          <a:p>
            <a:pPr lvl="1"/>
            <a:r>
              <a:rPr lang="zh-CN" altLang="en-US" dirty="0"/>
              <a:t>目前认为最大高度</a:t>
            </a:r>
            <a:r>
              <a:rPr lang="en-US" altLang="zh-CN" dirty="0"/>
              <a:t>-6</a:t>
            </a:r>
            <a:r>
              <a:rPr lang="zh-CN" altLang="en-US" dirty="0"/>
              <a:t>的所有区块都是被确认的</a:t>
            </a:r>
            <a:endParaRPr lang="en-US" altLang="zh-CN" dirty="0"/>
          </a:p>
          <a:p>
            <a:r>
              <a:rPr lang="zh-CN" altLang="en-US" dirty="0"/>
              <a:t>生成过程：用算力投票，最长链获胜</a:t>
            </a:r>
            <a:endParaRPr lang="en-US" altLang="zh-CN" dirty="0"/>
          </a:p>
          <a:p>
            <a:r>
              <a:rPr lang="en-US" altLang="zh-CN" dirty="0" err="1"/>
              <a:t>PoW</a:t>
            </a:r>
            <a:r>
              <a:rPr lang="zh-CN" altLang="en-US" dirty="0"/>
              <a:t>：</a:t>
            </a:r>
            <a:r>
              <a:rPr lang="en-US" altLang="zh-CN" dirty="0"/>
              <a:t>Proof of Work</a:t>
            </a:r>
            <a:r>
              <a:rPr lang="zh-CN" altLang="en-US" dirty="0"/>
              <a:t>（工作量证明）</a:t>
            </a:r>
            <a:endParaRPr lang="en-US" altLang="zh-CN" dirty="0"/>
          </a:p>
          <a:p>
            <a:pPr lvl="1"/>
            <a:r>
              <a:rPr lang="zh-CN" altLang="en-US" dirty="0"/>
              <a:t>找到高于某个难度的</a:t>
            </a:r>
            <a:r>
              <a:rPr lang="en-US" altLang="zh-CN" dirty="0"/>
              <a:t>hash</a:t>
            </a:r>
            <a:r>
              <a:rPr lang="zh-CN" altLang="en-US" dirty="0"/>
              <a:t>值对任何人而言都是困难的</a:t>
            </a:r>
            <a:endParaRPr lang="en-US" altLang="zh-CN" dirty="0"/>
          </a:p>
          <a:p>
            <a:pPr lvl="1"/>
            <a:r>
              <a:rPr lang="en-US" altLang="zh-CN" dirty="0"/>
              <a:t>Sha256</a:t>
            </a:r>
            <a:r>
              <a:rPr lang="zh-CN" altLang="en-US" dirty="0"/>
              <a:t>算法短期里无法被大幅度优化</a:t>
            </a:r>
            <a:endParaRPr lang="en-US" altLang="zh-CN" dirty="0"/>
          </a:p>
          <a:p>
            <a:pPr lvl="1"/>
            <a:r>
              <a:rPr lang="zh-CN" altLang="en-US" dirty="0"/>
              <a:t>只有硬件投入才能增加算力</a:t>
            </a:r>
            <a:endParaRPr lang="en-US" altLang="zh-CN" dirty="0"/>
          </a:p>
          <a:p>
            <a:pPr lvl="1"/>
            <a:r>
              <a:rPr lang="zh-CN" altLang="en-US" dirty="0"/>
              <a:t>投入和工作量是大致成正比的</a:t>
            </a:r>
            <a:endParaRPr lang="en-US" altLang="zh-CN" dirty="0"/>
          </a:p>
          <a:p>
            <a:r>
              <a:rPr lang="zh-CN" altLang="en-US" dirty="0"/>
              <a:t>难度调整，挖矿收益调整</a:t>
            </a:r>
            <a:endParaRPr lang="en-US" altLang="zh-CN" dirty="0"/>
          </a:p>
          <a:p>
            <a:r>
              <a:rPr lang="zh-CN" altLang="en-US" dirty="0"/>
              <a:t>攻击难度：</a:t>
            </a:r>
            <a:r>
              <a:rPr lang="en-US" altLang="zh-CN" dirty="0"/>
              <a:t>51%</a:t>
            </a:r>
          </a:p>
          <a:p>
            <a:r>
              <a:rPr lang="zh-CN" altLang="en-US" dirty="0"/>
              <a:t>特点：可以不需要中心的归档系统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5817F4-E2BE-4A0F-9AD0-8FFEC723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11" y="767444"/>
            <a:ext cx="2139323" cy="21163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DA0283-D2A4-43E7-A24F-79BB1E6EF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5" t="15868" r="4818" b="14180"/>
          <a:stretch/>
        </p:blipFill>
        <p:spPr>
          <a:xfrm>
            <a:off x="8242964" y="2937897"/>
            <a:ext cx="3190777" cy="18317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BB0277-0D43-4038-9E8D-46633DCBD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541" y="4823731"/>
            <a:ext cx="1107259" cy="17364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7433B2-932C-4990-8842-962FBDE95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18" y="4752976"/>
            <a:ext cx="1398000" cy="18390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9CBFC0-A9E6-4C77-9F11-091C6F04F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55" y="4785923"/>
            <a:ext cx="1158611" cy="18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C6382-2D75-4B1C-8D9E-4CF7879A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矿池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11C5F4-A247-4AA3-B60F-AF2A106E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物理构成</a:t>
            </a:r>
            <a:endParaRPr lang="en-US" altLang="zh-CN" dirty="0"/>
          </a:p>
          <a:p>
            <a:r>
              <a:rPr lang="zh-CN" altLang="en-US" dirty="0"/>
              <a:t>软件层</a:t>
            </a:r>
            <a:endParaRPr lang="en-US" altLang="zh-CN" dirty="0"/>
          </a:p>
          <a:p>
            <a:pPr lvl="1"/>
            <a:r>
              <a:rPr lang="en-US" altLang="zh-CN" dirty="0" err="1"/>
              <a:t>bitcoind</a:t>
            </a:r>
            <a:endParaRPr lang="en-US" altLang="zh-CN" dirty="0"/>
          </a:p>
          <a:p>
            <a:pPr lvl="1"/>
            <a:r>
              <a:rPr lang="en-US" altLang="zh-CN" dirty="0"/>
              <a:t>Stratum</a:t>
            </a:r>
            <a:r>
              <a:rPr lang="zh-CN" altLang="en-US" dirty="0"/>
              <a:t>协议实现</a:t>
            </a:r>
            <a:endParaRPr lang="en-US" altLang="zh-CN" dirty="0"/>
          </a:p>
          <a:p>
            <a:pPr lvl="1"/>
            <a:r>
              <a:rPr lang="zh-CN" altLang="en-US" dirty="0"/>
              <a:t>矿池服务端，管理员控制台</a:t>
            </a:r>
            <a:endParaRPr lang="en-US" altLang="zh-CN" dirty="0"/>
          </a:p>
          <a:p>
            <a:pPr lvl="1"/>
            <a:r>
              <a:rPr lang="zh-CN" altLang="en-US" dirty="0"/>
              <a:t>矿池前端</a:t>
            </a:r>
            <a:r>
              <a:rPr lang="en-US" altLang="zh-CN" dirty="0"/>
              <a:t>, app</a:t>
            </a:r>
          </a:p>
          <a:p>
            <a:r>
              <a:rPr lang="zh-CN" altLang="en-US" dirty="0"/>
              <a:t>核心流程</a:t>
            </a:r>
            <a:endParaRPr lang="en-US" altLang="zh-CN" dirty="0"/>
          </a:p>
          <a:p>
            <a:pPr lvl="1"/>
            <a:r>
              <a:rPr lang="zh-CN" altLang="en-US" dirty="0"/>
              <a:t>矿池从比特币网络接受区块信息，准备新区块的数据</a:t>
            </a:r>
            <a:endParaRPr lang="en-US" altLang="zh-CN" dirty="0"/>
          </a:p>
          <a:p>
            <a:pPr lvl="1"/>
            <a:r>
              <a:rPr lang="zh-CN" altLang="en-US" dirty="0"/>
              <a:t>矿池为新区块的挖掘给每个客户创建任务（数据不同）</a:t>
            </a:r>
            <a:endParaRPr lang="en-US" altLang="zh-CN" dirty="0"/>
          </a:p>
          <a:p>
            <a:pPr lvl="1"/>
            <a:r>
              <a:rPr lang="zh-CN" altLang="en-US" dirty="0"/>
              <a:t>客户的矿机对新任务执行</a:t>
            </a:r>
            <a:r>
              <a:rPr lang="en-US" altLang="zh-CN" dirty="0"/>
              <a:t>hash</a:t>
            </a:r>
            <a:r>
              <a:rPr lang="zh-CN" altLang="en-US" dirty="0"/>
              <a:t>计算，上报达到难度的</a:t>
            </a:r>
            <a:r>
              <a:rPr lang="en-US" altLang="zh-CN" dirty="0"/>
              <a:t>Nonce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矿池验证客户提交的</a:t>
            </a:r>
            <a:r>
              <a:rPr lang="en-US" altLang="zh-CN" dirty="0"/>
              <a:t>nonce</a:t>
            </a:r>
            <a:r>
              <a:rPr lang="zh-CN" altLang="en-US" dirty="0"/>
              <a:t>，合法的生成份额（</a:t>
            </a:r>
            <a:r>
              <a:rPr lang="en-US" altLang="zh-CN" dirty="0"/>
              <a:t>share</a:t>
            </a:r>
            <a:r>
              <a:rPr lang="zh-CN" altLang="en-US" dirty="0"/>
              <a:t>）记录</a:t>
            </a:r>
            <a:endParaRPr lang="en-US" altLang="zh-CN" dirty="0"/>
          </a:p>
          <a:p>
            <a:pPr lvl="1"/>
            <a:r>
              <a:rPr lang="zh-CN" altLang="en-US" dirty="0"/>
              <a:t>如果某个提交的难度达到了比特网要求的新块难度，爆矿</a:t>
            </a:r>
            <a:endParaRPr lang="en-US" altLang="zh-CN" dirty="0"/>
          </a:p>
          <a:p>
            <a:pPr lvl="1"/>
            <a:r>
              <a:rPr lang="zh-CN" altLang="en-US" dirty="0"/>
              <a:t>矿池在一段时间后按照收益分配模式和客户份额进行收益分发</a:t>
            </a:r>
            <a:endParaRPr lang="en-US" altLang="zh-CN" dirty="0"/>
          </a:p>
          <a:p>
            <a:pPr lvl="1"/>
            <a:r>
              <a:rPr lang="zh-CN" altLang="en-US" dirty="0"/>
              <a:t>其他：客户注册，客户切池，统计，报警，网站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1367707-29F9-421B-9C4D-B8C6515B5765}"/>
              </a:ext>
            </a:extLst>
          </p:cNvPr>
          <p:cNvGrpSpPr/>
          <p:nvPr/>
        </p:nvGrpSpPr>
        <p:grpSpPr>
          <a:xfrm>
            <a:off x="7025951" y="365125"/>
            <a:ext cx="4991878" cy="3413762"/>
            <a:chOff x="7025951" y="365125"/>
            <a:chExt cx="4991878" cy="34137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2C07BD-6FF5-4AF3-B2EF-3D4E75E2FB12}"/>
                </a:ext>
              </a:extLst>
            </p:cNvPr>
            <p:cNvSpPr/>
            <p:nvPr/>
          </p:nvSpPr>
          <p:spPr>
            <a:xfrm>
              <a:off x="7025951" y="365125"/>
              <a:ext cx="4991878" cy="3413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D2A7AE7-40DB-4941-B26E-8321A07EF463}"/>
                </a:ext>
              </a:extLst>
            </p:cNvPr>
            <p:cNvSpPr/>
            <p:nvPr/>
          </p:nvSpPr>
          <p:spPr>
            <a:xfrm>
              <a:off x="7147249" y="1073019"/>
              <a:ext cx="3321698" cy="587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矿池服务器</a:t>
              </a:r>
              <a:r>
                <a:rPr lang="en-US" altLang="zh-CN" dirty="0"/>
                <a:t>/</a:t>
              </a:r>
              <a:r>
                <a:rPr lang="zh-CN" altLang="en-US" dirty="0"/>
                <a:t>服务器群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17A3CA2-CEA7-45D7-9BBA-1D0FAE1E20A5}"/>
                </a:ext>
              </a:extLst>
            </p:cNvPr>
            <p:cNvSpPr/>
            <p:nvPr/>
          </p:nvSpPr>
          <p:spPr>
            <a:xfrm>
              <a:off x="11047445" y="915630"/>
              <a:ext cx="877077" cy="1062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矿池运营者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89B3785-9470-4DDF-89AB-B2A1B0C8AF2D}"/>
                </a:ext>
              </a:extLst>
            </p:cNvPr>
            <p:cNvCxnSpPr>
              <a:stCxn id="8" idx="1"/>
              <a:endCxn id="7" idx="6"/>
            </p:cNvCxnSpPr>
            <p:nvPr/>
          </p:nvCxnSpPr>
          <p:spPr>
            <a:xfrm flipH="1" flipV="1">
              <a:off x="10468947" y="1366934"/>
              <a:ext cx="578498" cy="79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7A7C43D-443C-4E83-94C4-4AAA12C95407}"/>
                </a:ext>
              </a:extLst>
            </p:cNvPr>
            <p:cNvCxnSpPr>
              <a:cxnSpLocks/>
            </p:cNvCxnSpPr>
            <p:nvPr/>
          </p:nvCxnSpPr>
          <p:spPr>
            <a:xfrm>
              <a:off x="7147249" y="2332654"/>
              <a:ext cx="4068147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8D53EDE-250F-4A98-BC3F-196D16B909C9}"/>
                </a:ext>
              </a:extLst>
            </p:cNvPr>
            <p:cNvSpPr txBox="1"/>
            <p:nvPr/>
          </p:nvSpPr>
          <p:spPr>
            <a:xfrm>
              <a:off x="9517224" y="2024738"/>
              <a:ext cx="12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Internet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730667-FFA0-45D8-9448-102E5BDFFB1A}"/>
                </a:ext>
              </a:extLst>
            </p:cNvPr>
            <p:cNvSpPr/>
            <p:nvPr/>
          </p:nvSpPr>
          <p:spPr>
            <a:xfrm>
              <a:off x="7100595" y="1894113"/>
              <a:ext cx="1575320" cy="347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矿池自有矿机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6AD4DD2-FBF2-4DF8-B43F-8F30395E612D}"/>
                </a:ext>
              </a:extLst>
            </p:cNvPr>
            <p:cNvCxnSpPr/>
            <p:nvPr/>
          </p:nvCxnSpPr>
          <p:spPr>
            <a:xfrm flipV="1">
              <a:off x="8360229" y="1660848"/>
              <a:ext cx="74644" cy="233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17ECFD-E554-4A20-9E81-4E00C110CAD5}"/>
                </a:ext>
              </a:extLst>
            </p:cNvPr>
            <p:cNvSpPr/>
            <p:nvPr/>
          </p:nvSpPr>
          <p:spPr>
            <a:xfrm>
              <a:off x="8694575" y="2880045"/>
              <a:ext cx="70135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矿机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7920B1-A189-4EC2-AB86-47963E2641C1}"/>
                </a:ext>
              </a:extLst>
            </p:cNvPr>
            <p:cNvSpPr/>
            <p:nvPr/>
          </p:nvSpPr>
          <p:spPr>
            <a:xfrm>
              <a:off x="9479902" y="2880045"/>
              <a:ext cx="144469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矿机代理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7A5ED8C-9CF3-41B3-BDB7-EF1EDE4FD77C}"/>
                </a:ext>
              </a:extLst>
            </p:cNvPr>
            <p:cNvSpPr/>
            <p:nvPr/>
          </p:nvSpPr>
          <p:spPr>
            <a:xfrm>
              <a:off x="10980576" y="2880045"/>
              <a:ext cx="70135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矿机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97190DE-3273-4304-986C-03622284BB64}"/>
                </a:ext>
              </a:extLst>
            </p:cNvPr>
            <p:cNvCxnSpPr/>
            <p:nvPr/>
          </p:nvCxnSpPr>
          <p:spPr>
            <a:xfrm flipV="1">
              <a:off x="9161107" y="1660848"/>
              <a:ext cx="234818" cy="121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CB93AA7-1654-4F30-83DA-19B5C23E62E9}"/>
                </a:ext>
              </a:extLst>
            </p:cNvPr>
            <p:cNvCxnSpPr/>
            <p:nvPr/>
          </p:nvCxnSpPr>
          <p:spPr>
            <a:xfrm flipH="1" flipV="1">
              <a:off x="9489233" y="1660848"/>
              <a:ext cx="83975" cy="1219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2A685A0-25B8-4959-BD62-46ABFCED7030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9843795" y="1634407"/>
              <a:ext cx="1487456" cy="124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11760BA-8F1C-4631-A4E1-FF558574AEC6}"/>
                </a:ext>
              </a:extLst>
            </p:cNvPr>
            <p:cNvSpPr/>
            <p:nvPr/>
          </p:nvSpPr>
          <p:spPr>
            <a:xfrm>
              <a:off x="9537439" y="3303037"/>
              <a:ext cx="70135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矿机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CFBBD6-4E13-42AF-8A1D-B5746678D2A5}"/>
                </a:ext>
              </a:extLst>
            </p:cNvPr>
            <p:cNvSpPr/>
            <p:nvPr/>
          </p:nvSpPr>
          <p:spPr>
            <a:xfrm>
              <a:off x="10346095" y="3303037"/>
              <a:ext cx="70135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矿机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A9EE427-D42E-4051-9126-276969EA1047}"/>
                </a:ext>
              </a:extLst>
            </p:cNvPr>
            <p:cNvCxnSpPr>
              <a:stCxn id="29" idx="0"/>
              <a:endCxn id="20" idx="2"/>
            </p:cNvCxnSpPr>
            <p:nvPr/>
          </p:nvCxnSpPr>
          <p:spPr>
            <a:xfrm flipV="1">
              <a:off x="9888114" y="3169294"/>
              <a:ext cx="314133" cy="133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3485C0D-F3B9-465E-B82D-9DF4D3699B61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10468947" y="3169294"/>
              <a:ext cx="227823" cy="133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3A69A76-5215-4CBE-BAED-A9212A25AD44}"/>
                </a:ext>
              </a:extLst>
            </p:cNvPr>
            <p:cNvSpPr/>
            <p:nvPr/>
          </p:nvSpPr>
          <p:spPr>
            <a:xfrm>
              <a:off x="7221894" y="2880044"/>
              <a:ext cx="1166326" cy="7122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矿场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65BD4FD-E603-4112-BC9F-FD7BE7D08264}"/>
                </a:ext>
              </a:extLst>
            </p:cNvPr>
            <p:cNvCxnSpPr>
              <a:cxnSpLocks/>
              <a:stCxn id="35" idx="7"/>
            </p:cNvCxnSpPr>
            <p:nvPr/>
          </p:nvCxnSpPr>
          <p:spPr>
            <a:xfrm flipV="1">
              <a:off x="8217416" y="1660849"/>
              <a:ext cx="943691" cy="132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思想气泡: 云 40">
              <a:extLst>
                <a:ext uri="{FF2B5EF4-FFF2-40B4-BE49-F238E27FC236}">
                  <a16:creationId xmlns:a16="http://schemas.microsoft.com/office/drawing/2014/main" id="{230F7CB9-4C1B-4087-A84B-F8F1D6941CEF}"/>
                </a:ext>
              </a:extLst>
            </p:cNvPr>
            <p:cNvSpPr/>
            <p:nvPr/>
          </p:nvSpPr>
          <p:spPr>
            <a:xfrm>
              <a:off x="7221895" y="429655"/>
              <a:ext cx="3890864" cy="551903"/>
            </a:xfrm>
            <a:prstGeom prst="cloudCallou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4">
                      <a:lumMod val="75000"/>
                    </a:schemeClr>
                  </a:solidFill>
                </a:rPr>
                <a:t>比特币网络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DD6D084-215D-4D43-9D08-332C1A42BF4F}"/>
                </a:ext>
              </a:extLst>
            </p:cNvPr>
            <p:cNvSpPr/>
            <p:nvPr/>
          </p:nvSpPr>
          <p:spPr>
            <a:xfrm>
              <a:off x="7147249" y="2464064"/>
              <a:ext cx="4711959" cy="1182969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B6D928E-6764-4221-87F5-22CB33BDD283}"/>
                </a:ext>
              </a:extLst>
            </p:cNvPr>
            <p:cNvSpPr txBox="1"/>
            <p:nvPr/>
          </p:nvSpPr>
          <p:spPr>
            <a:xfrm>
              <a:off x="7221894" y="2510712"/>
              <a:ext cx="836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客户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55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3AF5-EE17-41F1-BB1D-8F16A3F3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矿池基本技术</a:t>
            </a:r>
            <a:r>
              <a:rPr lang="en-US" altLang="zh-CN" dirty="0"/>
              <a:t>-Stratum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8D48-EC0B-4B1E-88FD-E6F1640D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客户连接（</a:t>
            </a:r>
            <a:r>
              <a:rPr lang="en-US" altLang="zh-CN" dirty="0"/>
              <a:t>Subscribe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{“id”: 1, "method": "</a:t>
            </a:r>
            <a:r>
              <a:rPr lang="en-US" altLang="zh-CN" dirty="0" err="1"/>
              <a:t>mining.subscribe</a:t>
            </a:r>
            <a:r>
              <a:rPr lang="en-US" altLang="zh-CN" dirty="0"/>
              <a:t>", "params": []}</a:t>
            </a:r>
          </a:p>
          <a:p>
            <a:pPr lvl="1"/>
            <a:r>
              <a:rPr lang="en-US" altLang="zh-CN" dirty="0"/>
              <a:t>{“id”: 1, “result”:</a:t>
            </a:r>
            <a:br>
              <a:rPr lang="en-US" altLang="zh-CN" dirty="0"/>
            </a:br>
            <a:r>
              <a:rPr lang="en-US" altLang="zh-CN" dirty="0"/>
              <a:t> [ [ [“</a:t>
            </a:r>
            <a:r>
              <a:rPr lang="en-US" altLang="zh-CN" dirty="0" err="1"/>
              <a:t>mining.set_difficulty</a:t>
            </a:r>
            <a:r>
              <a:rPr lang="en-US" altLang="zh-CN" dirty="0"/>
              <a:t>”, “b4b6693b72a50c7116db18d6497cac52”],  # </a:t>
            </a:r>
            <a:r>
              <a:rPr lang="zh-CN" altLang="en-US" dirty="0"/>
              <a:t>初始难度</a:t>
            </a:r>
            <a:br>
              <a:rPr lang="en-US" altLang="zh-CN" dirty="0"/>
            </a:br>
            <a:r>
              <a:rPr lang="en-US" altLang="zh-CN" dirty="0"/>
              <a:t>[“</a:t>
            </a:r>
            <a:r>
              <a:rPr lang="en-US" altLang="zh-CN" dirty="0" err="1"/>
              <a:t>mining.notify</a:t>
            </a:r>
            <a:r>
              <a:rPr lang="en-US" altLang="zh-CN" dirty="0"/>
              <a:t>”, “ae6812eb4cd7735a302a8a9dd95cf71f”]], # session</a:t>
            </a:r>
            <a:r>
              <a:rPr lang="zh-CN" altLang="en-US" dirty="0"/>
              <a:t>号</a:t>
            </a:r>
            <a:br>
              <a:rPr lang="en-US" altLang="zh-CN" dirty="0"/>
            </a:br>
            <a:r>
              <a:rPr lang="en-US" altLang="zh-CN" dirty="0"/>
              <a:t>“08000002”, # Extranonce1 </a:t>
            </a:r>
            <a:r>
              <a:rPr lang="zh-CN" altLang="en-US" dirty="0"/>
              <a:t>这是</a:t>
            </a:r>
            <a:r>
              <a:rPr lang="en-US" altLang="zh-CN" dirty="0"/>
              <a:t>Coinbase</a:t>
            </a:r>
            <a:r>
              <a:rPr lang="zh-CN" altLang="en-US" dirty="0"/>
              <a:t>交易中人为指定的一部分，让每个客户的任务有区分度</a:t>
            </a:r>
            <a:br>
              <a:rPr lang="en-US" altLang="zh-CN" dirty="0"/>
            </a:br>
            <a:r>
              <a:rPr lang="en-US" altLang="zh-CN" dirty="0"/>
              <a:t>4], # ExtraNonce2</a:t>
            </a:r>
            <a:r>
              <a:rPr lang="zh-CN" altLang="en-US" dirty="0"/>
              <a:t>的长度（以字节单位）</a:t>
            </a:r>
            <a:br>
              <a:rPr lang="en-US" altLang="zh-CN" dirty="0"/>
            </a:br>
            <a:r>
              <a:rPr lang="en-US" altLang="zh-CN" dirty="0"/>
              <a:t>"error": null}</a:t>
            </a:r>
          </a:p>
          <a:p>
            <a:r>
              <a:rPr lang="zh-CN" altLang="en-US" dirty="0"/>
              <a:t>授权（</a:t>
            </a:r>
            <a:r>
              <a:rPr lang="en-US" altLang="zh-CN" dirty="0"/>
              <a:t>Authorize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{"params": ["miner name", "password"], "id": 2, "method": "</a:t>
            </a:r>
            <a:r>
              <a:rPr lang="en-US" altLang="zh-CN" dirty="0" err="1"/>
              <a:t>mining.authorize</a:t>
            </a:r>
            <a:r>
              <a:rPr lang="en-US" altLang="zh-CN" dirty="0"/>
              <a:t>"}</a:t>
            </a:r>
          </a:p>
          <a:p>
            <a:pPr lvl="1"/>
            <a:r>
              <a:rPr lang="en-US" altLang="zh-CN" dirty="0"/>
              <a:t>{"error": null, "id": 2, "result": true}</a:t>
            </a:r>
          </a:p>
          <a:p>
            <a:r>
              <a:rPr lang="zh-CN" altLang="en-US" dirty="0"/>
              <a:t>任务通知（</a:t>
            </a:r>
            <a:r>
              <a:rPr lang="en-US" altLang="zh-CN" dirty="0"/>
              <a:t>Sending Notifications With Mining Jobs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{“params”: [“bf”, # </a:t>
            </a:r>
            <a:r>
              <a:rPr lang="zh-CN" altLang="en-US" dirty="0"/>
              <a:t>任务</a:t>
            </a:r>
            <a:r>
              <a:rPr lang="en-US" altLang="zh-CN" dirty="0"/>
              <a:t>ID</a:t>
            </a:r>
            <a:r>
              <a:rPr lang="zh-CN" altLang="en-US" dirty="0"/>
              <a:t>，在后续提交的时候要用到</a:t>
            </a:r>
            <a:br>
              <a:rPr lang="en-US" altLang="zh-CN" dirty="0"/>
            </a:br>
            <a:r>
              <a:rPr lang="en-US" altLang="zh-CN" dirty="0"/>
              <a:t> “4d16b6f85af6e2198f44ae2a6de67f78487ae5611b77c6c0440b921e00000000”, # </a:t>
            </a:r>
            <a:r>
              <a:rPr lang="en-US" altLang="zh-CN" dirty="0" err="1"/>
              <a:t>prevhash</a:t>
            </a:r>
            <a:r>
              <a:rPr lang="en-US" altLang="zh-CN" dirty="0"/>
              <a:t> </a:t>
            </a:r>
            <a:r>
              <a:rPr lang="zh-CN" altLang="en-US" dirty="0"/>
              <a:t>上一个区块的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br>
              <a:rPr lang="en-US" altLang="zh-CN" dirty="0"/>
            </a:br>
            <a:r>
              <a:rPr lang="en-US" altLang="zh-CN" dirty="0"/>
              <a:t>“01000000010000000000000000000000000000000000000000000000000000000000000000ffffffff20020862062f503253482f04b8864e5008”,</a:t>
            </a:r>
            <a:br>
              <a:rPr lang="en-US" altLang="zh-CN" dirty="0"/>
            </a:br>
            <a:r>
              <a:rPr lang="en-US" altLang="zh-CN" dirty="0"/>
              <a:t>	 # coinbase1 </a:t>
            </a:r>
            <a:r>
              <a:rPr lang="zh-CN" altLang="en-US" dirty="0"/>
              <a:t>最终</a:t>
            </a:r>
            <a:r>
              <a:rPr lang="en-US" altLang="zh-CN" dirty="0" err="1"/>
              <a:t>coinbase</a:t>
            </a:r>
            <a:r>
              <a:rPr lang="zh-CN" altLang="en-US" dirty="0"/>
              <a:t>交易数据中的第一固定部分，部分是遵循比特币协议，部分是人为指定</a:t>
            </a:r>
            <a:br>
              <a:rPr lang="en-US" altLang="zh-CN" dirty="0"/>
            </a:br>
            <a:r>
              <a:rPr lang="en-US" altLang="zh-CN" dirty="0"/>
              <a:t>“072f736c7573682f000000000100f2052a010000001976a914d23fcdf86f7e756a64a7a9688ef9903327048ed988ac00000000”, </a:t>
            </a:r>
            <a:br>
              <a:rPr lang="en-US" altLang="zh-CN" dirty="0"/>
            </a:br>
            <a:r>
              <a:rPr lang="en-US" altLang="zh-CN" dirty="0"/>
              <a:t>	# coinbase1 </a:t>
            </a:r>
            <a:r>
              <a:rPr lang="zh-CN" altLang="en-US" dirty="0"/>
              <a:t>最终</a:t>
            </a:r>
            <a:r>
              <a:rPr lang="en-US" altLang="zh-CN" dirty="0" err="1"/>
              <a:t>coinbase</a:t>
            </a:r>
            <a:r>
              <a:rPr lang="zh-CN" altLang="en-US" dirty="0"/>
              <a:t>交易数据中的第二固定部分，部分是遵循比特币协议，部分是人为指定</a:t>
            </a:r>
            <a:br>
              <a:rPr lang="en-US" altLang="zh-CN" dirty="0"/>
            </a:br>
            <a:r>
              <a:rPr lang="en-US" altLang="zh-CN" dirty="0"/>
              <a:t> [], # </a:t>
            </a:r>
            <a:r>
              <a:rPr lang="en-US" altLang="zh-CN" dirty="0" err="1"/>
              <a:t>merkle</a:t>
            </a:r>
            <a:r>
              <a:rPr lang="zh-CN" altLang="en-US" dirty="0"/>
              <a:t>分支中用来计算</a:t>
            </a:r>
            <a:r>
              <a:rPr lang="en-US" altLang="zh-CN" dirty="0"/>
              <a:t>root hash</a:t>
            </a:r>
            <a:r>
              <a:rPr lang="zh-CN" altLang="en-US" dirty="0"/>
              <a:t>的必要部分</a:t>
            </a:r>
            <a:br>
              <a:rPr lang="en-US" altLang="zh-CN" dirty="0"/>
            </a:br>
            <a:r>
              <a:rPr lang="en-US" altLang="zh-CN" dirty="0"/>
              <a:t> “00000002”, # </a:t>
            </a:r>
            <a:r>
              <a:rPr lang="zh-CN" altLang="en-US" dirty="0"/>
              <a:t>比特币协议的版本号</a:t>
            </a:r>
            <a:br>
              <a:rPr lang="en-US" altLang="zh-CN" dirty="0"/>
            </a:br>
            <a:r>
              <a:rPr lang="en-US" altLang="zh-CN" dirty="0"/>
              <a:t> “1c2ac4af”, # </a:t>
            </a:r>
            <a:r>
              <a:rPr lang="en-US" altLang="zh-CN" dirty="0" err="1"/>
              <a:t>nBits</a:t>
            </a:r>
            <a:r>
              <a:rPr lang="zh-CN" altLang="en-US" dirty="0"/>
              <a:t>，“压缩”格式的比特币网络当前要求难度</a:t>
            </a:r>
            <a:br>
              <a:rPr lang="en-US" altLang="zh-CN" dirty="0"/>
            </a:br>
            <a:r>
              <a:rPr lang="en-US" altLang="zh-CN" dirty="0"/>
              <a:t> “504e86b9”, # </a:t>
            </a:r>
            <a:r>
              <a:rPr lang="en-US" altLang="zh-CN" dirty="0" err="1"/>
              <a:t>nTime</a:t>
            </a:r>
            <a:r>
              <a:rPr lang="zh-CN" altLang="en-US" dirty="0"/>
              <a:t>，当前时间</a:t>
            </a:r>
            <a:br>
              <a:rPr lang="en-US" altLang="zh-CN" dirty="0"/>
            </a:br>
            <a:r>
              <a:rPr lang="en-US" altLang="zh-CN" dirty="0"/>
              <a:t> false], # </a:t>
            </a:r>
            <a:r>
              <a:rPr lang="zh-CN" altLang="en-US" dirty="0"/>
              <a:t>是否要清除之前的任务</a:t>
            </a:r>
            <a:br>
              <a:rPr lang="en-US" altLang="zh-CN" dirty="0"/>
            </a:br>
            <a:r>
              <a:rPr lang="en-US" altLang="zh-CN" dirty="0"/>
              <a:t> "id": null, "method": "</a:t>
            </a:r>
            <a:r>
              <a:rPr lang="en-US" altLang="zh-CN" dirty="0" err="1"/>
              <a:t>mining.notify</a:t>
            </a:r>
            <a:r>
              <a:rPr lang="en-US" altLang="zh-CN" dirty="0"/>
              <a:t>"}</a:t>
            </a:r>
          </a:p>
          <a:p>
            <a:r>
              <a:rPr lang="zh-CN" altLang="en-US" dirty="0"/>
              <a:t>客户端组装区块模板并计算</a:t>
            </a:r>
            <a:endParaRPr lang="en-US" altLang="zh-CN" dirty="0"/>
          </a:p>
          <a:p>
            <a:pPr lvl="1"/>
            <a:r>
              <a:rPr lang="zh-CN" altLang="en-US" dirty="0"/>
              <a:t>客户端选定一个</a:t>
            </a:r>
            <a:r>
              <a:rPr lang="en-US" altLang="zh-CN" dirty="0"/>
              <a:t>extranonce2</a:t>
            </a:r>
            <a:r>
              <a:rPr lang="zh-CN" altLang="en-US" dirty="0"/>
              <a:t>的值，组装</a:t>
            </a:r>
            <a:r>
              <a:rPr lang="en-US" altLang="zh-CN" dirty="0" err="1"/>
              <a:t>coinbase</a:t>
            </a:r>
            <a:r>
              <a:rPr lang="zh-CN" altLang="en-US" dirty="0"/>
              <a:t>交易（</a:t>
            </a:r>
            <a:r>
              <a:rPr lang="en-US" altLang="zh-CN" dirty="0"/>
              <a:t>coinbase1+extranonce1+extranonce2+coinbase2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 err="1"/>
              <a:t>coinbase</a:t>
            </a:r>
            <a:r>
              <a:rPr lang="zh-CN" altLang="en-US" dirty="0"/>
              <a:t>交易的</a:t>
            </a:r>
            <a:r>
              <a:rPr lang="en-US" altLang="zh-CN" dirty="0"/>
              <a:t>hash</a:t>
            </a:r>
            <a:r>
              <a:rPr lang="zh-CN" altLang="en-US" dirty="0"/>
              <a:t>，计算</a:t>
            </a:r>
            <a:r>
              <a:rPr lang="en-US" altLang="zh-CN" dirty="0" err="1"/>
              <a:t>mercle</a:t>
            </a:r>
            <a:r>
              <a:rPr lang="en-US" altLang="zh-CN" dirty="0"/>
              <a:t> root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，组装区块头模板（此时区块头里仅仅缺失</a:t>
            </a:r>
            <a:r>
              <a:rPr lang="en-US" altLang="zh-CN" dirty="0"/>
              <a:t>nonce</a:t>
            </a:r>
            <a:r>
              <a:rPr lang="zh-CN" altLang="en-US" dirty="0"/>
              <a:t>值，</a:t>
            </a:r>
            <a:r>
              <a:rPr lang="en-US" altLang="zh-CN" dirty="0"/>
              <a:t>version + </a:t>
            </a:r>
            <a:r>
              <a:rPr lang="en-US" altLang="zh-CN" dirty="0" err="1"/>
              <a:t>prevhash</a:t>
            </a:r>
            <a:r>
              <a:rPr lang="en-US" altLang="zh-CN" dirty="0"/>
              <a:t> + </a:t>
            </a:r>
            <a:r>
              <a:rPr lang="en-US" altLang="zh-CN" dirty="0" err="1"/>
              <a:t>merkle_root</a:t>
            </a:r>
            <a:r>
              <a:rPr lang="en-US" altLang="zh-CN" dirty="0"/>
              <a:t> + </a:t>
            </a:r>
            <a:r>
              <a:rPr lang="en-US" altLang="zh-CN" dirty="0" err="1"/>
              <a:t>ntime</a:t>
            </a:r>
            <a:r>
              <a:rPr lang="en-US" altLang="zh-CN" dirty="0"/>
              <a:t> + </a:t>
            </a:r>
            <a:r>
              <a:rPr lang="en-US" altLang="zh-CN" dirty="0" err="1"/>
              <a:t>nbits</a:t>
            </a:r>
            <a:r>
              <a:rPr lang="en-US" altLang="zh-CN" dirty="0"/>
              <a:t> + ‘nonce'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客户端选定一个</a:t>
            </a:r>
            <a:r>
              <a:rPr lang="en-US" altLang="zh-CN" dirty="0"/>
              <a:t>nonce</a:t>
            </a:r>
            <a:r>
              <a:rPr lang="zh-CN" altLang="en-US" dirty="0"/>
              <a:t>值（还可以小范围选择时间值），生成完整的区块头</a:t>
            </a:r>
            <a:r>
              <a:rPr lang="en-US" altLang="zh-CN" dirty="0"/>
              <a:t>80</a:t>
            </a:r>
            <a:r>
              <a:rPr lang="zh-CN" altLang="en-US" dirty="0"/>
              <a:t>字节，然后</a:t>
            </a:r>
            <a:r>
              <a:rPr lang="en-US" altLang="zh-CN" dirty="0"/>
              <a:t>sha256</a:t>
            </a:r>
            <a:r>
              <a:rPr lang="zh-CN" altLang="en-US" dirty="0"/>
              <a:t>计算，检验难度，如果符合要求就提交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25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3AF5-EE17-41F1-BB1D-8F16A3F3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矿池基本技术</a:t>
            </a:r>
            <a:r>
              <a:rPr lang="en-US" altLang="zh-CN" dirty="0"/>
              <a:t>-Stratum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8D48-EC0B-4B1E-88FD-E6F1640D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提交（</a:t>
            </a:r>
            <a:r>
              <a:rPr lang="en-US" altLang="zh-CN" dirty="0"/>
              <a:t>Submit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{“params”: [“miner name”, “bf”, # </a:t>
            </a:r>
            <a:r>
              <a:rPr lang="zh-CN" altLang="en-US" dirty="0"/>
              <a:t>任务</a:t>
            </a:r>
            <a:r>
              <a:rPr lang="en-US" altLang="zh-CN" dirty="0"/>
              <a:t>ID</a:t>
            </a:r>
            <a:br>
              <a:rPr lang="en-US" altLang="zh-CN" dirty="0"/>
            </a:br>
            <a:r>
              <a:rPr lang="en-US" altLang="zh-CN" dirty="0"/>
              <a:t> “00000001”, # extranonce2</a:t>
            </a:r>
            <a:br>
              <a:rPr lang="en-US" altLang="zh-CN" dirty="0"/>
            </a:br>
            <a:r>
              <a:rPr lang="en-US" altLang="zh-CN" dirty="0"/>
              <a:t> “504e86ed”, # </a:t>
            </a:r>
            <a:r>
              <a:rPr lang="en-US" altLang="zh-CN" dirty="0" err="1"/>
              <a:t>nTime</a:t>
            </a:r>
            <a:r>
              <a:rPr lang="zh-CN" altLang="en-US" dirty="0"/>
              <a:t>，可以跟</a:t>
            </a:r>
            <a:r>
              <a:rPr lang="en-US" altLang="zh-CN" dirty="0"/>
              <a:t>notify</a:t>
            </a:r>
            <a:r>
              <a:rPr lang="zh-CN" altLang="en-US" dirty="0"/>
              <a:t>的时候任务中的值有小范围的差异</a:t>
            </a:r>
            <a:br>
              <a:rPr lang="en-US" altLang="zh-CN" dirty="0"/>
            </a:br>
            <a:r>
              <a:rPr lang="en-US" altLang="zh-CN" dirty="0"/>
              <a:t> "b2957c02"], # nonce</a:t>
            </a:r>
            <a:br>
              <a:rPr lang="en-US" altLang="zh-CN" dirty="0"/>
            </a:br>
            <a:r>
              <a:rPr lang="en-US" altLang="zh-CN" dirty="0"/>
              <a:t> "id": 4, "method": "</a:t>
            </a:r>
            <a:r>
              <a:rPr lang="en-US" altLang="zh-CN" dirty="0" err="1"/>
              <a:t>mining.submit</a:t>
            </a:r>
            <a:r>
              <a:rPr lang="en-US" altLang="zh-CN" dirty="0"/>
              <a:t>"}</a:t>
            </a:r>
          </a:p>
          <a:p>
            <a:pPr lvl="1"/>
            <a:r>
              <a:rPr lang="en-US" altLang="zh-CN" dirty="0"/>
              <a:t>{"error": null, "id": 4, "result": true}</a:t>
            </a:r>
          </a:p>
          <a:p>
            <a:r>
              <a:rPr lang="en-US" altLang="zh-CN" dirty="0"/>
              <a:t>Stratum</a:t>
            </a:r>
            <a:r>
              <a:rPr lang="zh-CN" altLang="en-US" dirty="0"/>
              <a:t>协议还有一些扩展，但是目前并没有获得所有矿池的共同支持</a:t>
            </a:r>
            <a:endParaRPr lang="en-US" altLang="zh-CN" dirty="0"/>
          </a:p>
          <a:p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 err="1"/>
              <a:t>SlushPool</a:t>
            </a:r>
            <a:r>
              <a:rPr lang="zh-CN" altLang="en-US" dirty="0"/>
              <a:t>的创始人</a:t>
            </a:r>
            <a:r>
              <a:rPr lang="en-US" altLang="zh-CN" dirty="0"/>
              <a:t>Marek </a:t>
            </a:r>
            <a:r>
              <a:rPr lang="en-US" altLang="zh-CN" dirty="0" err="1"/>
              <a:t>Palatinus</a:t>
            </a:r>
            <a:r>
              <a:rPr lang="zh-CN" altLang="en-US" dirty="0"/>
              <a:t>提出的</a:t>
            </a:r>
            <a:r>
              <a:rPr lang="en-US" altLang="zh-CN" dirty="0"/>
              <a:t>Stratum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F2Pool</a:t>
            </a:r>
            <a:r>
              <a:rPr lang="zh-CN" altLang="en-US" dirty="0"/>
              <a:t>允许客户把自己的名字放到</a:t>
            </a:r>
            <a:r>
              <a:rPr lang="en-US" altLang="zh-CN" dirty="0" err="1"/>
              <a:t>coinbase</a:t>
            </a:r>
            <a:r>
              <a:rPr lang="zh-CN" altLang="en-US" dirty="0"/>
              <a:t>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886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C0785-7C6F-4F53-809C-3CFB3B87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矿池基本技术</a:t>
            </a:r>
            <a:r>
              <a:rPr lang="en-US" altLang="zh-CN" dirty="0"/>
              <a:t>-</a:t>
            </a:r>
            <a:r>
              <a:rPr lang="zh-CN" altLang="en-US" dirty="0"/>
              <a:t>服务端实现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6213A-0912-4BF6-BA9B-35A3D548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/>
              <a:t>btcpool</a:t>
            </a:r>
            <a:r>
              <a:rPr lang="zh-CN" altLang="en-US" dirty="0"/>
              <a:t>是</a:t>
            </a:r>
            <a:r>
              <a:rPr lang="en-US" altLang="zh-CN" dirty="0"/>
              <a:t>BTC.com</a:t>
            </a:r>
            <a:r>
              <a:rPr lang="zh-CN" altLang="en-US" dirty="0"/>
              <a:t>矿池开源的一份代码</a:t>
            </a:r>
            <a:endParaRPr lang="en-US" altLang="zh-CN" dirty="0"/>
          </a:p>
          <a:p>
            <a:r>
              <a:rPr lang="en-US" altLang="zh-CN" dirty="0" err="1"/>
              <a:t>GbtMaker</a:t>
            </a:r>
            <a:endParaRPr lang="en-US" altLang="zh-CN" dirty="0"/>
          </a:p>
          <a:p>
            <a:pPr lvl="1"/>
            <a:r>
              <a:rPr lang="zh-CN" altLang="en-US" dirty="0"/>
              <a:t>从比特币节点获取挖矿模板，并发送给</a:t>
            </a:r>
            <a:r>
              <a:rPr lang="en-US" altLang="zh-CN" dirty="0" err="1"/>
              <a:t>kafka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JobMaker</a:t>
            </a:r>
            <a:endParaRPr lang="en-US" altLang="zh-CN" dirty="0"/>
          </a:p>
          <a:p>
            <a:pPr lvl="1"/>
            <a:r>
              <a:rPr lang="zh-CN" altLang="en-US" dirty="0"/>
              <a:t>用于监听</a:t>
            </a:r>
            <a:r>
              <a:rPr lang="en-US" altLang="zh-CN" dirty="0" err="1"/>
              <a:t>kafka</a:t>
            </a:r>
            <a:r>
              <a:rPr lang="zh-CN" altLang="en-US" dirty="0"/>
              <a:t>获取最新的比特币</a:t>
            </a:r>
            <a:r>
              <a:rPr lang="en-US" altLang="zh-CN" dirty="0" err="1"/>
              <a:t>Gbt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zh-CN" altLang="en-US" dirty="0"/>
              <a:t>以及域名币</a:t>
            </a:r>
            <a:r>
              <a:rPr lang="en-US" altLang="zh-CN" dirty="0" err="1"/>
              <a:t>NmcAuxBlock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zh-CN" altLang="en-US" dirty="0"/>
              <a:t>并用二者构造</a:t>
            </a:r>
            <a:r>
              <a:rPr lang="en-US" altLang="zh-CN" dirty="0" err="1"/>
              <a:t>StratumJob</a:t>
            </a:r>
            <a:r>
              <a:rPr lang="zh-CN" altLang="en-US" dirty="0"/>
              <a:t>再发送给</a:t>
            </a:r>
            <a:r>
              <a:rPr lang="en-US" altLang="zh-CN" dirty="0" err="1"/>
              <a:t>kafka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Sserver</a:t>
            </a:r>
            <a:endParaRPr lang="en-US" altLang="zh-CN" dirty="0"/>
          </a:p>
          <a:p>
            <a:pPr lvl="1"/>
            <a:r>
              <a:rPr lang="zh-CN" altLang="en-US" dirty="0"/>
              <a:t>实现了</a:t>
            </a:r>
            <a:r>
              <a:rPr lang="en-US" altLang="zh-CN" dirty="0"/>
              <a:t>Stratum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 err="1"/>
              <a:t>BlockMaker</a:t>
            </a:r>
            <a:endParaRPr lang="en-US" altLang="zh-CN" dirty="0"/>
          </a:p>
          <a:p>
            <a:pPr lvl="1"/>
            <a:r>
              <a:rPr lang="zh-CN" altLang="en-US" dirty="0"/>
              <a:t>用于监听</a:t>
            </a:r>
            <a:r>
              <a:rPr lang="en-US" altLang="zh-CN" dirty="0" err="1"/>
              <a:t>kafka</a:t>
            </a:r>
            <a:r>
              <a:rPr lang="zh-CN" altLang="en-US" dirty="0"/>
              <a:t>获取新的比特币区块和域名币区块</a:t>
            </a:r>
            <a:endParaRPr lang="en-US" altLang="zh-CN" dirty="0"/>
          </a:p>
          <a:p>
            <a:pPr lvl="1"/>
            <a:r>
              <a:rPr lang="zh-CN" altLang="en-US" dirty="0"/>
              <a:t>同时监听</a:t>
            </a:r>
            <a:r>
              <a:rPr lang="en-US" altLang="zh-CN" dirty="0" err="1"/>
              <a:t>kafka</a:t>
            </a:r>
            <a:r>
              <a:rPr lang="zh-CN" altLang="en-US" dirty="0"/>
              <a:t>获取</a:t>
            </a:r>
            <a:r>
              <a:rPr lang="en-US" altLang="zh-CN" dirty="0" err="1"/>
              <a:t>Gbt</a:t>
            </a:r>
            <a:r>
              <a:rPr lang="zh-CN" altLang="en-US" dirty="0"/>
              <a:t>消息和</a:t>
            </a:r>
            <a:r>
              <a:rPr lang="en-US" altLang="zh-CN" dirty="0"/>
              <a:t>Job</a:t>
            </a:r>
            <a:r>
              <a:rPr lang="zh-CN" altLang="en-US" dirty="0"/>
              <a:t>消息以构造交易列表</a:t>
            </a:r>
            <a:endParaRPr lang="en-US" altLang="zh-CN" dirty="0"/>
          </a:p>
          <a:p>
            <a:pPr lvl="1"/>
            <a:r>
              <a:rPr lang="zh-CN" altLang="en-US" dirty="0"/>
              <a:t>最后拼装完整区块提交给比特币节点。</a:t>
            </a:r>
            <a:endParaRPr lang="en-US" altLang="zh-CN" dirty="0"/>
          </a:p>
          <a:p>
            <a:r>
              <a:rPr lang="en-US" altLang="zh-CN" dirty="0" err="1"/>
              <a:t>Sharelogger</a:t>
            </a:r>
            <a:endParaRPr lang="en-US" altLang="zh-CN" dirty="0"/>
          </a:p>
          <a:p>
            <a:pPr lvl="1"/>
            <a:r>
              <a:rPr lang="zh-CN" altLang="en-US" dirty="0"/>
              <a:t>接收</a:t>
            </a:r>
            <a:r>
              <a:rPr lang="en-US" altLang="zh-CN" dirty="0"/>
              <a:t>SHARE_LOG</a:t>
            </a:r>
            <a:r>
              <a:rPr lang="zh-CN" altLang="en-US" dirty="0"/>
              <a:t>并写日志文件</a:t>
            </a:r>
            <a:endParaRPr lang="en-US" altLang="zh-CN" dirty="0"/>
          </a:p>
          <a:p>
            <a:r>
              <a:rPr lang="en-US" altLang="zh-CN" dirty="0" err="1"/>
              <a:t>Slparser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读取并分析</a:t>
            </a:r>
            <a:r>
              <a:rPr lang="en-US" altLang="zh-CN" dirty="0"/>
              <a:t>share</a:t>
            </a:r>
            <a:r>
              <a:rPr lang="zh-CN" altLang="en-US" dirty="0"/>
              <a:t>日志，写到数据库</a:t>
            </a:r>
            <a:endParaRPr lang="en-US" altLang="zh-CN" dirty="0"/>
          </a:p>
          <a:p>
            <a:r>
              <a:rPr lang="en-US" altLang="zh-CN" dirty="0" err="1"/>
              <a:t>Statshttpd</a:t>
            </a:r>
            <a:endParaRPr lang="en-US" altLang="zh-CN" dirty="0"/>
          </a:p>
          <a:p>
            <a:pPr lvl="1"/>
            <a:r>
              <a:rPr lang="zh-CN" altLang="en-US" dirty="0"/>
              <a:t>网站服务，各种统计</a:t>
            </a:r>
            <a:endParaRPr lang="en-US" altLang="zh-CN" dirty="0"/>
          </a:p>
          <a:p>
            <a:r>
              <a:rPr lang="en-US" altLang="zh-CN" dirty="0" err="1"/>
              <a:t>PoolWatcher</a:t>
            </a:r>
            <a:endParaRPr lang="en-US" altLang="zh-CN" dirty="0"/>
          </a:p>
          <a:p>
            <a:pPr lvl="1"/>
            <a:r>
              <a:rPr lang="zh-CN" altLang="en-US" dirty="0"/>
              <a:t>用于监控第三方矿池并获取挖矿模板，发送给</a:t>
            </a:r>
            <a:r>
              <a:rPr lang="en-US" altLang="zh-CN" dirty="0" err="1"/>
              <a:t>kafka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FC89B6-0B1A-454C-9BF7-C12A73934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5" y="1825625"/>
            <a:ext cx="5985896" cy="40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5098A-5D20-42CA-ABCE-8E8A963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其他开源矿池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3FF9C-68C6-4BBB-8297-0DB96EC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crypto-expert stratum mining  https://github.com/Crypto-Expert/stratum-mining </a:t>
            </a: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个月前更新，很多</a:t>
            </a:r>
            <a:r>
              <a:rPr lang="en-US" altLang="zh-CN" dirty="0"/>
              <a:t>feature</a:t>
            </a:r>
            <a:r>
              <a:rPr lang="zh-CN" altLang="en-US" dirty="0"/>
              <a:t>开发中，并不活跃）</a:t>
            </a:r>
          </a:p>
          <a:p>
            <a:r>
              <a:rPr lang="en-US" altLang="zh-CN" dirty="0" err="1"/>
              <a:t>nomp</a:t>
            </a:r>
            <a:r>
              <a:rPr lang="en-US" altLang="zh-CN" dirty="0"/>
              <a:t> https://github.com/zone117x/node-open-mining-portal </a:t>
            </a:r>
            <a:r>
              <a:rPr lang="zh-CN" altLang="en-US" dirty="0"/>
              <a:t>（停止维护）</a:t>
            </a:r>
          </a:p>
          <a:p>
            <a:r>
              <a:rPr lang="en-US" altLang="zh-CN" dirty="0" err="1"/>
              <a:t>pushpool</a:t>
            </a:r>
            <a:r>
              <a:rPr lang="en-US" altLang="zh-CN" dirty="0"/>
              <a:t> https://github.com/ArtForz/pushpool </a:t>
            </a:r>
            <a:r>
              <a:rPr lang="zh-CN" altLang="en-US" dirty="0"/>
              <a:t>（已经</a:t>
            </a:r>
            <a:r>
              <a:rPr lang="en-US" altLang="zh-CN" dirty="0"/>
              <a:t>404</a:t>
            </a:r>
            <a:r>
              <a:rPr lang="zh-CN" altLang="en-US" dirty="0"/>
              <a:t>了，估计给删掉了）</a:t>
            </a:r>
          </a:p>
          <a:p>
            <a:r>
              <a:rPr lang="en-US" altLang="zh-CN" dirty="0"/>
              <a:t>p2pool https://github.com/haze-mobicow/p2pool </a:t>
            </a:r>
            <a:r>
              <a:rPr lang="zh-CN" altLang="en-US" dirty="0"/>
              <a:t>（去中心化的矿池）</a:t>
            </a:r>
          </a:p>
          <a:p>
            <a:r>
              <a:rPr lang="en-US" altLang="zh-CN" dirty="0" err="1"/>
              <a:t>bitpool</a:t>
            </a:r>
            <a:r>
              <a:rPr lang="en-US" altLang="zh-CN" dirty="0"/>
              <a:t> https://github.com/sinisterchipmunk/bitpool 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年前更新）</a:t>
            </a:r>
          </a:p>
          <a:p>
            <a:r>
              <a:rPr lang="en-US" altLang="zh-CN" dirty="0"/>
              <a:t>intel pool-server https://github.com/Intel/poolserver </a:t>
            </a:r>
            <a:r>
              <a:rPr lang="zh-CN" altLang="en-US" dirty="0"/>
              <a:t>（可能原始</a:t>
            </a:r>
            <a:r>
              <a:rPr lang="en-US" altLang="zh-CN" dirty="0"/>
              <a:t>repo</a:t>
            </a:r>
            <a:r>
              <a:rPr lang="zh-CN" altLang="en-US" dirty="0"/>
              <a:t>已经删掉了，现在是 </a:t>
            </a:r>
            <a:r>
              <a:rPr lang="en-US" altLang="zh-CN" dirty="0"/>
              <a:t>https://github.com/chemicstry/poolserver 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年前更新，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powerpool</a:t>
            </a:r>
            <a:r>
              <a:rPr lang="en-US" altLang="zh-CN" dirty="0"/>
              <a:t> https://github.com/simplecrypto/powerpool </a:t>
            </a:r>
            <a:r>
              <a:rPr lang="zh-CN" altLang="en-US" dirty="0"/>
              <a:t>（大部分都是</a:t>
            </a:r>
            <a:r>
              <a:rPr lang="en-US" altLang="zh-CN" dirty="0"/>
              <a:t>3</a:t>
            </a:r>
            <a:r>
              <a:rPr lang="zh-CN" altLang="en-US" dirty="0"/>
              <a:t>年前的更新，有一个</a:t>
            </a:r>
            <a:r>
              <a:rPr lang="en-US" altLang="zh-CN" dirty="0"/>
              <a:t>2</a:t>
            </a:r>
            <a:r>
              <a:rPr lang="zh-CN" altLang="en-US" dirty="0"/>
              <a:t>个月前的小提交，有一些文档，没看到真实应用）</a:t>
            </a:r>
          </a:p>
          <a:p>
            <a:r>
              <a:rPr lang="en-US" altLang="zh-CN" dirty="0" err="1"/>
              <a:t>SockThing</a:t>
            </a:r>
            <a:r>
              <a:rPr lang="en-US" altLang="zh-CN" dirty="0"/>
              <a:t> https://github.com/fireduck64/SockThing </a:t>
            </a:r>
            <a:r>
              <a:rPr lang="zh-CN" altLang="en-US" dirty="0"/>
              <a:t>（</a:t>
            </a:r>
            <a:r>
              <a:rPr lang="en-US" altLang="zh-CN" dirty="0"/>
              <a:t>10 33 17 fireduck64/</a:t>
            </a:r>
            <a:r>
              <a:rPr lang="en-US" altLang="zh-CN" dirty="0" err="1"/>
              <a:t>SockThing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年前的更新， 有部分</a:t>
            </a:r>
            <a:r>
              <a:rPr lang="en-US" altLang="zh-CN" dirty="0" err="1"/>
              <a:t>c++</a:t>
            </a:r>
            <a:r>
              <a:rPr lang="zh-CN" altLang="en-US" dirty="0"/>
              <a:t>，可能还有别的）</a:t>
            </a:r>
          </a:p>
          <a:p>
            <a:r>
              <a:rPr lang="en-US" altLang="zh-CN" dirty="0" err="1"/>
              <a:t>PoolServerJ</a:t>
            </a:r>
            <a:r>
              <a:rPr lang="en-US" altLang="zh-CN" dirty="0"/>
              <a:t> https://github.com/bypassfuture/poolserverj 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年前的更新，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proxypool</a:t>
            </a:r>
            <a:r>
              <a:rPr lang="en-US" altLang="zh-CN" dirty="0"/>
              <a:t> https://github.com/dogestreet/proxypool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年前更新）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Pudinpop</a:t>
            </a:r>
            <a:r>
              <a:rPr lang="en-US" altLang="zh-CN" dirty="0"/>
              <a:t> Pool] ( https://github.com/doublec/bitcoin-pool ) 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年前更新）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MultiMner</a:t>
            </a:r>
            <a:r>
              <a:rPr lang="en-US" altLang="zh-CN" dirty="0"/>
              <a:t>] ( https://github.com/CFSworks/multiminer/ ) 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年前更新）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DLunch</a:t>
            </a:r>
            <a:r>
              <a:rPr lang="en-US" altLang="zh-CN" dirty="0"/>
              <a:t> </a:t>
            </a:r>
            <a:r>
              <a:rPr lang="en-US" altLang="zh-CN" dirty="0" err="1"/>
              <a:t>PoolServer</a:t>
            </a:r>
            <a:r>
              <a:rPr lang="en-US" altLang="zh-CN" dirty="0"/>
              <a:t>] ( https://github.com/dlunch/poolserver ) 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年前更新）</a:t>
            </a:r>
          </a:p>
          <a:p>
            <a:r>
              <a:rPr lang="en-US" altLang="zh-CN" dirty="0"/>
              <a:t>[Pool Dance] ( https://github.com/elima/pool-dance/ ) 6</a:t>
            </a:r>
            <a:r>
              <a:rPr lang="zh-CN" altLang="en-US" dirty="0"/>
              <a:t>年前更新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Eloipool</a:t>
            </a:r>
            <a:r>
              <a:rPr lang="en-US" altLang="zh-CN" dirty="0"/>
              <a:t>] ( https://github.com/give-me-coins/eloipool-scrypt ) </a:t>
            </a:r>
            <a:r>
              <a:rPr lang="zh-CN" altLang="en-US" dirty="0"/>
              <a:t>（最原始的</a:t>
            </a:r>
            <a:r>
              <a:rPr lang="en-US" altLang="zh-CN" dirty="0"/>
              <a:t>repo</a:t>
            </a:r>
            <a:r>
              <a:rPr lang="zh-CN" altLang="en-US" dirty="0"/>
              <a:t>是 </a:t>
            </a:r>
            <a:r>
              <a:rPr lang="en-US" altLang="zh-CN" dirty="0"/>
              <a:t>https://github.com/CryptoManiac/eloipool-scrypt </a:t>
            </a:r>
            <a:r>
              <a:rPr lang="zh-CN" altLang="en-US" dirty="0"/>
              <a:t>给</a:t>
            </a:r>
            <a:r>
              <a:rPr lang="en-US" altLang="zh-CN" dirty="0" err="1"/>
              <a:t>litecoin</a:t>
            </a:r>
            <a:r>
              <a:rPr lang="en-US" altLang="zh-CN" dirty="0"/>
              <a:t> </a:t>
            </a:r>
            <a:r>
              <a:rPr lang="zh-CN" altLang="en-US" dirty="0"/>
              <a:t>用的）</a:t>
            </a:r>
          </a:p>
          <a:p>
            <a:r>
              <a:rPr lang="en-US" altLang="zh-CN" dirty="0" err="1"/>
              <a:t>mpos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https://github.com/MPOS/php-mpos </a:t>
            </a:r>
            <a:r>
              <a:rPr lang="zh-CN" altLang="en-US" dirty="0"/>
              <a:t>） </a:t>
            </a:r>
            <a:r>
              <a:rPr lang="en-US" altLang="zh-CN" dirty="0"/>
              <a:t>php</a:t>
            </a:r>
            <a:r>
              <a:rPr lang="zh-CN" altLang="en-US" dirty="0"/>
              <a:t>，没有团队维护了，只是接受</a:t>
            </a:r>
            <a:r>
              <a:rPr lang="en-US" altLang="zh-CN" dirty="0"/>
              <a:t>PR</a:t>
            </a:r>
          </a:p>
          <a:p>
            <a:r>
              <a:rPr lang="en-US" altLang="zh-CN" dirty="0" err="1"/>
              <a:t>CoiniumServ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https://github.com/bonesoul/CoiniumServ </a:t>
            </a:r>
            <a:r>
              <a:rPr lang="zh-CN" altLang="en-US" dirty="0"/>
              <a:t>） </a:t>
            </a:r>
            <a:r>
              <a:rPr lang="en-US" altLang="zh-CN" dirty="0"/>
              <a:t>3</a:t>
            </a:r>
            <a:r>
              <a:rPr lang="zh-CN" altLang="en-US" dirty="0"/>
              <a:t>个月前有更新 </a:t>
            </a:r>
            <a:r>
              <a:rPr lang="en-US" altLang="zh-CN" dirty="0"/>
              <a:t>C#</a:t>
            </a:r>
            <a:r>
              <a:rPr lang="zh-CN" altLang="en-US" dirty="0"/>
              <a:t>作为主语言，有官方的文档。半商用性质。</a:t>
            </a:r>
          </a:p>
        </p:txBody>
      </p:sp>
    </p:spTree>
    <p:extLst>
      <p:ext uri="{BB962C8B-B14F-4D97-AF65-F5344CB8AC3E}">
        <p14:creationId xmlns:p14="http://schemas.microsoft.com/office/powerpoint/2010/main" val="41437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2654</Words>
  <Application>Microsoft Office PowerPoint</Application>
  <PresentationFormat>宽屏</PresentationFormat>
  <Paragraphs>247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矿池的基本知识和技术</vt:lpstr>
      <vt:lpstr>比特币网络中的矿池</vt:lpstr>
      <vt:lpstr>技术背景-比特币</vt:lpstr>
      <vt:lpstr>技术背景：区块链</vt:lpstr>
      <vt:lpstr>矿池</vt:lpstr>
      <vt:lpstr>矿池基本技术-Stratum协议</vt:lpstr>
      <vt:lpstr>矿池基本技术-Stratum协议</vt:lpstr>
      <vt:lpstr>矿池基本技术-服务端实现</vt:lpstr>
      <vt:lpstr>其他开源矿池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</dc:creator>
  <cp:lastModifiedBy>AS</cp:lastModifiedBy>
  <cp:revision>97</cp:revision>
  <dcterms:created xsi:type="dcterms:W3CDTF">2018-07-27T01:48:20Z</dcterms:created>
  <dcterms:modified xsi:type="dcterms:W3CDTF">2018-07-27T06:46:49Z</dcterms:modified>
</cp:coreProperties>
</file>