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1"/>
  </p:notesMasterIdLst>
  <p:handoutMasterIdLst>
    <p:handoutMasterId r:id="rId32"/>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embeddedFontLst>
    <p:embeddedFont>
      <p:font typeface="Monotype Sorts" panose="05000000000000000000" pitchFamily="2" charset="2"/>
      <p:regular r:id="rId33"/>
    </p:embeddedFont>
  </p:embeddedFontLst>
  <p:defaultTextStyle>
    <a:defPPr>
      <a:defRPr lang="en-US"/>
    </a:defPPr>
    <a:lvl1pPr algn="l" rtl="0" eaLnBrk="0" fontAlgn="base" hangingPunct="0">
      <a:spcBef>
        <a:spcPct val="0"/>
      </a:spcBef>
      <a:spcAft>
        <a:spcPct val="0"/>
      </a:spcAft>
      <a:defRPr sz="2400" kern="1200">
        <a:solidFill>
          <a:schemeClr val="accent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anose="02020603050405020304" pitchFamily="18" charset="0"/>
        <a:ea typeface="+mn-ea"/>
        <a:cs typeface="+mn-cs"/>
      </a:defRPr>
    </a:lvl5pPr>
    <a:lvl6pPr marL="2286000" algn="l" defTabSz="914400" rtl="0" eaLnBrk="1" latinLnBrk="0" hangingPunct="1">
      <a:defRPr sz="2400" kern="1200">
        <a:solidFill>
          <a:schemeClr val="accent1"/>
        </a:solidFill>
        <a:latin typeface="Times New Roman" panose="02020603050405020304" pitchFamily="18" charset="0"/>
        <a:ea typeface="+mn-ea"/>
        <a:cs typeface="+mn-cs"/>
      </a:defRPr>
    </a:lvl6pPr>
    <a:lvl7pPr marL="2743200" algn="l" defTabSz="914400" rtl="0" eaLnBrk="1" latinLnBrk="0" hangingPunct="1">
      <a:defRPr sz="2400" kern="1200">
        <a:solidFill>
          <a:schemeClr val="accent1"/>
        </a:solidFill>
        <a:latin typeface="Times New Roman" panose="02020603050405020304" pitchFamily="18" charset="0"/>
        <a:ea typeface="+mn-ea"/>
        <a:cs typeface="+mn-cs"/>
      </a:defRPr>
    </a:lvl7pPr>
    <a:lvl8pPr marL="3200400" algn="l" defTabSz="914400" rtl="0" eaLnBrk="1" latinLnBrk="0" hangingPunct="1">
      <a:defRPr sz="2400" kern="1200">
        <a:solidFill>
          <a:schemeClr val="accent1"/>
        </a:solidFill>
        <a:latin typeface="Times New Roman" panose="02020603050405020304" pitchFamily="18" charset="0"/>
        <a:ea typeface="+mn-ea"/>
        <a:cs typeface="+mn-cs"/>
      </a:defRPr>
    </a:lvl8pPr>
    <a:lvl9pPr marL="3657600" algn="l" defTabSz="914400" rtl="0" eaLnBrk="1" latinLnBrk="0" hangingPunct="1">
      <a:defRPr sz="2400" kern="1200">
        <a:solidFill>
          <a:schemeClr val="accent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1" d="100"/>
          <a:sy n="121" d="100"/>
        </p:scale>
        <p:origin x="564" y="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739A031-810D-45BB-8890-A55076858A24}"/>
              </a:ext>
            </a:extLst>
          </p:cNvPr>
          <p:cNvSpPr>
            <a:spLocks noChangeArrowheads="1"/>
          </p:cNvSpPr>
          <p:nvPr/>
        </p:nvSpPr>
        <p:spPr bwMode="auto">
          <a:xfrm>
            <a:off x="5835650" y="824547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fld id="{A6D2505A-D023-44C7-A852-8EBBE8D06CD2}"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C934CE2-DDCE-40EE-9F92-7F0BEA1D89EB}"/>
              </a:ext>
            </a:extLst>
          </p:cNvPr>
          <p:cNvSpPr>
            <a:spLocks noRo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20165354-BCE5-4C9D-9D72-03CF864834F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noProof="0"/>
              <a:t>Click to edit Master notes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2" name="Rectangle 4">
            <a:extLst>
              <a:ext uri="{FF2B5EF4-FFF2-40B4-BE49-F238E27FC236}">
                <a16:creationId xmlns:a16="http://schemas.microsoft.com/office/drawing/2014/main" id="{E950A44C-743C-4D36-B019-5EF5464536AC}"/>
              </a:ext>
            </a:extLst>
          </p:cNvPr>
          <p:cNvSpPr>
            <a:spLocks noChangeArrowheads="1"/>
          </p:cNvSpPr>
          <p:nvPr/>
        </p:nvSpPr>
        <p:spPr bwMode="auto">
          <a:xfrm>
            <a:off x="5754688" y="674688"/>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fld id="{13170663-54AE-4490-B4DE-2C1C9A0AA15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746F958-D182-43BB-999C-39B313CE06FB}"/>
              </a:ext>
            </a:extLst>
          </p:cNvPr>
          <p:cNvSpPr>
            <a:spLocks noGrp="1" noChangeArrowheads="1"/>
          </p:cNvSpPr>
          <p:nvPr>
            <p:ph type="body" idx="1"/>
          </p:nvPr>
        </p:nvSpPr>
        <p:spPr>
          <a:noFill/>
        </p:spPr>
        <p:txBody>
          <a:bodyPr/>
          <a:lstStyle/>
          <a:p>
            <a:r>
              <a:rPr lang="en-US" altLang="en-US"/>
              <a:t>A heap is a data structure with several applications, including a way to implement Priority Queues, as shown in Chapter 10. The definition of a heap is a special kind of complete binary tree.</a:t>
            </a:r>
          </a:p>
          <a:p>
            <a:endParaRPr lang="en-US" altLang="en-US"/>
          </a:p>
          <a:p>
            <a:r>
              <a:rPr lang="en-US" altLang="en-US"/>
              <a:t>You probably recall that a complete binary tree requires that its nodes are added in a particular order...</a:t>
            </a:r>
          </a:p>
        </p:txBody>
      </p:sp>
      <p:sp>
        <p:nvSpPr>
          <p:cNvPr id="7171" name="Rectangle 3">
            <a:extLst>
              <a:ext uri="{FF2B5EF4-FFF2-40B4-BE49-F238E27FC236}">
                <a16:creationId xmlns:a16="http://schemas.microsoft.com/office/drawing/2014/main" id="{5D1F80B8-2156-4CB4-BC22-EBCC5B2CDF36}"/>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E896CEF-F98E-45A9-A954-F06D8E6A8E33}"/>
              </a:ext>
            </a:extLst>
          </p:cNvPr>
          <p:cNvSpPr>
            <a:spLocks noGrp="1" noChangeArrowheads="1"/>
          </p:cNvSpPr>
          <p:nvPr>
            <p:ph type="body" idx="1"/>
          </p:nvPr>
        </p:nvSpPr>
        <p:spPr>
          <a:noFill/>
        </p:spPr>
        <p:txBody>
          <a:bodyPr/>
          <a:lstStyle/>
          <a:p>
            <a:r>
              <a:rPr lang="en-US" altLang="en-US"/>
              <a:t>So, a heap is a complete binary tree. Each node in a heap contains a key, and these keys must be organized in a particular manner. Notice that this is </a:t>
            </a:r>
            <a:r>
              <a:rPr lang="en-US" altLang="en-US" u="sng"/>
              <a:t>not</a:t>
            </a:r>
            <a:r>
              <a:rPr lang="en-US" altLang="en-US"/>
              <a:t> a binary search tree, but the keys do follow some semblance of order.</a:t>
            </a:r>
          </a:p>
          <a:p>
            <a:endParaRPr lang="en-US" altLang="en-US"/>
          </a:p>
          <a:p>
            <a:r>
              <a:rPr lang="en-US" altLang="en-US"/>
              <a:t>Can you see what rule is being enforced here?</a:t>
            </a:r>
          </a:p>
        </p:txBody>
      </p:sp>
      <p:sp>
        <p:nvSpPr>
          <p:cNvPr id="25603" name="Rectangle 3">
            <a:extLst>
              <a:ext uri="{FF2B5EF4-FFF2-40B4-BE49-F238E27FC236}">
                <a16:creationId xmlns:a16="http://schemas.microsoft.com/office/drawing/2014/main" id="{C9425C61-A7EB-4DDA-A8BD-C1F7FDD51A2A}"/>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1108689-6285-4DB0-8C45-BDDE558CA543}"/>
              </a:ext>
            </a:extLst>
          </p:cNvPr>
          <p:cNvSpPr>
            <a:spLocks noGrp="1" noChangeArrowheads="1"/>
          </p:cNvSpPr>
          <p:nvPr>
            <p:ph type="body" idx="1"/>
          </p:nvPr>
        </p:nvSpPr>
        <p:spPr>
          <a:noFill/>
        </p:spPr>
        <p:txBody>
          <a:bodyPr/>
          <a:lstStyle/>
          <a:p>
            <a:r>
              <a:rPr lang="en-US" altLang="en-US"/>
              <a:t>The heap property requires that each node's key is &gt;= to the keys of its children.</a:t>
            </a:r>
          </a:p>
          <a:p>
            <a:endParaRPr lang="en-US" altLang="en-US"/>
          </a:p>
          <a:p>
            <a:r>
              <a:rPr lang="en-US" altLang="en-US"/>
              <a:t>This is a handy property because the biggest node is always at the top. Because of this, a heap can easily implement a priority queue (where we need quick access to the highest priority item).</a:t>
            </a:r>
          </a:p>
        </p:txBody>
      </p:sp>
      <p:sp>
        <p:nvSpPr>
          <p:cNvPr id="27651" name="Rectangle 3">
            <a:extLst>
              <a:ext uri="{FF2B5EF4-FFF2-40B4-BE49-F238E27FC236}">
                <a16:creationId xmlns:a16="http://schemas.microsoft.com/office/drawing/2014/main" id="{C52BC262-F469-4956-A6F7-1FF14D526BFA}"/>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936E945-B8FE-4CC7-A3D7-237992DB5BF9}"/>
              </a:ext>
            </a:extLst>
          </p:cNvPr>
          <p:cNvSpPr>
            <a:spLocks noGrp="1" noChangeArrowheads="1"/>
          </p:cNvSpPr>
          <p:nvPr>
            <p:ph type="body" idx="1"/>
          </p:nvPr>
        </p:nvSpPr>
        <p:spPr>
          <a:noFill/>
        </p:spPr>
        <p:txBody>
          <a:bodyPr/>
          <a:lstStyle/>
          <a:p>
            <a:r>
              <a:rPr lang="en-US" altLang="en-US"/>
              <a:t>We can add new elements to a heap whenever we like. Because the heap is a complete binary search tree, we must add the new element at the next available location, filling in the levels from left-to-right. </a:t>
            </a:r>
          </a:p>
          <a:p>
            <a:endParaRPr lang="en-US" altLang="en-US"/>
          </a:p>
          <a:p>
            <a:r>
              <a:rPr lang="en-US" altLang="en-US"/>
              <a:t>In this example, I have just added the new element with a key of 42.</a:t>
            </a:r>
          </a:p>
          <a:p>
            <a:endParaRPr lang="en-US" altLang="en-US"/>
          </a:p>
          <a:p>
            <a:r>
              <a:rPr lang="en-US" altLang="en-US"/>
              <a:t>Of course, we now have a problem: The heap property is no longer valid. The 42 is bigger than its parent 27.  </a:t>
            </a:r>
          </a:p>
          <a:p>
            <a:endParaRPr lang="en-US" altLang="en-US"/>
          </a:p>
          <a:p>
            <a:r>
              <a:rPr lang="en-US" altLang="en-US"/>
              <a:t>To fix the problem, we will push the new node upwards until it reaches an acceptable location.</a:t>
            </a:r>
          </a:p>
        </p:txBody>
      </p:sp>
      <p:sp>
        <p:nvSpPr>
          <p:cNvPr id="29699" name="Rectangle 3">
            <a:extLst>
              <a:ext uri="{FF2B5EF4-FFF2-40B4-BE49-F238E27FC236}">
                <a16:creationId xmlns:a16="http://schemas.microsoft.com/office/drawing/2014/main" id="{78FE2844-276A-4B8F-98B4-2CB8CBB94138}"/>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F380DA1-13A0-4538-BC7F-09152C6427C8}"/>
              </a:ext>
            </a:extLst>
          </p:cNvPr>
          <p:cNvSpPr>
            <a:spLocks noGrp="1" noChangeArrowheads="1"/>
          </p:cNvSpPr>
          <p:nvPr>
            <p:ph type="body" idx="1"/>
          </p:nvPr>
        </p:nvSpPr>
        <p:spPr>
          <a:noFill/>
        </p:spPr>
        <p:txBody>
          <a:bodyPr/>
          <a:lstStyle/>
          <a:p>
            <a:r>
              <a:rPr lang="en-US" altLang="en-US"/>
              <a:t>Here we have pushed the 42 upward one level, swapping it with its smaller parent 27.  </a:t>
            </a:r>
          </a:p>
          <a:p>
            <a:endParaRPr lang="en-US" altLang="en-US"/>
          </a:p>
          <a:p>
            <a:r>
              <a:rPr lang="en-US" altLang="en-US"/>
              <a:t>We can't stop here though, because the parent 35 is still smaller than the new node 42.</a:t>
            </a:r>
          </a:p>
        </p:txBody>
      </p:sp>
      <p:sp>
        <p:nvSpPr>
          <p:cNvPr id="31747" name="Rectangle 3">
            <a:extLst>
              <a:ext uri="{FF2B5EF4-FFF2-40B4-BE49-F238E27FC236}">
                <a16:creationId xmlns:a16="http://schemas.microsoft.com/office/drawing/2014/main" id="{89866EC4-8A93-4D90-84C4-640018BD10F2}"/>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4C0AC3F-9D58-46C6-B53F-700C1B38F2CF}"/>
              </a:ext>
            </a:extLst>
          </p:cNvPr>
          <p:cNvSpPr>
            <a:spLocks noGrp="1" noChangeArrowheads="1"/>
          </p:cNvSpPr>
          <p:nvPr>
            <p:ph type="body" idx="1"/>
          </p:nvPr>
        </p:nvSpPr>
        <p:spPr>
          <a:noFill/>
        </p:spPr>
        <p:txBody>
          <a:bodyPr/>
          <a:lstStyle/>
          <a:p>
            <a:r>
              <a:rPr lang="en-US" altLang="en-US"/>
              <a:t>Can we stop now?  Yes, because the 42 is less than or equal to its parent. </a:t>
            </a:r>
          </a:p>
        </p:txBody>
      </p:sp>
      <p:sp>
        <p:nvSpPr>
          <p:cNvPr id="33795" name="Rectangle 3">
            <a:extLst>
              <a:ext uri="{FF2B5EF4-FFF2-40B4-BE49-F238E27FC236}">
                <a16:creationId xmlns:a16="http://schemas.microsoft.com/office/drawing/2014/main" id="{8C793AA0-1821-4412-86F9-D4159DC637A1}"/>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A7E82E5-50C4-4AD9-9268-675661860A9D}"/>
              </a:ext>
            </a:extLst>
          </p:cNvPr>
          <p:cNvSpPr>
            <a:spLocks noGrp="1" noChangeArrowheads="1"/>
          </p:cNvSpPr>
          <p:nvPr>
            <p:ph type="body" idx="1"/>
          </p:nvPr>
        </p:nvSpPr>
        <p:spPr>
          <a:noFill/>
        </p:spPr>
        <p:txBody>
          <a:bodyPr/>
          <a:lstStyle/>
          <a:p>
            <a:r>
              <a:rPr lang="en-US" altLang="en-US"/>
              <a:t>In general, there are two conditions that can stop the pushing upward:</a:t>
            </a:r>
          </a:p>
          <a:p>
            <a:r>
              <a:rPr lang="en-US" altLang="en-US"/>
              <a:t>1. We reach a spot where the parent is &gt;= the new node, or</a:t>
            </a:r>
          </a:p>
          <a:p>
            <a:r>
              <a:rPr lang="en-US" altLang="en-US"/>
              <a:t>2. We reach the root.</a:t>
            </a:r>
          </a:p>
          <a:p>
            <a:endParaRPr lang="en-US" altLang="en-US"/>
          </a:p>
          <a:p>
            <a:r>
              <a:rPr lang="en-US" altLang="en-US"/>
              <a:t>This process is called </a:t>
            </a:r>
            <a:r>
              <a:rPr lang="en-US" altLang="en-US" u="sng"/>
              <a:t>reheapification upward </a:t>
            </a:r>
            <a:r>
              <a:rPr lang="en-US" altLang="en-US"/>
              <a:t>(I didn't just make up that name, really).</a:t>
            </a:r>
          </a:p>
        </p:txBody>
      </p:sp>
      <p:sp>
        <p:nvSpPr>
          <p:cNvPr id="35843" name="Rectangle 3">
            <a:extLst>
              <a:ext uri="{FF2B5EF4-FFF2-40B4-BE49-F238E27FC236}">
                <a16:creationId xmlns:a16="http://schemas.microsoft.com/office/drawing/2014/main" id="{1C3537E4-3A3B-463B-8EE1-8A893155896D}"/>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4CB3981-95B5-46A9-BAF8-259AC70F02EF}"/>
              </a:ext>
            </a:extLst>
          </p:cNvPr>
          <p:cNvSpPr>
            <a:spLocks noGrp="1" noChangeArrowheads="1"/>
          </p:cNvSpPr>
          <p:nvPr>
            <p:ph type="body" idx="1"/>
          </p:nvPr>
        </p:nvSpPr>
        <p:spPr>
          <a:noFill/>
        </p:spPr>
        <p:txBody>
          <a:bodyPr/>
          <a:lstStyle/>
          <a:p>
            <a:r>
              <a:rPr lang="en-US" altLang="en-US"/>
              <a:t>We can also remove the top node from a heap. The first step of the removal is to move the last node of the tree onto the root. In this example we move the 27 onto the root.</a:t>
            </a:r>
          </a:p>
        </p:txBody>
      </p:sp>
      <p:sp>
        <p:nvSpPr>
          <p:cNvPr id="37891" name="Rectangle 3">
            <a:extLst>
              <a:ext uri="{FF2B5EF4-FFF2-40B4-BE49-F238E27FC236}">
                <a16:creationId xmlns:a16="http://schemas.microsoft.com/office/drawing/2014/main" id="{B3EE17F5-F183-4E9E-AAEF-EE886873B224}"/>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E7E3770-1E3F-4D1E-9173-6C6872D8D07E}"/>
              </a:ext>
            </a:extLst>
          </p:cNvPr>
          <p:cNvSpPr>
            <a:spLocks noGrp="1" noChangeArrowheads="1"/>
          </p:cNvSpPr>
          <p:nvPr>
            <p:ph type="body" idx="1"/>
          </p:nvPr>
        </p:nvSpPr>
        <p:spPr>
          <a:noFill/>
        </p:spPr>
        <p:txBody>
          <a:bodyPr/>
          <a:lstStyle/>
          <a:p>
            <a:r>
              <a:rPr lang="en-US" altLang="en-US"/>
              <a:t>Now the 27 is on top of the heap, and the original root (45) is no longer around. But the heap property is once again violated. </a:t>
            </a:r>
          </a:p>
        </p:txBody>
      </p:sp>
      <p:sp>
        <p:nvSpPr>
          <p:cNvPr id="39939" name="Rectangle 3">
            <a:extLst>
              <a:ext uri="{FF2B5EF4-FFF2-40B4-BE49-F238E27FC236}">
                <a16:creationId xmlns:a16="http://schemas.microsoft.com/office/drawing/2014/main" id="{24AE6D83-6A12-4C47-BD2C-F514A99266FE}"/>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87348B7-D2DB-45BC-A18B-A135E7D9351B}"/>
              </a:ext>
            </a:extLst>
          </p:cNvPr>
          <p:cNvSpPr>
            <a:spLocks noGrp="1" noChangeArrowheads="1"/>
          </p:cNvSpPr>
          <p:nvPr>
            <p:ph type="body" idx="1"/>
          </p:nvPr>
        </p:nvSpPr>
        <p:spPr>
          <a:noFill/>
        </p:spPr>
        <p:txBody>
          <a:bodyPr/>
          <a:lstStyle/>
          <a:p>
            <a:r>
              <a:rPr lang="en-US" altLang="en-US"/>
              <a:t>We'll fix the problem by pushing the out-of-place node downward. Perhaps you can guess what the downward pushing is called....</a:t>
            </a:r>
            <a:r>
              <a:rPr lang="en-US" altLang="en-US" u="sng"/>
              <a:t>reheapification downward</a:t>
            </a:r>
            <a:r>
              <a:rPr lang="en-US" altLang="en-US"/>
              <a:t>.</a:t>
            </a:r>
          </a:p>
        </p:txBody>
      </p:sp>
      <p:sp>
        <p:nvSpPr>
          <p:cNvPr id="41987" name="Rectangle 3">
            <a:extLst>
              <a:ext uri="{FF2B5EF4-FFF2-40B4-BE49-F238E27FC236}">
                <a16:creationId xmlns:a16="http://schemas.microsoft.com/office/drawing/2014/main" id="{456E2806-F17B-42E7-98E6-7539D7D86E3A}"/>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1B3C8DA-608A-405C-B174-5EB55B68052C}"/>
              </a:ext>
            </a:extLst>
          </p:cNvPr>
          <p:cNvSpPr>
            <a:spLocks noGrp="1" noChangeArrowheads="1"/>
          </p:cNvSpPr>
          <p:nvPr>
            <p:ph type="body" idx="1"/>
          </p:nvPr>
        </p:nvSpPr>
        <p:spPr>
          <a:noFill/>
        </p:spPr>
        <p:txBody>
          <a:bodyPr/>
          <a:lstStyle/>
          <a:p>
            <a:r>
              <a:rPr lang="en-US" altLang="en-US"/>
              <a:t>When we push a node downward it is important to swap it with its largest child.  (Otherwise we are creating extra problems by placing the smaller child on top of the larger child.) This is what the tree looks like after one swap. </a:t>
            </a:r>
          </a:p>
          <a:p>
            <a:endParaRPr lang="en-US" altLang="en-US"/>
          </a:p>
          <a:p>
            <a:r>
              <a:rPr lang="en-US" altLang="en-US"/>
              <a:t>Should I continue with the reheapification downward?</a:t>
            </a:r>
          </a:p>
        </p:txBody>
      </p:sp>
      <p:sp>
        <p:nvSpPr>
          <p:cNvPr id="44035" name="Rectangle 3">
            <a:extLst>
              <a:ext uri="{FF2B5EF4-FFF2-40B4-BE49-F238E27FC236}">
                <a16:creationId xmlns:a16="http://schemas.microsoft.com/office/drawing/2014/main" id="{C0341FF7-50D9-47C5-8BA7-FBA26D0A505C}"/>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6E81CBB-D0B8-4CDC-9E9D-E4BD806C790B}"/>
              </a:ext>
            </a:extLst>
          </p:cNvPr>
          <p:cNvSpPr>
            <a:spLocks noGrp="1" noChangeArrowheads="1"/>
          </p:cNvSpPr>
          <p:nvPr>
            <p:ph type="body" idx="1"/>
          </p:nvPr>
        </p:nvSpPr>
        <p:spPr>
          <a:noFill/>
        </p:spPr>
        <p:txBody>
          <a:bodyPr/>
          <a:lstStyle/>
          <a:p>
            <a:r>
              <a:rPr lang="en-US" altLang="en-US"/>
              <a:t>The first node of a complete binary tree is always the root...</a:t>
            </a:r>
          </a:p>
        </p:txBody>
      </p:sp>
      <p:sp>
        <p:nvSpPr>
          <p:cNvPr id="9219" name="Rectangle 3">
            <a:extLst>
              <a:ext uri="{FF2B5EF4-FFF2-40B4-BE49-F238E27FC236}">
                <a16:creationId xmlns:a16="http://schemas.microsoft.com/office/drawing/2014/main" id="{513B5DA8-07F8-4BB4-B28F-19007665BCE2}"/>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2138BE4-DB1D-4B9F-A00F-E5453D0087B2}"/>
              </a:ext>
            </a:extLst>
          </p:cNvPr>
          <p:cNvSpPr>
            <a:spLocks noGrp="1" noChangeArrowheads="1"/>
          </p:cNvSpPr>
          <p:nvPr>
            <p:ph type="body" idx="1"/>
          </p:nvPr>
        </p:nvSpPr>
        <p:spPr>
          <a:noFill/>
        </p:spPr>
        <p:txBody>
          <a:bodyPr/>
          <a:lstStyle/>
          <a:p>
            <a:r>
              <a:rPr lang="en-US" altLang="en-US"/>
              <a:t>Yes, I swap again, and now the 27 is in an acceptable location.</a:t>
            </a:r>
          </a:p>
        </p:txBody>
      </p:sp>
      <p:sp>
        <p:nvSpPr>
          <p:cNvPr id="46083" name="Rectangle 3">
            <a:extLst>
              <a:ext uri="{FF2B5EF4-FFF2-40B4-BE49-F238E27FC236}">
                <a16:creationId xmlns:a16="http://schemas.microsoft.com/office/drawing/2014/main" id="{988AA501-D42C-489C-AB71-5965A4CB81CD}"/>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06E3356-34E5-4CBA-BF88-1B5311D2F25C}"/>
              </a:ext>
            </a:extLst>
          </p:cNvPr>
          <p:cNvSpPr>
            <a:spLocks noGrp="1" noChangeArrowheads="1"/>
          </p:cNvSpPr>
          <p:nvPr>
            <p:ph type="body" idx="1"/>
          </p:nvPr>
        </p:nvSpPr>
        <p:spPr>
          <a:noFill/>
        </p:spPr>
        <p:txBody>
          <a:bodyPr/>
          <a:lstStyle/>
          <a:p>
            <a:r>
              <a:rPr lang="en-US" altLang="en-US"/>
              <a:t>Reheapification downward can stop under two circumstances:</a:t>
            </a:r>
          </a:p>
          <a:p>
            <a:r>
              <a:rPr lang="en-US" altLang="en-US"/>
              <a:t>1. The children all have keys that are &lt;= the out-of-place node.</a:t>
            </a:r>
          </a:p>
          <a:p>
            <a:r>
              <a:rPr lang="en-US" altLang="en-US"/>
              <a:t>2. The out-of-place node reaches a leaf.</a:t>
            </a:r>
          </a:p>
        </p:txBody>
      </p:sp>
      <p:sp>
        <p:nvSpPr>
          <p:cNvPr id="48131" name="Rectangle 3">
            <a:extLst>
              <a:ext uri="{FF2B5EF4-FFF2-40B4-BE49-F238E27FC236}">
                <a16:creationId xmlns:a16="http://schemas.microsoft.com/office/drawing/2014/main" id="{88E080B8-A935-46AA-AABA-D479CE307E78}"/>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9901DBD-3938-4D65-BCF1-B5DF7C188E0E}"/>
              </a:ext>
            </a:extLst>
          </p:cNvPr>
          <p:cNvSpPr>
            <a:spLocks noGrp="1" noChangeArrowheads="1"/>
          </p:cNvSpPr>
          <p:nvPr>
            <p:ph type="body" idx="1"/>
          </p:nvPr>
        </p:nvSpPr>
        <p:spPr>
          <a:noFill/>
        </p:spPr>
        <p:txBody>
          <a:bodyPr/>
          <a:lstStyle/>
          <a:p>
            <a:r>
              <a:rPr lang="en-US" altLang="en-US"/>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0179" name="Rectangle 3">
            <a:extLst>
              <a:ext uri="{FF2B5EF4-FFF2-40B4-BE49-F238E27FC236}">
                <a16:creationId xmlns:a16="http://schemas.microsoft.com/office/drawing/2014/main" id="{96FACD3A-E9C8-4B07-8096-2D51AF422FE2}"/>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3649BB5-5ADB-490D-B410-6AD78575C095}"/>
              </a:ext>
            </a:extLst>
          </p:cNvPr>
          <p:cNvSpPr>
            <a:spLocks noGrp="1" noChangeArrowheads="1"/>
          </p:cNvSpPr>
          <p:nvPr>
            <p:ph type="body" idx="1"/>
          </p:nvPr>
        </p:nvSpPr>
        <p:spPr>
          <a:noFill/>
        </p:spPr>
        <p:txBody>
          <a:bodyPr/>
          <a:lstStyle/>
          <a:p>
            <a:r>
              <a:rPr lang="en-US" altLang="en-US"/>
              <a:t>Following the usual technique for implementing a complete binary tree, the data from the root is stored in the first entry of the array.</a:t>
            </a:r>
          </a:p>
          <a:p>
            <a:endParaRPr lang="en-US" altLang="en-US"/>
          </a:p>
        </p:txBody>
      </p:sp>
      <p:sp>
        <p:nvSpPr>
          <p:cNvPr id="52227" name="Rectangle 3">
            <a:extLst>
              <a:ext uri="{FF2B5EF4-FFF2-40B4-BE49-F238E27FC236}">
                <a16:creationId xmlns:a16="http://schemas.microsoft.com/office/drawing/2014/main" id="{730CAEAE-5964-4D0F-9F08-EFF439090E75}"/>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D3FFACB-9BD8-4372-9101-E75503052D64}"/>
              </a:ext>
            </a:extLst>
          </p:cNvPr>
          <p:cNvSpPr>
            <a:spLocks noGrp="1" noChangeArrowheads="1"/>
          </p:cNvSpPr>
          <p:nvPr>
            <p:ph type="body" idx="1"/>
          </p:nvPr>
        </p:nvSpPr>
        <p:spPr>
          <a:noFill/>
        </p:spPr>
        <p:txBody>
          <a:bodyPr/>
          <a:lstStyle/>
          <a:p>
            <a:r>
              <a:rPr lang="en-US" altLang="en-US"/>
              <a:t>The next two nodes go in the next two locations of the array.</a:t>
            </a:r>
          </a:p>
        </p:txBody>
      </p:sp>
      <p:sp>
        <p:nvSpPr>
          <p:cNvPr id="54275" name="Rectangle 3">
            <a:extLst>
              <a:ext uri="{FF2B5EF4-FFF2-40B4-BE49-F238E27FC236}">
                <a16:creationId xmlns:a16="http://schemas.microsoft.com/office/drawing/2014/main" id="{D2AA86A2-6472-4BF8-AEC3-2249B42706A9}"/>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4F86F28-23B4-4768-9309-33E4FDBC6D46}"/>
              </a:ext>
            </a:extLst>
          </p:cNvPr>
          <p:cNvSpPr>
            <a:spLocks noGrp="1" noChangeArrowheads="1"/>
          </p:cNvSpPr>
          <p:nvPr>
            <p:ph type="body" idx="1"/>
          </p:nvPr>
        </p:nvSpPr>
        <p:spPr>
          <a:noFill/>
        </p:spPr>
        <p:txBody>
          <a:bodyPr/>
          <a:lstStyle/>
          <a:p>
            <a:r>
              <a:rPr lang="en-US" altLang="en-US"/>
              <a:t>and so on.</a:t>
            </a:r>
          </a:p>
        </p:txBody>
      </p:sp>
      <p:sp>
        <p:nvSpPr>
          <p:cNvPr id="56323" name="Rectangle 3">
            <a:extLst>
              <a:ext uri="{FF2B5EF4-FFF2-40B4-BE49-F238E27FC236}">
                <a16:creationId xmlns:a16="http://schemas.microsoft.com/office/drawing/2014/main" id="{7D562981-ED8F-4615-BAC3-66C746CE05A4}"/>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C1D714F-DC31-44B0-AA3E-8B8503EB0326}"/>
              </a:ext>
            </a:extLst>
          </p:cNvPr>
          <p:cNvSpPr>
            <a:spLocks noGrp="1" noChangeArrowheads="1"/>
          </p:cNvSpPr>
          <p:nvPr>
            <p:ph type="body" idx="1"/>
          </p:nvPr>
        </p:nvSpPr>
        <p:spPr>
          <a:noFill/>
        </p:spPr>
        <p:txBody>
          <a:bodyPr/>
          <a:lstStyle/>
          <a:p>
            <a:r>
              <a:rPr lang="en-US" altLang="en-US"/>
              <a:t>As with any partially-filled array, we are only concerned with the front part of the array. If the tree has five nodes, then we are only concerned with the entries in the first five components of the array.</a:t>
            </a:r>
          </a:p>
        </p:txBody>
      </p:sp>
      <p:sp>
        <p:nvSpPr>
          <p:cNvPr id="58371" name="Rectangle 3">
            <a:extLst>
              <a:ext uri="{FF2B5EF4-FFF2-40B4-BE49-F238E27FC236}">
                <a16:creationId xmlns:a16="http://schemas.microsoft.com/office/drawing/2014/main" id="{E246AFE0-FD8B-4F6E-A8B4-FBE0D17C4D69}"/>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08BF219-B19A-4653-8154-7B0907382CA8}"/>
              </a:ext>
            </a:extLst>
          </p:cNvPr>
          <p:cNvSpPr>
            <a:spLocks noGrp="1" noChangeArrowheads="1"/>
          </p:cNvSpPr>
          <p:nvPr>
            <p:ph type="body" idx="1"/>
          </p:nvPr>
        </p:nvSpPr>
        <p:spPr>
          <a:noFill/>
        </p:spPr>
        <p:txBody>
          <a:bodyPr/>
          <a:lstStyle/>
          <a:p>
            <a:r>
              <a:rPr lang="en-US" altLang="en-US"/>
              <a:t>With this implementation of a heap, there are no pointers. The only way that we know that the array is a heap is the manner in which we manipulate it.</a:t>
            </a:r>
          </a:p>
        </p:txBody>
      </p:sp>
      <p:sp>
        <p:nvSpPr>
          <p:cNvPr id="60419" name="Rectangle 3">
            <a:extLst>
              <a:ext uri="{FF2B5EF4-FFF2-40B4-BE49-F238E27FC236}">
                <a16:creationId xmlns:a16="http://schemas.microsoft.com/office/drawing/2014/main" id="{C2A25936-152B-4583-B73D-C60F458CFAA2}"/>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BBD7860-17AC-42E2-9CEC-564050314DBA}"/>
              </a:ext>
            </a:extLst>
          </p:cNvPr>
          <p:cNvSpPr>
            <a:spLocks noGrp="1" noChangeArrowheads="1"/>
          </p:cNvSpPr>
          <p:nvPr>
            <p:ph type="body" idx="1"/>
          </p:nvPr>
        </p:nvSpPr>
        <p:spPr>
          <a:noFill/>
        </p:spPr>
        <p:txBody>
          <a:bodyPr/>
          <a:lstStyle/>
          <a:p>
            <a:r>
              <a:rPr lang="en-US" altLang="en-US"/>
              <a:t>The manipulations are the same manipulations that you've used for a complete binary tree, making it easy to compute the index where various nodes are stored.</a:t>
            </a:r>
          </a:p>
        </p:txBody>
      </p:sp>
      <p:sp>
        <p:nvSpPr>
          <p:cNvPr id="62467" name="Rectangle 3">
            <a:extLst>
              <a:ext uri="{FF2B5EF4-FFF2-40B4-BE49-F238E27FC236}">
                <a16:creationId xmlns:a16="http://schemas.microsoft.com/office/drawing/2014/main" id="{99974D40-A310-41AD-84E2-AD1AD13AF0DA}"/>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A2552D9-3D11-4895-AFF3-F8E03810415D}"/>
              </a:ext>
            </a:extLst>
          </p:cNvPr>
          <p:cNvSpPr>
            <a:spLocks noGrp="1" noChangeArrowheads="1"/>
          </p:cNvSpPr>
          <p:nvPr>
            <p:ph type="body" idx="1"/>
          </p:nvPr>
        </p:nvSpPr>
        <p:spPr>
          <a:noFill/>
        </p:spPr>
        <p:txBody>
          <a:bodyPr/>
          <a:lstStyle/>
          <a:p>
            <a:r>
              <a:rPr lang="en-US" altLang="en-US"/>
              <a:t>A quick summary . . .</a:t>
            </a:r>
          </a:p>
        </p:txBody>
      </p:sp>
      <p:sp>
        <p:nvSpPr>
          <p:cNvPr id="64515" name="Rectangle 3">
            <a:extLst>
              <a:ext uri="{FF2B5EF4-FFF2-40B4-BE49-F238E27FC236}">
                <a16:creationId xmlns:a16="http://schemas.microsoft.com/office/drawing/2014/main" id="{A6351D5E-659B-41F1-AE88-F67B997B18DC}"/>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E4AF0EB-CA61-4598-B742-5C373D43AC06}"/>
              </a:ext>
            </a:extLst>
          </p:cNvPr>
          <p:cNvSpPr>
            <a:spLocks noGrp="1" noChangeArrowheads="1"/>
          </p:cNvSpPr>
          <p:nvPr>
            <p:ph type="body" idx="1"/>
          </p:nvPr>
        </p:nvSpPr>
        <p:spPr>
          <a:noFill/>
        </p:spPr>
        <p:txBody>
          <a:bodyPr/>
          <a:lstStyle/>
          <a:p>
            <a:r>
              <a:rPr lang="en-US" altLang="en-US"/>
              <a:t>...the second node is always the left child of the root...</a:t>
            </a:r>
          </a:p>
        </p:txBody>
      </p:sp>
      <p:sp>
        <p:nvSpPr>
          <p:cNvPr id="11267" name="Rectangle 3">
            <a:extLst>
              <a:ext uri="{FF2B5EF4-FFF2-40B4-BE49-F238E27FC236}">
                <a16:creationId xmlns:a16="http://schemas.microsoft.com/office/drawing/2014/main" id="{BA4997FA-F73F-4B84-AE86-E347A88ED7F3}"/>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C60422-5EA7-4D72-A89B-B5DB4B576730}"/>
              </a:ext>
            </a:extLst>
          </p:cNvPr>
          <p:cNvSpPr>
            <a:spLocks noGrp="1" noChangeArrowheads="1"/>
          </p:cNvSpPr>
          <p:nvPr>
            <p:ph type="body" idx="1"/>
          </p:nvPr>
        </p:nvSpPr>
        <p:spPr>
          <a:noFill/>
        </p:spPr>
        <p:txBody>
          <a:bodyPr/>
          <a:lstStyle/>
          <a:p>
            <a:r>
              <a:rPr lang="en-US" altLang="en-US"/>
              <a:t>...then the right child of the root...</a:t>
            </a:r>
          </a:p>
        </p:txBody>
      </p:sp>
      <p:sp>
        <p:nvSpPr>
          <p:cNvPr id="13315" name="Rectangle 3">
            <a:extLst>
              <a:ext uri="{FF2B5EF4-FFF2-40B4-BE49-F238E27FC236}">
                <a16:creationId xmlns:a16="http://schemas.microsoft.com/office/drawing/2014/main" id="{C778C364-845B-49B6-9386-5E1D9B413771}"/>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E5EB6C0-2BD5-4210-B1E6-5AAFC68059A9}"/>
              </a:ext>
            </a:extLst>
          </p:cNvPr>
          <p:cNvSpPr>
            <a:spLocks noGrp="1" noChangeArrowheads="1"/>
          </p:cNvSpPr>
          <p:nvPr>
            <p:ph type="body" idx="1"/>
          </p:nvPr>
        </p:nvSpPr>
        <p:spPr>
          <a:noFill/>
        </p:spPr>
        <p:txBody>
          <a:bodyPr/>
          <a:lstStyle/>
          <a:p>
            <a:r>
              <a:rPr lang="en-US" altLang="en-US"/>
              <a:t>...and so on. The nodes always fill each level from left-to-right...</a:t>
            </a:r>
          </a:p>
          <a:p>
            <a:pPr lvl="4"/>
            <a:endParaRPr lang="en-US" altLang="en-US"/>
          </a:p>
        </p:txBody>
      </p:sp>
      <p:sp>
        <p:nvSpPr>
          <p:cNvPr id="15363" name="Rectangle 3">
            <a:extLst>
              <a:ext uri="{FF2B5EF4-FFF2-40B4-BE49-F238E27FC236}">
                <a16:creationId xmlns:a16="http://schemas.microsoft.com/office/drawing/2014/main" id="{D893CE78-645A-42C4-B3C5-FF8801B5ABA4}"/>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B907CAB-CFA1-4192-B4A7-09F1B02AA104}"/>
              </a:ext>
            </a:extLst>
          </p:cNvPr>
          <p:cNvSpPr>
            <a:spLocks noGrp="1" noChangeArrowheads="1"/>
          </p:cNvSpPr>
          <p:nvPr>
            <p:ph type="body" idx="1"/>
          </p:nvPr>
        </p:nvSpPr>
        <p:spPr>
          <a:noFill/>
        </p:spPr>
        <p:txBody>
          <a:bodyPr/>
          <a:lstStyle/>
          <a:p>
            <a:r>
              <a:rPr lang="en-US" altLang="en-US"/>
              <a:t>...from left-to-right...</a:t>
            </a:r>
          </a:p>
        </p:txBody>
      </p:sp>
      <p:sp>
        <p:nvSpPr>
          <p:cNvPr id="17411" name="Rectangle 3">
            <a:extLst>
              <a:ext uri="{FF2B5EF4-FFF2-40B4-BE49-F238E27FC236}">
                <a16:creationId xmlns:a16="http://schemas.microsoft.com/office/drawing/2014/main" id="{D94E8581-97B4-4910-9004-077B8655B197}"/>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02BDBB1-12E4-4C49-ACC3-1989EB6724D9}"/>
              </a:ext>
            </a:extLst>
          </p:cNvPr>
          <p:cNvSpPr>
            <a:spLocks noGrp="1" noChangeArrowheads="1"/>
          </p:cNvSpPr>
          <p:nvPr>
            <p:ph type="body" idx="1"/>
          </p:nvPr>
        </p:nvSpPr>
        <p:spPr>
          <a:noFill/>
        </p:spPr>
        <p:txBody>
          <a:bodyPr/>
          <a:lstStyle/>
          <a:p>
            <a:r>
              <a:rPr lang="en-US" altLang="en-US"/>
              <a:t>...from left-to-right...</a:t>
            </a:r>
          </a:p>
        </p:txBody>
      </p:sp>
      <p:sp>
        <p:nvSpPr>
          <p:cNvPr id="19459" name="Rectangle 3">
            <a:extLst>
              <a:ext uri="{FF2B5EF4-FFF2-40B4-BE49-F238E27FC236}">
                <a16:creationId xmlns:a16="http://schemas.microsoft.com/office/drawing/2014/main" id="{75B9D2CF-E1BB-4CA7-9337-268AFBA343B5}"/>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8F29B8C-B1E9-4E01-A759-9E6590E61E41}"/>
              </a:ext>
            </a:extLst>
          </p:cNvPr>
          <p:cNvSpPr>
            <a:spLocks noGrp="1" noChangeArrowheads="1"/>
          </p:cNvSpPr>
          <p:nvPr>
            <p:ph type="body" idx="1"/>
          </p:nvPr>
        </p:nvSpPr>
        <p:spPr>
          <a:noFill/>
        </p:spPr>
        <p:txBody>
          <a:bodyPr/>
          <a:lstStyle/>
          <a:p>
            <a:r>
              <a:rPr lang="en-US" altLang="en-US"/>
              <a:t>...from left-to-right...</a:t>
            </a:r>
          </a:p>
        </p:txBody>
      </p:sp>
      <p:sp>
        <p:nvSpPr>
          <p:cNvPr id="21507" name="Rectangle 3">
            <a:extLst>
              <a:ext uri="{FF2B5EF4-FFF2-40B4-BE49-F238E27FC236}">
                <a16:creationId xmlns:a16="http://schemas.microsoft.com/office/drawing/2014/main" id="{00453391-7149-4218-BF75-66608D1F35A6}"/>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7A18437-1BB9-44B1-A6EB-C00D9433CF41}"/>
              </a:ext>
            </a:extLst>
          </p:cNvPr>
          <p:cNvSpPr>
            <a:spLocks noGrp="1" noChangeArrowheads="1"/>
          </p:cNvSpPr>
          <p:nvPr>
            <p:ph type="body" idx="1"/>
          </p:nvPr>
        </p:nvSpPr>
        <p:spPr>
          <a:noFill/>
        </p:spPr>
        <p:txBody>
          <a:bodyPr/>
          <a:lstStyle/>
          <a:p>
            <a:r>
              <a:rPr lang="en-US" altLang="en-US"/>
              <a:t>...and when a level is filled you start the next level at the left.</a:t>
            </a:r>
          </a:p>
        </p:txBody>
      </p:sp>
      <p:sp>
        <p:nvSpPr>
          <p:cNvPr id="23555" name="Rectangle 3">
            <a:extLst>
              <a:ext uri="{FF2B5EF4-FFF2-40B4-BE49-F238E27FC236}">
                <a16:creationId xmlns:a16="http://schemas.microsoft.com/office/drawing/2014/main" id="{C379346E-6479-4AE2-BBE3-09FD439DD055}"/>
              </a:ext>
            </a:extLst>
          </p:cNvPr>
          <p:cNvSpPr>
            <a:spLocks noRo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A6A4-5CBA-4D91-BFDF-3E5808A5A4B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C28154-0AB4-4BEF-BB63-F7DEFDD77AC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419979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0035-095C-4D53-B15E-414FECC982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D1591EA-A367-4974-B11B-612D41DFB1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2763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326A0D-AB88-4C08-972E-88B2743AFC1A}"/>
              </a:ext>
            </a:extLst>
          </p:cNvPr>
          <p:cNvSpPr>
            <a:spLocks noGrp="1"/>
          </p:cNvSpPr>
          <p:nvPr>
            <p:ph type="title" orient="vert"/>
          </p:nvPr>
        </p:nvSpPr>
        <p:spPr>
          <a:xfrm>
            <a:off x="6419850" y="342900"/>
            <a:ext cx="2038350" cy="575310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72C927-FD43-4ECC-A086-F225E8B1D474}"/>
              </a:ext>
            </a:extLst>
          </p:cNvPr>
          <p:cNvSpPr>
            <a:spLocks noGrp="1"/>
          </p:cNvSpPr>
          <p:nvPr>
            <p:ph type="body" orient="vert" idx="1"/>
          </p:nvPr>
        </p:nvSpPr>
        <p:spPr>
          <a:xfrm>
            <a:off x="304800" y="342900"/>
            <a:ext cx="5962650" cy="5753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7909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25A5-2ACF-476F-9A90-7BCA6056AB13}"/>
              </a:ext>
            </a:extLst>
          </p:cNvPr>
          <p:cNvSpPr>
            <a:spLocks noGrp="1"/>
          </p:cNvSpPr>
          <p:nvPr>
            <p:ph type="title"/>
          </p:nvPr>
        </p:nvSpPr>
        <p:spPr>
          <a:xfrm>
            <a:off x="304800" y="342900"/>
            <a:ext cx="7772400" cy="1143000"/>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0F2CF4-0A58-45B5-BE41-C370F6FC05DD}"/>
              </a:ext>
            </a:extLst>
          </p:cNvPr>
          <p:cNvSpPr>
            <a:spLocks noGrp="1"/>
          </p:cNvSpPr>
          <p:nvPr>
            <p:ph type="body"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Online Image Placeholder 3">
            <a:extLst>
              <a:ext uri="{FF2B5EF4-FFF2-40B4-BE49-F238E27FC236}">
                <a16:creationId xmlns:a16="http://schemas.microsoft.com/office/drawing/2014/main" id="{6BE010AF-908A-4403-95A1-591DEB860A41}"/>
              </a:ext>
            </a:extLst>
          </p:cNvPr>
          <p:cNvSpPr>
            <a:spLocks noGrp="1"/>
          </p:cNvSpPr>
          <p:nvPr>
            <p:ph type="clipArt" sz="half" idx="2"/>
          </p:nvPr>
        </p:nvSpPr>
        <p:spPr>
          <a:xfrm>
            <a:off x="4648200" y="1981200"/>
            <a:ext cx="3810000" cy="4114800"/>
          </a:xfrm>
        </p:spPr>
        <p:txBody>
          <a:bodyPr/>
          <a:lstStyle/>
          <a:p>
            <a:pPr lvl="0"/>
            <a:endParaRPr lang="en-GB" noProof="0"/>
          </a:p>
        </p:txBody>
      </p:sp>
    </p:spTree>
    <p:extLst>
      <p:ext uri="{BB962C8B-B14F-4D97-AF65-F5344CB8AC3E}">
        <p14:creationId xmlns:p14="http://schemas.microsoft.com/office/powerpoint/2010/main" val="237981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EA7B-9796-4B39-9094-594E0D060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AB569D-BC9D-42D3-905F-EC5BE8335D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0393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979D-8B27-4D64-86D9-964DFFE1A9D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021EA05-9907-4EF9-B76B-3AFD1C3A48F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7329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F5E7-D4E6-4F05-966D-39954EF49E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0BE372-A49E-4097-8BAB-9640AC5AFE99}"/>
              </a:ext>
            </a:extLst>
          </p:cNvPr>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D8379A-3F33-4B81-B100-E86429641748}"/>
              </a:ext>
            </a:extLst>
          </p:cNvPr>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0590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26F7-5E7B-465F-B518-034072702BD8}"/>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FE00F3-677D-477B-BF47-7E25528E5C0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B33764-5CBC-4986-B41B-DCD2D7A384DC}"/>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6E1CAAC-62E0-43F6-AFF3-1C4721B01B9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A472AB-4C14-45E7-9943-345C9E6BCCF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788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D883-C473-4439-87C1-4864DD8EBCF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8810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18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E9EC-576A-4560-9989-7213B95AD85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4316AE-D403-466E-BA52-71D591C3F7A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AA005CE-A380-4689-BB3F-5BD20908D28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03962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3E4D-3AD1-4129-9F14-D1031AC1765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A4B2A2E-73D1-4616-8D16-65F3F2F9948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a:extLst>
              <a:ext uri="{FF2B5EF4-FFF2-40B4-BE49-F238E27FC236}">
                <a16:creationId xmlns:a16="http://schemas.microsoft.com/office/drawing/2014/main" id="{AFD6C154-0828-4A5E-B1FF-02AD82B01FB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0916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4C"/>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E98149-2E74-4F31-B59F-75CDB372C072}"/>
              </a:ext>
            </a:extLst>
          </p:cNvPr>
          <p:cNvSpPr>
            <a:spLocks noGrp="1" noChangeArrowheads="1"/>
          </p:cNvSpPr>
          <p:nvPr>
            <p:ph type="title"/>
          </p:nvPr>
        </p:nvSpPr>
        <p:spPr bwMode="auto">
          <a:xfrm>
            <a:off x="304800" y="342900"/>
            <a:ext cx="7772400" cy="11430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673F858-9F57-4413-B35A-8D5E97D6F869}"/>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A671160-976F-4C9F-B194-7864147A5EF9}"/>
              </a:ext>
            </a:extLst>
          </p:cNvPr>
          <p:cNvSpPr>
            <a:spLocks noChangeArrowheads="1"/>
          </p:cNvSpPr>
          <p:nvPr/>
        </p:nvSpPr>
        <p:spPr bwMode="auto">
          <a:xfrm>
            <a:off x="0" y="1524000"/>
            <a:ext cx="9131300" cy="114300"/>
          </a:xfrm>
          <a:prstGeom prst="rect">
            <a:avLst/>
          </a:prstGeom>
          <a:gradFill rotWithShape="0">
            <a:gsLst>
              <a:gs pos="0">
                <a:srgbClr val="002929"/>
              </a:gs>
              <a:gs pos="100000">
                <a:srgbClr val="00CECE"/>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029" name="Rectangle 5">
            <a:extLst>
              <a:ext uri="{FF2B5EF4-FFF2-40B4-BE49-F238E27FC236}">
                <a16:creationId xmlns:a16="http://schemas.microsoft.com/office/drawing/2014/main" id="{47172E54-06F3-4D0D-8609-E93F6CA38EA1}"/>
              </a:ext>
            </a:extLst>
          </p:cNvPr>
          <p:cNvSpPr>
            <a:spLocks noChangeArrowheads="1"/>
          </p:cNvSpPr>
          <p:nvPr/>
        </p:nvSpPr>
        <p:spPr bwMode="auto">
          <a:xfrm>
            <a:off x="0" y="1733550"/>
            <a:ext cx="9131300" cy="38100"/>
          </a:xfrm>
          <a:prstGeom prst="rect">
            <a:avLst/>
          </a:prstGeom>
          <a:gradFill rotWithShape="0">
            <a:gsLst>
              <a:gs pos="0">
                <a:srgbClr val="000020"/>
              </a:gs>
              <a:gs pos="100000">
                <a:srgbClr val="E5E5E8"/>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0" fontAlgn="base" hangingPunct="0">
        <a:spcBef>
          <a:spcPct val="0"/>
        </a:spcBef>
        <a:spcAft>
          <a:spcPct val="0"/>
        </a:spcAft>
        <a:defRPr sz="4400">
          <a:solidFill>
            <a:schemeClr val="tx2"/>
          </a:solidFill>
          <a:latin typeface="Times New Roman" panose="02020603050405020304" pitchFamily="18" charset="0"/>
        </a:defRPr>
      </a:lvl6pPr>
      <a:lvl7pPr marL="914400" algn="l" rtl="0" eaLnBrk="0" fontAlgn="base" hangingPunct="0">
        <a:spcBef>
          <a:spcPct val="0"/>
        </a:spcBef>
        <a:spcAft>
          <a:spcPct val="0"/>
        </a:spcAft>
        <a:defRPr sz="4400">
          <a:solidFill>
            <a:schemeClr val="tx2"/>
          </a:solidFill>
          <a:latin typeface="Times New Roman" panose="02020603050405020304" pitchFamily="18" charset="0"/>
        </a:defRPr>
      </a:lvl7pPr>
      <a:lvl8pPr marL="1371600" algn="l" rtl="0" eaLnBrk="0" fontAlgn="base" hangingPunct="0">
        <a:spcBef>
          <a:spcPct val="0"/>
        </a:spcBef>
        <a:spcAft>
          <a:spcPct val="0"/>
        </a:spcAft>
        <a:defRPr sz="4400">
          <a:solidFill>
            <a:schemeClr val="tx2"/>
          </a:solidFill>
          <a:latin typeface="Times New Roman" panose="02020603050405020304" pitchFamily="18" charset="0"/>
        </a:defRPr>
      </a:lvl8pPr>
      <a:lvl9pPr marL="1828800" algn="l"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75D772-F6FD-4F27-8607-82995F60C6C6}"/>
              </a:ext>
            </a:extLst>
          </p:cNvPr>
          <p:cNvSpPr>
            <a:spLocks noGrp="1" noChangeArrowheads="1"/>
          </p:cNvSpPr>
          <p:nvPr>
            <p:ph type="title"/>
          </p:nvPr>
        </p:nvSpPr>
        <p:spPr>
          <a:noFill/>
        </p:spPr>
        <p:txBody>
          <a:bodyPr/>
          <a:lstStyle/>
          <a:p>
            <a:r>
              <a:rPr lang="en-US" altLang="en-US"/>
              <a:t>Heaps</a:t>
            </a:r>
          </a:p>
        </p:txBody>
      </p:sp>
      <p:sp>
        <p:nvSpPr>
          <p:cNvPr id="6147" name="Rectangle 3">
            <a:extLst>
              <a:ext uri="{FF2B5EF4-FFF2-40B4-BE49-F238E27FC236}">
                <a16:creationId xmlns:a16="http://schemas.microsoft.com/office/drawing/2014/main" id="{E4637CBB-32FB-48FF-80F1-118D215B5087}"/>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A </a:t>
            </a:r>
            <a:r>
              <a:rPr lang="en-US" altLang="en-US" b="1" u="sng">
                <a:solidFill>
                  <a:schemeClr val="accent2"/>
                </a:solidFill>
                <a:effectLst/>
              </a:rPr>
              <a:t>heap </a:t>
            </a:r>
            <a:r>
              <a:rPr lang="en-US" altLang="en-US">
                <a:effectLst/>
              </a:rPr>
              <a:t>is a certain kind of complete binary tree.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53E3FC1-55C9-44A3-94D6-AB4A55D37572}"/>
              </a:ext>
            </a:extLst>
          </p:cNvPr>
          <p:cNvSpPr>
            <a:spLocks noGrp="1" noChangeArrowheads="1"/>
          </p:cNvSpPr>
          <p:nvPr>
            <p:ph type="title"/>
          </p:nvPr>
        </p:nvSpPr>
        <p:spPr>
          <a:noFill/>
        </p:spPr>
        <p:txBody>
          <a:bodyPr/>
          <a:lstStyle/>
          <a:p>
            <a:r>
              <a:rPr lang="en-US" altLang="en-US"/>
              <a:t>Heaps</a:t>
            </a:r>
          </a:p>
        </p:txBody>
      </p:sp>
      <p:sp>
        <p:nvSpPr>
          <p:cNvPr id="24579" name="Rectangle 3">
            <a:extLst>
              <a:ext uri="{FF2B5EF4-FFF2-40B4-BE49-F238E27FC236}">
                <a16:creationId xmlns:a16="http://schemas.microsoft.com/office/drawing/2014/main" id="{2885BBF0-1CC8-48BE-BCD9-4D75F4E8F7B7}"/>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A heap is a </a:t>
            </a:r>
            <a:r>
              <a:rPr lang="en-US" altLang="en-US" b="1" u="sng">
                <a:solidFill>
                  <a:schemeClr val="accent2"/>
                </a:solidFill>
                <a:effectLst/>
              </a:rPr>
              <a:t>certain</a:t>
            </a:r>
            <a:r>
              <a:rPr lang="en-US" altLang="en-US">
                <a:effectLst/>
              </a:rPr>
              <a:t> kind of complete binary tree.</a:t>
            </a:r>
          </a:p>
        </p:txBody>
      </p:sp>
      <p:sp>
        <p:nvSpPr>
          <p:cNvPr id="24580" name="AutoShape 4">
            <a:extLst>
              <a:ext uri="{FF2B5EF4-FFF2-40B4-BE49-F238E27FC236}">
                <a16:creationId xmlns:a16="http://schemas.microsoft.com/office/drawing/2014/main" id="{76926676-33A4-47CC-B4FA-F6DF7AEA5F0F}"/>
              </a:ext>
            </a:extLst>
          </p:cNvPr>
          <p:cNvSpPr>
            <a:spLocks noChangeArrowheads="1"/>
          </p:cNvSpPr>
          <p:nvPr/>
        </p:nvSpPr>
        <p:spPr bwMode="auto">
          <a:xfrm>
            <a:off x="4975225"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Each node in a heap</a:t>
            </a:r>
          </a:p>
          <a:p>
            <a:pPr algn="ctr"/>
            <a:r>
              <a:rPr lang="en-US" altLang="en-US">
                <a:solidFill>
                  <a:schemeClr val="tx1"/>
                </a:solidFill>
                <a:latin typeface="Arial" panose="020B0604020202020204" pitchFamily="34" charset="0"/>
              </a:rPr>
              <a:t>contains a key that</a:t>
            </a:r>
          </a:p>
          <a:p>
            <a:pPr algn="ctr"/>
            <a:r>
              <a:rPr lang="en-US" altLang="en-US">
                <a:solidFill>
                  <a:schemeClr val="tx1"/>
                </a:solidFill>
                <a:latin typeface="Arial" panose="020B0604020202020204" pitchFamily="34" charset="0"/>
              </a:rPr>
              <a:t>can be compared to</a:t>
            </a:r>
          </a:p>
          <a:p>
            <a:pPr algn="ctr"/>
            <a:r>
              <a:rPr lang="en-US" altLang="en-US">
                <a:solidFill>
                  <a:schemeClr val="tx1"/>
                </a:solidFill>
                <a:latin typeface="Arial" panose="020B0604020202020204" pitchFamily="34" charset="0"/>
              </a:rPr>
              <a:t>other nodes' keys.</a:t>
            </a:r>
          </a:p>
        </p:txBody>
      </p:sp>
      <p:sp>
        <p:nvSpPr>
          <p:cNvPr id="24581" name="Line 5">
            <a:extLst>
              <a:ext uri="{FF2B5EF4-FFF2-40B4-BE49-F238E27FC236}">
                <a16:creationId xmlns:a16="http://schemas.microsoft.com/office/drawing/2014/main" id="{E29647E4-42B1-473A-86C1-2C96DA873C63}"/>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2" name="AutoShape 6">
            <a:extLst>
              <a:ext uri="{FF2B5EF4-FFF2-40B4-BE49-F238E27FC236}">
                <a16:creationId xmlns:a16="http://schemas.microsoft.com/office/drawing/2014/main" id="{9124D591-E23A-4A1B-8E63-CAC7CD5A3065}"/>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24583" name="Line 7">
            <a:extLst>
              <a:ext uri="{FF2B5EF4-FFF2-40B4-BE49-F238E27FC236}">
                <a16:creationId xmlns:a16="http://schemas.microsoft.com/office/drawing/2014/main" id="{D19C0098-11B8-437E-AF8F-4A8D192E2DEC}"/>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4" name="AutoShape 8">
            <a:extLst>
              <a:ext uri="{FF2B5EF4-FFF2-40B4-BE49-F238E27FC236}">
                <a16:creationId xmlns:a16="http://schemas.microsoft.com/office/drawing/2014/main" id="{21E899C8-3F46-4D53-8CC2-0D4AF43346E4}"/>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24585" name="Line 9">
            <a:extLst>
              <a:ext uri="{FF2B5EF4-FFF2-40B4-BE49-F238E27FC236}">
                <a16:creationId xmlns:a16="http://schemas.microsoft.com/office/drawing/2014/main" id="{76B3A0E1-14AC-400A-8D4D-42BA23B8E8A8}"/>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6" name="AutoShape 10">
            <a:extLst>
              <a:ext uri="{FF2B5EF4-FFF2-40B4-BE49-F238E27FC236}">
                <a16:creationId xmlns:a16="http://schemas.microsoft.com/office/drawing/2014/main" id="{06BDF1F3-19A0-46AF-9A84-1DBFF0B08913}"/>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24587" name="Line 11">
            <a:extLst>
              <a:ext uri="{FF2B5EF4-FFF2-40B4-BE49-F238E27FC236}">
                <a16:creationId xmlns:a16="http://schemas.microsoft.com/office/drawing/2014/main" id="{DD75B85D-FFC8-48EA-AB9C-E616A8A9BB7F}"/>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8" name="AutoShape 12">
            <a:extLst>
              <a:ext uri="{FF2B5EF4-FFF2-40B4-BE49-F238E27FC236}">
                <a16:creationId xmlns:a16="http://schemas.microsoft.com/office/drawing/2014/main" id="{1F7788D6-4713-4496-AD50-B01C4E8E8711}"/>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24589" name="Line 13">
            <a:extLst>
              <a:ext uri="{FF2B5EF4-FFF2-40B4-BE49-F238E27FC236}">
                <a16:creationId xmlns:a16="http://schemas.microsoft.com/office/drawing/2014/main" id="{0ECDE43C-E6FA-4FD0-B2C5-1F9E9D6914D0}"/>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0" name="AutoShape 14">
            <a:extLst>
              <a:ext uri="{FF2B5EF4-FFF2-40B4-BE49-F238E27FC236}">
                <a16:creationId xmlns:a16="http://schemas.microsoft.com/office/drawing/2014/main" id="{5E8E98D4-3F70-4B99-8758-257D727B3C56}"/>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24591" name="Line 15">
            <a:extLst>
              <a:ext uri="{FF2B5EF4-FFF2-40B4-BE49-F238E27FC236}">
                <a16:creationId xmlns:a16="http://schemas.microsoft.com/office/drawing/2014/main" id="{BF7E21A3-B276-4F12-92A4-76121D0B8B77}"/>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2" name="AutoShape 16">
            <a:extLst>
              <a:ext uri="{FF2B5EF4-FFF2-40B4-BE49-F238E27FC236}">
                <a16:creationId xmlns:a16="http://schemas.microsoft.com/office/drawing/2014/main" id="{F38C73DB-9FB6-49CE-AAA1-E109AD44792B}"/>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24593" name="Line 17">
            <a:extLst>
              <a:ext uri="{FF2B5EF4-FFF2-40B4-BE49-F238E27FC236}">
                <a16:creationId xmlns:a16="http://schemas.microsoft.com/office/drawing/2014/main" id="{43F2BEBC-A481-4884-86E6-1EE7EE7039C6}"/>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94" name="AutoShape 18">
            <a:extLst>
              <a:ext uri="{FF2B5EF4-FFF2-40B4-BE49-F238E27FC236}">
                <a16:creationId xmlns:a16="http://schemas.microsoft.com/office/drawing/2014/main" id="{F36F3727-8E4E-4FA4-A45D-7043FABC429D}"/>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45</a:t>
            </a:r>
          </a:p>
        </p:txBody>
      </p:sp>
      <p:sp>
        <p:nvSpPr>
          <p:cNvPr id="24595" name="AutoShape 19">
            <a:extLst>
              <a:ext uri="{FF2B5EF4-FFF2-40B4-BE49-F238E27FC236}">
                <a16:creationId xmlns:a16="http://schemas.microsoft.com/office/drawing/2014/main" id="{6884A5EB-5A17-4699-9BC5-619CCA36C576}"/>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rPr>
              <a:t>35</a:t>
            </a: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D228D31-8013-46A0-B6BB-7E570BC32CC2}"/>
              </a:ext>
            </a:extLst>
          </p:cNvPr>
          <p:cNvSpPr>
            <a:spLocks noGrp="1" noChangeArrowheads="1"/>
          </p:cNvSpPr>
          <p:nvPr>
            <p:ph type="title"/>
          </p:nvPr>
        </p:nvSpPr>
        <p:spPr>
          <a:noFill/>
        </p:spPr>
        <p:txBody>
          <a:bodyPr/>
          <a:lstStyle/>
          <a:p>
            <a:r>
              <a:rPr lang="en-US" altLang="en-US"/>
              <a:t>Heaps</a:t>
            </a:r>
          </a:p>
        </p:txBody>
      </p:sp>
      <p:sp>
        <p:nvSpPr>
          <p:cNvPr id="26627" name="Rectangle 3">
            <a:extLst>
              <a:ext uri="{FF2B5EF4-FFF2-40B4-BE49-F238E27FC236}">
                <a16:creationId xmlns:a16="http://schemas.microsoft.com/office/drawing/2014/main" id="{5414B987-E260-4B1E-8891-A591339564DA}"/>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A heap is a </a:t>
            </a:r>
            <a:r>
              <a:rPr lang="en-US" altLang="en-US" b="1" u="sng">
                <a:solidFill>
                  <a:schemeClr val="accent2"/>
                </a:solidFill>
                <a:effectLst/>
              </a:rPr>
              <a:t>certain</a:t>
            </a:r>
            <a:r>
              <a:rPr lang="en-US" altLang="en-US">
                <a:effectLst/>
              </a:rPr>
              <a:t> kind of complete binary tree.</a:t>
            </a:r>
          </a:p>
        </p:txBody>
      </p:sp>
      <p:sp>
        <p:nvSpPr>
          <p:cNvPr id="26628" name="AutoShape 4">
            <a:extLst>
              <a:ext uri="{FF2B5EF4-FFF2-40B4-BE49-F238E27FC236}">
                <a16:creationId xmlns:a16="http://schemas.microsoft.com/office/drawing/2014/main" id="{A7028148-55D8-4862-BFF8-CD8A809FB31B}"/>
              </a:ext>
            </a:extLst>
          </p:cNvPr>
          <p:cNvSpPr>
            <a:spLocks noChangeArrowheads="1"/>
          </p:cNvSpPr>
          <p:nvPr/>
        </p:nvSpPr>
        <p:spPr bwMode="auto">
          <a:xfrm>
            <a:off x="4975225"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The "heap property"</a:t>
            </a:r>
          </a:p>
          <a:p>
            <a:pPr algn="ctr"/>
            <a:r>
              <a:rPr lang="en-US" altLang="en-US">
                <a:solidFill>
                  <a:schemeClr val="tx1"/>
                </a:solidFill>
                <a:latin typeface="Arial" panose="020B0604020202020204" pitchFamily="34" charset="0"/>
              </a:rPr>
              <a:t>requires that each</a:t>
            </a:r>
          </a:p>
          <a:p>
            <a:pPr algn="ctr"/>
            <a:r>
              <a:rPr lang="en-US" altLang="en-US">
                <a:solidFill>
                  <a:schemeClr val="tx1"/>
                </a:solidFill>
                <a:latin typeface="Arial" panose="020B0604020202020204" pitchFamily="34" charset="0"/>
              </a:rPr>
              <a:t>node's key is &gt;= the</a:t>
            </a:r>
          </a:p>
          <a:p>
            <a:pPr algn="ctr"/>
            <a:r>
              <a:rPr lang="en-US" altLang="en-US">
                <a:solidFill>
                  <a:schemeClr val="tx1"/>
                </a:solidFill>
                <a:latin typeface="Arial" panose="020B0604020202020204" pitchFamily="34" charset="0"/>
              </a:rPr>
              <a:t>keys of its children</a:t>
            </a:r>
          </a:p>
        </p:txBody>
      </p:sp>
      <p:sp>
        <p:nvSpPr>
          <p:cNvPr id="26629" name="Line 5">
            <a:extLst>
              <a:ext uri="{FF2B5EF4-FFF2-40B4-BE49-F238E27FC236}">
                <a16:creationId xmlns:a16="http://schemas.microsoft.com/office/drawing/2014/main" id="{A5935615-A4A7-46F1-965F-E03C8BD2011F}"/>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0" name="AutoShape 6">
            <a:extLst>
              <a:ext uri="{FF2B5EF4-FFF2-40B4-BE49-F238E27FC236}">
                <a16:creationId xmlns:a16="http://schemas.microsoft.com/office/drawing/2014/main" id="{75684B15-CD75-474E-A10D-87234C91510B}"/>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26631" name="Line 7">
            <a:extLst>
              <a:ext uri="{FF2B5EF4-FFF2-40B4-BE49-F238E27FC236}">
                <a16:creationId xmlns:a16="http://schemas.microsoft.com/office/drawing/2014/main" id="{17BC1655-984F-4C75-8737-FDFE634FED1E}"/>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2" name="AutoShape 8">
            <a:extLst>
              <a:ext uri="{FF2B5EF4-FFF2-40B4-BE49-F238E27FC236}">
                <a16:creationId xmlns:a16="http://schemas.microsoft.com/office/drawing/2014/main" id="{5F29190D-3D88-4AD8-AC2B-9E0B0FC8A64A}"/>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26633" name="Line 9">
            <a:extLst>
              <a:ext uri="{FF2B5EF4-FFF2-40B4-BE49-F238E27FC236}">
                <a16:creationId xmlns:a16="http://schemas.microsoft.com/office/drawing/2014/main" id="{1FAD47C5-5897-4056-893B-4A3BB8F989B9}"/>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4" name="AutoShape 10">
            <a:extLst>
              <a:ext uri="{FF2B5EF4-FFF2-40B4-BE49-F238E27FC236}">
                <a16:creationId xmlns:a16="http://schemas.microsoft.com/office/drawing/2014/main" id="{C7E5AA7A-5364-4395-AC60-AA3AAA331A05}"/>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26635" name="Line 11">
            <a:extLst>
              <a:ext uri="{FF2B5EF4-FFF2-40B4-BE49-F238E27FC236}">
                <a16:creationId xmlns:a16="http://schemas.microsoft.com/office/drawing/2014/main" id="{08B47228-56F6-4F78-9E3F-4645F5C28604}"/>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6" name="AutoShape 12">
            <a:extLst>
              <a:ext uri="{FF2B5EF4-FFF2-40B4-BE49-F238E27FC236}">
                <a16:creationId xmlns:a16="http://schemas.microsoft.com/office/drawing/2014/main" id="{E825C7C5-BD1E-4662-90F8-DCE65F835E4F}"/>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26637" name="Line 13">
            <a:extLst>
              <a:ext uri="{FF2B5EF4-FFF2-40B4-BE49-F238E27FC236}">
                <a16:creationId xmlns:a16="http://schemas.microsoft.com/office/drawing/2014/main" id="{6AF650AF-23CF-4CAB-A379-9E7F90A4C599}"/>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38" name="AutoShape 14">
            <a:extLst>
              <a:ext uri="{FF2B5EF4-FFF2-40B4-BE49-F238E27FC236}">
                <a16:creationId xmlns:a16="http://schemas.microsoft.com/office/drawing/2014/main" id="{A8C85964-E887-4046-B897-5F9B0F9380BB}"/>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26639" name="Line 15">
            <a:extLst>
              <a:ext uri="{FF2B5EF4-FFF2-40B4-BE49-F238E27FC236}">
                <a16:creationId xmlns:a16="http://schemas.microsoft.com/office/drawing/2014/main" id="{C5C96EB8-8CDE-4B34-A354-0C9EBE025C38}"/>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0" name="AutoShape 16">
            <a:extLst>
              <a:ext uri="{FF2B5EF4-FFF2-40B4-BE49-F238E27FC236}">
                <a16:creationId xmlns:a16="http://schemas.microsoft.com/office/drawing/2014/main" id="{7AA3F1A2-78FB-4E1A-AD2D-E3EBC7678F43}"/>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26641" name="Line 17">
            <a:extLst>
              <a:ext uri="{FF2B5EF4-FFF2-40B4-BE49-F238E27FC236}">
                <a16:creationId xmlns:a16="http://schemas.microsoft.com/office/drawing/2014/main" id="{FFBCB76A-7C3B-476A-AC99-26A3FC18BEF1}"/>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642" name="AutoShape 18">
            <a:extLst>
              <a:ext uri="{FF2B5EF4-FFF2-40B4-BE49-F238E27FC236}">
                <a16:creationId xmlns:a16="http://schemas.microsoft.com/office/drawing/2014/main" id="{F0195833-8227-4B97-B69F-0CAFE8F36D5F}"/>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45</a:t>
            </a:r>
          </a:p>
        </p:txBody>
      </p:sp>
      <p:sp>
        <p:nvSpPr>
          <p:cNvPr id="26643" name="AutoShape 19">
            <a:extLst>
              <a:ext uri="{FF2B5EF4-FFF2-40B4-BE49-F238E27FC236}">
                <a16:creationId xmlns:a16="http://schemas.microsoft.com/office/drawing/2014/main" id="{0DEE0E01-34AD-4C60-9E26-75E3458EFDE4}"/>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rPr>
              <a:t>35</a:t>
            </a: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Line 2">
            <a:extLst>
              <a:ext uri="{FF2B5EF4-FFF2-40B4-BE49-F238E27FC236}">
                <a16:creationId xmlns:a16="http://schemas.microsoft.com/office/drawing/2014/main" id="{795A83A3-C1D0-45CA-AF00-5C627D926820}"/>
              </a:ext>
            </a:extLst>
          </p:cNvPr>
          <p:cNvSpPr>
            <a:spLocks noChangeShapeType="1"/>
          </p:cNvSpPr>
          <p:nvPr/>
        </p:nvSpPr>
        <p:spPr bwMode="auto">
          <a:xfrm>
            <a:off x="5181600" y="3886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75" name="Rectangle 3">
            <a:extLst>
              <a:ext uri="{FF2B5EF4-FFF2-40B4-BE49-F238E27FC236}">
                <a16:creationId xmlns:a16="http://schemas.microsoft.com/office/drawing/2014/main" id="{B66CA89A-CC92-4A66-97BE-35FF368BEC20}"/>
              </a:ext>
            </a:extLst>
          </p:cNvPr>
          <p:cNvSpPr>
            <a:spLocks noGrp="1" noChangeArrowheads="1"/>
          </p:cNvSpPr>
          <p:nvPr>
            <p:ph type="title"/>
          </p:nvPr>
        </p:nvSpPr>
        <p:spPr>
          <a:noFill/>
        </p:spPr>
        <p:txBody>
          <a:bodyPr/>
          <a:lstStyle/>
          <a:p>
            <a:r>
              <a:rPr lang="en-US" altLang="en-US"/>
              <a:t>Adding a Node to a Heap</a:t>
            </a:r>
          </a:p>
        </p:txBody>
      </p:sp>
      <p:sp>
        <p:nvSpPr>
          <p:cNvPr id="28676" name="Rectangle 4">
            <a:extLst>
              <a:ext uri="{FF2B5EF4-FFF2-40B4-BE49-F238E27FC236}">
                <a16:creationId xmlns:a16="http://schemas.microsoft.com/office/drawing/2014/main" id="{DEB5579D-8F91-4B8A-9522-847BB6526BAA}"/>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Put the new node in the next available spot.</a:t>
            </a:r>
          </a:p>
          <a:p>
            <a:pPr marL="288925" indent="-288925">
              <a:buSzPct val="100000"/>
              <a:buFont typeface="Monotype Sorts" pitchFamily="2" charset="2"/>
              <a:buChar char="·"/>
            </a:pPr>
            <a:r>
              <a:rPr lang="en-US" altLang="en-US" sz="2400">
                <a:effectLst/>
              </a:rPr>
              <a:t>Push the new node upward, swapping with its parent until the new node reaches an acceptable location.</a:t>
            </a:r>
          </a:p>
        </p:txBody>
      </p:sp>
      <p:sp>
        <p:nvSpPr>
          <p:cNvPr id="28677" name="Line 5">
            <a:extLst>
              <a:ext uri="{FF2B5EF4-FFF2-40B4-BE49-F238E27FC236}">
                <a16:creationId xmlns:a16="http://schemas.microsoft.com/office/drawing/2014/main" id="{CCF45334-DCBE-4B5C-8449-0C20284A78AB}"/>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78" name="AutoShape 6">
            <a:extLst>
              <a:ext uri="{FF2B5EF4-FFF2-40B4-BE49-F238E27FC236}">
                <a16:creationId xmlns:a16="http://schemas.microsoft.com/office/drawing/2014/main" id="{B450B74C-1666-40C3-A1C9-27664789B8E7}"/>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28679" name="Line 7">
            <a:extLst>
              <a:ext uri="{FF2B5EF4-FFF2-40B4-BE49-F238E27FC236}">
                <a16:creationId xmlns:a16="http://schemas.microsoft.com/office/drawing/2014/main" id="{B5058AA5-CBB4-47ED-AF1F-E6A320AA7CAF}"/>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0" name="AutoShape 8">
            <a:extLst>
              <a:ext uri="{FF2B5EF4-FFF2-40B4-BE49-F238E27FC236}">
                <a16:creationId xmlns:a16="http://schemas.microsoft.com/office/drawing/2014/main" id="{E7C52868-FB55-4F5D-AFEB-C94A30257D54}"/>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28681" name="Line 9">
            <a:extLst>
              <a:ext uri="{FF2B5EF4-FFF2-40B4-BE49-F238E27FC236}">
                <a16:creationId xmlns:a16="http://schemas.microsoft.com/office/drawing/2014/main" id="{308702E8-40ED-495A-9965-50B2EC99B22C}"/>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2" name="AutoShape 10">
            <a:extLst>
              <a:ext uri="{FF2B5EF4-FFF2-40B4-BE49-F238E27FC236}">
                <a16:creationId xmlns:a16="http://schemas.microsoft.com/office/drawing/2014/main" id="{E1460FF0-AE75-43DF-92A5-2CFF3346EB97}"/>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28683" name="Line 11">
            <a:extLst>
              <a:ext uri="{FF2B5EF4-FFF2-40B4-BE49-F238E27FC236}">
                <a16:creationId xmlns:a16="http://schemas.microsoft.com/office/drawing/2014/main" id="{0BDC5F50-AC9E-495C-A743-43813ADDF627}"/>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4" name="AutoShape 12">
            <a:extLst>
              <a:ext uri="{FF2B5EF4-FFF2-40B4-BE49-F238E27FC236}">
                <a16:creationId xmlns:a16="http://schemas.microsoft.com/office/drawing/2014/main" id="{6AAF8006-CC71-435E-84F6-24E9B3770F7F}"/>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28685" name="Line 13">
            <a:extLst>
              <a:ext uri="{FF2B5EF4-FFF2-40B4-BE49-F238E27FC236}">
                <a16:creationId xmlns:a16="http://schemas.microsoft.com/office/drawing/2014/main" id="{AAA1CCDF-2F69-4F87-A28C-C89B529A9DE3}"/>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6" name="AutoShape 14">
            <a:extLst>
              <a:ext uri="{FF2B5EF4-FFF2-40B4-BE49-F238E27FC236}">
                <a16:creationId xmlns:a16="http://schemas.microsoft.com/office/drawing/2014/main" id="{5DF98599-F9CF-4BE8-ADF4-B116866E4DCE}"/>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28687" name="Line 15">
            <a:extLst>
              <a:ext uri="{FF2B5EF4-FFF2-40B4-BE49-F238E27FC236}">
                <a16:creationId xmlns:a16="http://schemas.microsoft.com/office/drawing/2014/main" id="{D2650ED0-B73C-4C91-BB26-7226010A4FF2}"/>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8" name="AutoShape 16">
            <a:extLst>
              <a:ext uri="{FF2B5EF4-FFF2-40B4-BE49-F238E27FC236}">
                <a16:creationId xmlns:a16="http://schemas.microsoft.com/office/drawing/2014/main" id="{C6A31455-2689-4B7C-927F-E9592A249E0C}"/>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28689" name="Line 17">
            <a:extLst>
              <a:ext uri="{FF2B5EF4-FFF2-40B4-BE49-F238E27FC236}">
                <a16:creationId xmlns:a16="http://schemas.microsoft.com/office/drawing/2014/main" id="{FFF0FFD6-8C51-40F4-ADFA-46F64EBB0BF1}"/>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0" name="AutoShape 18">
            <a:extLst>
              <a:ext uri="{FF2B5EF4-FFF2-40B4-BE49-F238E27FC236}">
                <a16:creationId xmlns:a16="http://schemas.microsoft.com/office/drawing/2014/main" id="{3038EB3D-68F3-4745-8EA5-03D792339E73}"/>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45</a:t>
            </a:r>
          </a:p>
        </p:txBody>
      </p:sp>
      <p:sp>
        <p:nvSpPr>
          <p:cNvPr id="28691" name="AutoShape 19">
            <a:extLst>
              <a:ext uri="{FF2B5EF4-FFF2-40B4-BE49-F238E27FC236}">
                <a16:creationId xmlns:a16="http://schemas.microsoft.com/office/drawing/2014/main" id="{C45C9D38-1F3C-4BA2-A1A2-37F26F9E2F73}"/>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rPr>
              <a:t>35</a:t>
            </a:r>
          </a:p>
        </p:txBody>
      </p:sp>
      <p:sp>
        <p:nvSpPr>
          <p:cNvPr id="28692" name="AutoShape 20">
            <a:extLst>
              <a:ext uri="{FF2B5EF4-FFF2-40B4-BE49-F238E27FC236}">
                <a16:creationId xmlns:a16="http://schemas.microsoft.com/office/drawing/2014/main" id="{75452967-5C9D-487B-924D-37A75FA4BF2E}"/>
              </a:ext>
            </a:extLst>
          </p:cNvPr>
          <p:cNvSpPr>
            <a:spLocks noChangeArrowheads="1"/>
          </p:cNvSpPr>
          <p:nvPr/>
        </p:nvSpPr>
        <p:spPr bwMode="auto">
          <a:xfrm>
            <a:off x="5545138" y="4257675"/>
            <a:ext cx="795337" cy="733425"/>
          </a:xfrm>
          <a:prstGeom prst="roundRect">
            <a:avLst>
              <a:gd name="adj" fmla="val 12495"/>
            </a:avLst>
          </a:prstGeom>
          <a:blipFill dpi="0" rotWithShape="0">
            <a:blip r:embed="rId3"/>
            <a:srcRect/>
            <a:tile tx="0" ty="0" sx="100000" sy="100000" flip="none" algn="tl"/>
          </a:blip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accent2"/>
                </a:solidFill>
              </a:rPr>
              <a:t>42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wipe(up)">
                                      <p:cBhvr>
                                        <p:cTn id="7" dur="500"/>
                                        <p:tgtEl>
                                          <p:spTgt spid="28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Effect transition="in" filter="wipe(up)">
                                      <p:cBhvr>
                                        <p:cTn id="12" dur="500"/>
                                        <p:tgtEl>
                                          <p:spTgt spid="286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a:extLst>
              <a:ext uri="{FF2B5EF4-FFF2-40B4-BE49-F238E27FC236}">
                <a16:creationId xmlns:a16="http://schemas.microsoft.com/office/drawing/2014/main" id="{DAF7D060-2696-4D61-AC10-81BA2DDE1D07}"/>
              </a:ext>
            </a:extLst>
          </p:cNvPr>
          <p:cNvSpPr>
            <a:spLocks noChangeShapeType="1"/>
          </p:cNvSpPr>
          <p:nvPr/>
        </p:nvSpPr>
        <p:spPr bwMode="auto">
          <a:xfrm>
            <a:off x="5181600" y="3886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23" name="Rectangle 3">
            <a:extLst>
              <a:ext uri="{FF2B5EF4-FFF2-40B4-BE49-F238E27FC236}">
                <a16:creationId xmlns:a16="http://schemas.microsoft.com/office/drawing/2014/main" id="{D6EBC298-DC32-4F0A-A80E-C250750087EF}"/>
              </a:ext>
            </a:extLst>
          </p:cNvPr>
          <p:cNvSpPr>
            <a:spLocks noGrp="1" noChangeArrowheads="1"/>
          </p:cNvSpPr>
          <p:nvPr>
            <p:ph type="title"/>
          </p:nvPr>
        </p:nvSpPr>
        <p:spPr>
          <a:noFill/>
        </p:spPr>
        <p:txBody>
          <a:bodyPr/>
          <a:lstStyle/>
          <a:p>
            <a:r>
              <a:rPr lang="en-US" altLang="en-US"/>
              <a:t>Adding a Node to a Heap</a:t>
            </a:r>
          </a:p>
        </p:txBody>
      </p:sp>
      <p:sp>
        <p:nvSpPr>
          <p:cNvPr id="30724" name="Rectangle 4">
            <a:extLst>
              <a:ext uri="{FF2B5EF4-FFF2-40B4-BE49-F238E27FC236}">
                <a16:creationId xmlns:a16="http://schemas.microsoft.com/office/drawing/2014/main" id="{E29EF808-F12E-4B8B-A976-6BD9944F5A27}"/>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Put the new node in the next available spot.</a:t>
            </a:r>
          </a:p>
          <a:p>
            <a:pPr marL="288925" indent="-288925">
              <a:buSzPct val="100000"/>
              <a:buFont typeface="Monotype Sorts" pitchFamily="2" charset="2"/>
              <a:buChar char="·"/>
            </a:pPr>
            <a:r>
              <a:rPr lang="en-US" altLang="en-US" sz="2400">
                <a:effectLst/>
              </a:rPr>
              <a:t>Push the new node upward, swapping with its parent until the new node reaches an acceptable location.</a:t>
            </a:r>
          </a:p>
        </p:txBody>
      </p:sp>
      <p:sp>
        <p:nvSpPr>
          <p:cNvPr id="30725" name="Line 5">
            <a:extLst>
              <a:ext uri="{FF2B5EF4-FFF2-40B4-BE49-F238E27FC236}">
                <a16:creationId xmlns:a16="http://schemas.microsoft.com/office/drawing/2014/main" id="{C2B5C61E-4971-47B8-AEC9-B73DD7A0969E}"/>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26" name="AutoShape 6">
            <a:extLst>
              <a:ext uri="{FF2B5EF4-FFF2-40B4-BE49-F238E27FC236}">
                <a16:creationId xmlns:a16="http://schemas.microsoft.com/office/drawing/2014/main" id="{955459C4-4771-497B-B8D6-7AD8F6CFBC45}"/>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30727" name="Line 7">
            <a:extLst>
              <a:ext uri="{FF2B5EF4-FFF2-40B4-BE49-F238E27FC236}">
                <a16:creationId xmlns:a16="http://schemas.microsoft.com/office/drawing/2014/main" id="{280B4189-03E4-43BC-AE1E-6990911DD3BA}"/>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28" name="AutoShape 8">
            <a:extLst>
              <a:ext uri="{FF2B5EF4-FFF2-40B4-BE49-F238E27FC236}">
                <a16:creationId xmlns:a16="http://schemas.microsoft.com/office/drawing/2014/main" id="{8990080B-456B-486C-8024-DC46AD8B4A69}"/>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30729" name="Line 9">
            <a:extLst>
              <a:ext uri="{FF2B5EF4-FFF2-40B4-BE49-F238E27FC236}">
                <a16:creationId xmlns:a16="http://schemas.microsoft.com/office/drawing/2014/main" id="{6B9B619F-7A5E-40CE-9E72-9BEAD51B0526}"/>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30" name="AutoShape 10">
            <a:extLst>
              <a:ext uri="{FF2B5EF4-FFF2-40B4-BE49-F238E27FC236}">
                <a16:creationId xmlns:a16="http://schemas.microsoft.com/office/drawing/2014/main" id="{E7A50C8D-485B-47DF-A4B4-78C16583E557}"/>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30731" name="Line 11">
            <a:extLst>
              <a:ext uri="{FF2B5EF4-FFF2-40B4-BE49-F238E27FC236}">
                <a16:creationId xmlns:a16="http://schemas.microsoft.com/office/drawing/2014/main" id="{C873227C-F5E6-4FEC-BBA1-DA67D0C18701}"/>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32" name="AutoShape 12">
            <a:extLst>
              <a:ext uri="{FF2B5EF4-FFF2-40B4-BE49-F238E27FC236}">
                <a16:creationId xmlns:a16="http://schemas.microsoft.com/office/drawing/2014/main" id="{5A432BF8-774C-4474-A97A-E3EF9308439D}"/>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30733" name="Line 13">
            <a:extLst>
              <a:ext uri="{FF2B5EF4-FFF2-40B4-BE49-F238E27FC236}">
                <a16:creationId xmlns:a16="http://schemas.microsoft.com/office/drawing/2014/main" id="{3B065FDF-F03C-41BC-848C-B6479D53B26E}"/>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34" name="AutoShape 14">
            <a:extLst>
              <a:ext uri="{FF2B5EF4-FFF2-40B4-BE49-F238E27FC236}">
                <a16:creationId xmlns:a16="http://schemas.microsoft.com/office/drawing/2014/main" id="{E71711CF-E242-4F46-A78D-C79F57C6B3C0}"/>
              </a:ext>
            </a:extLst>
          </p:cNvPr>
          <p:cNvSpPr>
            <a:spLocks noChangeArrowheads="1"/>
          </p:cNvSpPr>
          <p:nvPr/>
        </p:nvSpPr>
        <p:spPr bwMode="auto">
          <a:xfrm>
            <a:off x="4679950" y="3313113"/>
            <a:ext cx="795338" cy="733425"/>
          </a:xfrm>
          <a:prstGeom prst="roundRect">
            <a:avLst>
              <a:gd name="adj" fmla="val 12495"/>
            </a:avLst>
          </a:prstGeom>
          <a:blipFill dpi="0" rotWithShape="0">
            <a:blip r:embed="rId3"/>
            <a:srcRect/>
            <a:tile tx="0" ty="0" sx="100000" sy="100000" flip="none" algn="tl"/>
          </a:blip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accent2"/>
                </a:solidFill>
              </a:rPr>
              <a:t>42</a:t>
            </a:r>
          </a:p>
        </p:txBody>
      </p:sp>
      <p:sp>
        <p:nvSpPr>
          <p:cNvPr id="30735" name="Line 15">
            <a:extLst>
              <a:ext uri="{FF2B5EF4-FFF2-40B4-BE49-F238E27FC236}">
                <a16:creationId xmlns:a16="http://schemas.microsoft.com/office/drawing/2014/main" id="{3DE99286-14C1-413F-97A0-8013BCEFE845}"/>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36" name="AutoShape 16">
            <a:extLst>
              <a:ext uri="{FF2B5EF4-FFF2-40B4-BE49-F238E27FC236}">
                <a16:creationId xmlns:a16="http://schemas.microsoft.com/office/drawing/2014/main" id="{D4432A29-6776-445E-BD4E-4B876589AF80}"/>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30737" name="Line 17">
            <a:extLst>
              <a:ext uri="{FF2B5EF4-FFF2-40B4-BE49-F238E27FC236}">
                <a16:creationId xmlns:a16="http://schemas.microsoft.com/office/drawing/2014/main" id="{64120C54-AD1A-4F13-994F-BF7A381E13E9}"/>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38" name="AutoShape 18">
            <a:extLst>
              <a:ext uri="{FF2B5EF4-FFF2-40B4-BE49-F238E27FC236}">
                <a16:creationId xmlns:a16="http://schemas.microsoft.com/office/drawing/2014/main" id="{97525483-4016-49F3-83BC-8D0126B573E6}"/>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45</a:t>
            </a:r>
          </a:p>
        </p:txBody>
      </p:sp>
      <p:sp>
        <p:nvSpPr>
          <p:cNvPr id="30739" name="AutoShape 19">
            <a:extLst>
              <a:ext uri="{FF2B5EF4-FFF2-40B4-BE49-F238E27FC236}">
                <a16:creationId xmlns:a16="http://schemas.microsoft.com/office/drawing/2014/main" id="{006A8573-B84F-470A-90FA-8616F6E5D676}"/>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rPr>
              <a:t>35</a:t>
            </a:r>
          </a:p>
        </p:txBody>
      </p:sp>
      <p:sp>
        <p:nvSpPr>
          <p:cNvPr id="30740" name="AutoShape 20">
            <a:extLst>
              <a:ext uri="{FF2B5EF4-FFF2-40B4-BE49-F238E27FC236}">
                <a16:creationId xmlns:a16="http://schemas.microsoft.com/office/drawing/2014/main" id="{808B07B0-3662-4EB0-A460-A838137FC5BA}"/>
              </a:ext>
            </a:extLst>
          </p:cNvPr>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a:extLst>
              <a:ext uri="{FF2B5EF4-FFF2-40B4-BE49-F238E27FC236}">
                <a16:creationId xmlns:a16="http://schemas.microsoft.com/office/drawing/2014/main" id="{F7526B6A-844B-4C07-B01B-88E5292D1432}"/>
              </a:ext>
            </a:extLst>
          </p:cNvPr>
          <p:cNvSpPr>
            <a:spLocks noChangeShapeType="1"/>
          </p:cNvSpPr>
          <p:nvPr/>
        </p:nvSpPr>
        <p:spPr bwMode="auto">
          <a:xfrm>
            <a:off x="5181600" y="3886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71" name="Rectangle 3">
            <a:extLst>
              <a:ext uri="{FF2B5EF4-FFF2-40B4-BE49-F238E27FC236}">
                <a16:creationId xmlns:a16="http://schemas.microsoft.com/office/drawing/2014/main" id="{6483E574-954B-431C-899D-84D56FC01C8D}"/>
              </a:ext>
            </a:extLst>
          </p:cNvPr>
          <p:cNvSpPr>
            <a:spLocks noGrp="1" noChangeArrowheads="1"/>
          </p:cNvSpPr>
          <p:nvPr>
            <p:ph type="title"/>
          </p:nvPr>
        </p:nvSpPr>
        <p:spPr>
          <a:noFill/>
        </p:spPr>
        <p:txBody>
          <a:bodyPr/>
          <a:lstStyle/>
          <a:p>
            <a:r>
              <a:rPr lang="en-US" altLang="en-US"/>
              <a:t>Adding a Node to a Heap</a:t>
            </a:r>
          </a:p>
        </p:txBody>
      </p:sp>
      <p:sp>
        <p:nvSpPr>
          <p:cNvPr id="32772" name="Rectangle 4">
            <a:extLst>
              <a:ext uri="{FF2B5EF4-FFF2-40B4-BE49-F238E27FC236}">
                <a16:creationId xmlns:a16="http://schemas.microsoft.com/office/drawing/2014/main" id="{958C4A50-C6FF-4012-845A-DE4DA4BF26FD}"/>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Put the new node in the next available spot.</a:t>
            </a:r>
          </a:p>
          <a:p>
            <a:pPr marL="288925" indent="-288925">
              <a:buSzPct val="100000"/>
              <a:buFont typeface="Monotype Sorts" pitchFamily="2" charset="2"/>
              <a:buChar char="·"/>
            </a:pPr>
            <a:r>
              <a:rPr lang="en-US" altLang="en-US" sz="2400">
                <a:effectLst/>
              </a:rPr>
              <a:t>Push the new node upward, swapping with its parent until the new node reaches an acceptable location.</a:t>
            </a:r>
          </a:p>
        </p:txBody>
      </p:sp>
      <p:sp>
        <p:nvSpPr>
          <p:cNvPr id="32773" name="Line 5">
            <a:extLst>
              <a:ext uri="{FF2B5EF4-FFF2-40B4-BE49-F238E27FC236}">
                <a16:creationId xmlns:a16="http://schemas.microsoft.com/office/drawing/2014/main" id="{06C230CB-038D-4375-9604-14D6DA1F03B8}"/>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74" name="AutoShape 6">
            <a:extLst>
              <a:ext uri="{FF2B5EF4-FFF2-40B4-BE49-F238E27FC236}">
                <a16:creationId xmlns:a16="http://schemas.microsoft.com/office/drawing/2014/main" id="{13278342-B0DC-4644-81E7-FA1B5BA984E2}"/>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32775" name="Line 7">
            <a:extLst>
              <a:ext uri="{FF2B5EF4-FFF2-40B4-BE49-F238E27FC236}">
                <a16:creationId xmlns:a16="http://schemas.microsoft.com/office/drawing/2014/main" id="{A85AF7F2-3192-4A8E-9415-1C98D8DFE5EE}"/>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76" name="AutoShape 8">
            <a:extLst>
              <a:ext uri="{FF2B5EF4-FFF2-40B4-BE49-F238E27FC236}">
                <a16:creationId xmlns:a16="http://schemas.microsoft.com/office/drawing/2014/main" id="{ABC0AC83-8930-420E-8828-30F51FD594FD}"/>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32777" name="Line 9">
            <a:extLst>
              <a:ext uri="{FF2B5EF4-FFF2-40B4-BE49-F238E27FC236}">
                <a16:creationId xmlns:a16="http://schemas.microsoft.com/office/drawing/2014/main" id="{F6AA3F5A-1889-4B54-BE0E-16FC941D0C39}"/>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78" name="AutoShape 10">
            <a:extLst>
              <a:ext uri="{FF2B5EF4-FFF2-40B4-BE49-F238E27FC236}">
                <a16:creationId xmlns:a16="http://schemas.microsoft.com/office/drawing/2014/main" id="{624D055D-960F-406E-A530-76B641C4216F}"/>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32779" name="Line 11">
            <a:extLst>
              <a:ext uri="{FF2B5EF4-FFF2-40B4-BE49-F238E27FC236}">
                <a16:creationId xmlns:a16="http://schemas.microsoft.com/office/drawing/2014/main" id="{47848601-E879-473F-AB8C-F3045B215B23}"/>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80" name="AutoShape 12">
            <a:extLst>
              <a:ext uri="{FF2B5EF4-FFF2-40B4-BE49-F238E27FC236}">
                <a16:creationId xmlns:a16="http://schemas.microsoft.com/office/drawing/2014/main" id="{5CC95E7E-AC5F-4EF8-BA30-694D3148DD5C}"/>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32781" name="Line 13">
            <a:extLst>
              <a:ext uri="{FF2B5EF4-FFF2-40B4-BE49-F238E27FC236}">
                <a16:creationId xmlns:a16="http://schemas.microsoft.com/office/drawing/2014/main" id="{F78BBD95-ED37-400F-9063-A742DE681E38}"/>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82" name="AutoShape 14">
            <a:extLst>
              <a:ext uri="{FF2B5EF4-FFF2-40B4-BE49-F238E27FC236}">
                <a16:creationId xmlns:a16="http://schemas.microsoft.com/office/drawing/2014/main" id="{B080BEE3-4697-40A8-8DD1-1E0D21C3B1FE}"/>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32783" name="Line 15">
            <a:extLst>
              <a:ext uri="{FF2B5EF4-FFF2-40B4-BE49-F238E27FC236}">
                <a16:creationId xmlns:a16="http://schemas.microsoft.com/office/drawing/2014/main" id="{514E8058-2396-4DC5-B2DD-044FC9530E96}"/>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84" name="AutoShape 16">
            <a:extLst>
              <a:ext uri="{FF2B5EF4-FFF2-40B4-BE49-F238E27FC236}">
                <a16:creationId xmlns:a16="http://schemas.microsoft.com/office/drawing/2014/main" id="{DCAA198C-23C5-40DD-B557-DD4053B05A98}"/>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32785" name="Line 17">
            <a:extLst>
              <a:ext uri="{FF2B5EF4-FFF2-40B4-BE49-F238E27FC236}">
                <a16:creationId xmlns:a16="http://schemas.microsoft.com/office/drawing/2014/main" id="{4CB679A2-2D44-4836-A85E-FC94B8CCF593}"/>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2786" name="AutoShape 18">
            <a:extLst>
              <a:ext uri="{FF2B5EF4-FFF2-40B4-BE49-F238E27FC236}">
                <a16:creationId xmlns:a16="http://schemas.microsoft.com/office/drawing/2014/main" id="{38D43792-4F19-40D5-9A9A-9EE1E51F468C}"/>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45</a:t>
            </a:r>
          </a:p>
        </p:txBody>
      </p:sp>
      <p:sp>
        <p:nvSpPr>
          <p:cNvPr id="32787" name="AutoShape 19">
            <a:extLst>
              <a:ext uri="{FF2B5EF4-FFF2-40B4-BE49-F238E27FC236}">
                <a16:creationId xmlns:a16="http://schemas.microsoft.com/office/drawing/2014/main" id="{8C718EAC-BD88-4627-BEB2-5676CE8987B0}"/>
              </a:ext>
            </a:extLst>
          </p:cNvPr>
          <p:cNvSpPr>
            <a:spLocks noChangeArrowheads="1"/>
          </p:cNvSpPr>
          <p:nvPr/>
        </p:nvSpPr>
        <p:spPr bwMode="auto">
          <a:xfrm>
            <a:off x="5273675" y="2398713"/>
            <a:ext cx="795338" cy="733425"/>
          </a:xfrm>
          <a:prstGeom prst="roundRect">
            <a:avLst>
              <a:gd name="adj" fmla="val 12495"/>
            </a:avLst>
          </a:prstGeom>
          <a:blipFill dpi="0" rotWithShape="0">
            <a:blip r:embed="rId3"/>
            <a:srcRect/>
            <a:tile tx="0" ty="0" sx="100000" sy="100000" flip="none" algn="tl"/>
          </a:blip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accent2"/>
                </a:solidFill>
              </a:rPr>
              <a:t>42</a:t>
            </a:r>
          </a:p>
        </p:txBody>
      </p:sp>
      <p:sp>
        <p:nvSpPr>
          <p:cNvPr id="32788" name="AutoShape 20">
            <a:extLst>
              <a:ext uri="{FF2B5EF4-FFF2-40B4-BE49-F238E27FC236}">
                <a16:creationId xmlns:a16="http://schemas.microsoft.com/office/drawing/2014/main" id="{112EA0A8-8845-42DD-A1DB-F813B4FD7F94}"/>
              </a:ext>
            </a:extLst>
          </p:cNvPr>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Tree>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Line 2">
            <a:extLst>
              <a:ext uri="{FF2B5EF4-FFF2-40B4-BE49-F238E27FC236}">
                <a16:creationId xmlns:a16="http://schemas.microsoft.com/office/drawing/2014/main" id="{75435A8D-27C2-4513-A817-6B5ED3A386D9}"/>
              </a:ext>
            </a:extLst>
          </p:cNvPr>
          <p:cNvSpPr>
            <a:spLocks noChangeShapeType="1"/>
          </p:cNvSpPr>
          <p:nvPr/>
        </p:nvSpPr>
        <p:spPr bwMode="auto">
          <a:xfrm>
            <a:off x="5181600" y="3886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19" name="Rectangle 3">
            <a:extLst>
              <a:ext uri="{FF2B5EF4-FFF2-40B4-BE49-F238E27FC236}">
                <a16:creationId xmlns:a16="http://schemas.microsoft.com/office/drawing/2014/main" id="{8D5C0D84-A646-4CFF-80BF-1613401F9B04}"/>
              </a:ext>
            </a:extLst>
          </p:cNvPr>
          <p:cNvSpPr>
            <a:spLocks noGrp="1" noChangeArrowheads="1"/>
          </p:cNvSpPr>
          <p:nvPr>
            <p:ph type="title"/>
          </p:nvPr>
        </p:nvSpPr>
        <p:spPr>
          <a:noFill/>
        </p:spPr>
        <p:txBody>
          <a:bodyPr/>
          <a:lstStyle/>
          <a:p>
            <a:r>
              <a:rPr lang="en-US" altLang="en-US"/>
              <a:t>Adding a Node to a Heap</a:t>
            </a:r>
          </a:p>
        </p:txBody>
      </p:sp>
      <p:sp>
        <p:nvSpPr>
          <p:cNvPr id="34820" name="Rectangle 4">
            <a:extLst>
              <a:ext uri="{FF2B5EF4-FFF2-40B4-BE49-F238E27FC236}">
                <a16:creationId xmlns:a16="http://schemas.microsoft.com/office/drawing/2014/main" id="{9A95E7FA-9611-424F-854F-873FCD37C50C}"/>
              </a:ext>
            </a:extLst>
          </p:cNvPr>
          <p:cNvSpPr>
            <a:spLocks noGrp="1" noChangeArrowheads="1"/>
          </p:cNvSpPr>
          <p:nvPr>
            <p:ph type="body" idx="1"/>
          </p:nvPr>
        </p:nvSpPr>
        <p:spPr>
          <a:xfrm>
            <a:off x="685800" y="1981200"/>
            <a:ext cx="3565525" cy="2727325"/>
          </a:xfrm>
        </p:spPr>
        <p:txBody>
          <a:bodyPr/>
          <a:lstStyle/>
          <a:p>
            <a:pPr marL="288925" indent="-288925">
              <a:buClr>
                <a:schemeClr val="hlink"/>
              </a:buClr>
              <a:buSzPct val="100000"/>
              <a:buFont typeface="Monotype Sorts" pitchFamily="2" charset="2"/>
              <a:buChar char="4"/>
              <a:defRPr/>
            </a:pPr>
            <a:r>
              <a:rPr lang="en-US" altLang="en-US" sz="2400">
                <a:effectLst/>
              </a:rPr>
              <a:t>The parent has a  key that is &gt;= new node, or</a:t>
            </a:r>
          </a:p>
          <a:p>
            <a:pPr marL="288925" indent="-288925">
              <a:buClr>
                <a:schemeClr val="hlink"/>
              </a:buClr>
              <a:buSzPct val="100000"/>
              <a:buFont typeface="Monotype Sorts" pitchFamily="2" charset="2"/>
              <a:buChar char="4"/>
              <a:defRPr/>
            </a:pPr>
            <a:r>
              <a:rPr lang="en-US" altLang="en-US" sz="2400">
                <a:effectLst/>
              </a:rPr>
              <a:t>The node reaches the root.</a:t>
            </a:r>
          </a:p>
          <a:p>
            <a:pPr marL="288925" indent="-288925">
              <a:buClr>
                <a:schemeClr val="hlink"/>
              </a:buClr>
              <a:buSzPct val="100000"/>
              <a:buFont typeface="Monotype Sorts" pitchFamily="2" charset="2"/>
              <a:buChar char="Ú"/>
              <a:defRPr/>
            </a:pPr>
            <a:r>
              <a:rPr lang="en-US" altLang="en-US" sz="2400">
                <a:effectLst/>
              </a:rPr>
              <a:t>The process of pushing the new node upward       is called                       </a:t>
            </a:r>
            <a:r>
              <a:rPr lang="en-US" altLang="en-US" sz="2400" b="1" u="sng">
                <a:solidFill>
                  <a:schemeClr val="accent2"/>
                </a:solidFill>
              </a:rPr>
              <a:t>reheapification</a:t>
            </a:r>
            <a:r>
              <a:rPr lang="en-US" altLang="en-US" sz="2400">
                <a:solidFill>
                  <a:schemeClr val="accent2"/>
                </a:solidFill>
                <a:effectLst/>
              </a:rPr>
              <a:t>          </a:t>
            </a:r>
            <a:r>
              <a:rPr lang="en-US" altLang="en-US" sz="2400" b="1" u="sng">
                <a:solidFill>
                  <a:schemeClr val="accent2"/>
                </a:solidFill>
                <a:effectLst/>
              </a:rPr>
              <a:t>upward</a:t>
            </a:r>
            <a:r>
              <a:rPr lang="en-US" altLang="en-US" sz="2400">
                <a:effectLst/>
              </a:rPr>
              <a:t>.</a:t>
            </a:r>
          </a:p>
        </p:txBody>
      </p:sp>
      <p:sp>
        <p:nvSpPr>
          <p:cNvPr id="34821" name="Line 5">
            <a:extLst>
              <a:ext uri="{FF2B5EF4-FFF2-40B4-BE49-F238E27FC236}">
                <a16:creationId xmlns:a16="http://schemas.microsoft.com/office/drawing/2014/main" id="{B9D6AB53-F79E-4793-9B94-1A85EBEB13B3}"/>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22" name="AutoShape 6">
            <a:extLst>
              <a:ext uri="{FF2B5EF4-FFF2-40B4-BE49-F238E27FC236}">
                <a16:creationId xmlns:a16="http://schemas.microsoft.com/office/drawing/2014/main" id="{0E10AFC8-8A23-417B-922C-5D474A910A4F}"/>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34823" name="Line 7">
            <a:extLst>
              <a:ext uri="{FF2B5EF4-FFF2-40B4-BE49-F238E27FC236}">
                <a16:creationId xmlns:a16="http://schemas.microsoft.com/office/drawing/2014/main" id="{F24121C3-BA2F-4D0B-BBB0-B5CABB36EFBB}"/>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24" name="AutoShape 8">
            <a:extLst>
              <a:ext uri="{FF2B5EF4-FFF2-40B4-BE49-F238E27FC236}">
                <a16:creationId xmlns:a16="http://schemas.microsoft.com/office/drawing/2014/main" id="{B8CD8E1A-607D-4501-96B0-5751F7000F46}"/>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34825" name="Line 9">
            <a:extLst>
              <a:ext uri="{FF2B5EF4-FFF2-40B4-BE49-F238E27FC236}">
                <a16:creationId xmlns:a16="http://schemas.microsoft.com/office/drawing/2014/main" id="{57A96BED-48BF-432D-BE75-C2FF9AA0D513}"/>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26" name="AutoShape 10">
            <a:extLst>
              <a:ext uri="{FF2B5EF4-FFF2-40B4-BE49-F238E27FC236}">
                <a16:creationId xmlns:a16="http://schemas.microsoft.com/office/drawing/2014/main" id="{BF07DB12-D5CD-4FBD-8F38-472555D74C93}"/>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34827" name="Line 11">
            <a:extLst>
              <a:ext uri="{FF2B5EF4-FFF2-40B4-BE49-F238E27FC236}">
                <a16:creationId xmlns:a16="http://schemas.microsoft.com/office/drawing/2014/main" id="{90B8458A-E67D-42BE-99A0-2446098253DE}"/>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28" name="AutoShape 12">
            <a:extLst>
              <a:ext uri="{FF2B5EF4-FFF2-40B4-BE49-F238E27FC236}">
                <a16:creationId xmlns:a16="http://schemas.microsoft.com/office/drawing/2014/main" id="{14879D55-40B6-4BCC-BA92-14E9F7B03718}"/>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34829" name="Line 13">
            <a:extLst>
              <a:ext uri="{FF2B5EF4-FFF2-40B4-BE49-F238E27FC236}">
                <a16:creationId xmlns:a16="http://schemas.microsoft.com/office/drawing/2014/main" id="{AA20519D-4B42-4770-A55D-A3358789550A}"/>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30" name="AutoShape 14">
            <a:extLst>
              <a:ext uri="{FF2B5EF4-FFF2-40B4-BE49-F238E27FC236}">
                <a16:creationId xmlns:a16="http://schemas.microsoft.com/office/drawing/2014/main" id="{CC2060A1-A48E-4EAA-8096-5406FF6661DD}"/>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34831" name="Line 15">
            <a:extLst>
              <a:ext uri="{FF2B5EF4-FFF2-40B4-BE49-F238E27FC236}">
                <a16:creationId xmlns:a16="http://schemas.microsoft.com/office/drawing/2014/main" id="{8DED5F39-AA90-477D-B89E-55707AA8D18E}"/>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32" name="AutoShape 16">
            <a:extLst>
              <a:ext uri="{FF2B5EF4-FFF2-40B4-BE49-F238E27FC236}">
                <a16:creationId xmlns:a16="http://schemas.microsoft.com/office/drawing/2014/main" id="{75D921BD-7A47-446A-8D6C-AB2B24827818}"/>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34833" name="Line 17">
            <a:extLst>
              <a:ext uri="{FF2B5EF4-FFF2-40B4-BE49-F238E27FC236}">
                <a16:creationId xmlns:a16="http://schemas.microsoft.com/office/drawing/2014/main" id="{1191B5F3-6922-4BC6-8DCB-607BEA45D350}"/>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834" name="AutoShape 18">
            <a:extLst>
              <a:ext uri="{FF2B5EF4-FFF2-40B4-BE49-F238E27FC236}">
                <a16:creationId xmlns:a16="http://schemas.microsoft.com/office/drawing/2014/main" id="{542C65CF-DCE6-4086-B74A-89FB6D05EEBE}"/>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45</a:t>
            </a:r>
          </a:p>
        </p:txBody>
      </p:sp>
      <p:sp>
        <p:nvSpPr>
          <p:cNvPr id="34835" name="AutoShape 19">
            <a:extLst>
              <a:ext uri="{FF2B5EF4-FFF2-40B4-BE49-F238E27FC236}">
                <a16:creationId xmlns:a16="http://schemas.microsoft.com/office/drawing/2014/main" id="{F67333B3-F673-465E-BC47-14399CB80D01}"/>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34836" name="AutoShape 20">
            <a:extLst>
              <a:ext uri="{FF2B5EF4-FFF2-40B4-BE49-F238E27FC236}">
                <a16:creationId xmlns:a16="http://schemas.microsoft.com/office/drawing/2014/main" id="{EE5B3C9C-8F3A-48BC-A3BD-040178170C88}"/>
              </a:ext>
            </a:extLst>
          </p:cNvPr>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up)">
                                      <p:cBhvr>
                                        <p:cTn id="7" dur="500"/>
                                        <p:tgtEl>
                                          <p:spTgt spid="34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wipe(up)">
                                      <p:cBhvr>
                                        <p:cTn id="12" dur="500"/>
                                        <p:tgtEl>
                                          <p:spTgt spid="3482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Effect transition="in" filter="wipe(up)">
                                      <p:cBhvr>
                                        <p:cTn id="17" dur="500"/>
                                        <p:tgtEl>
                                          <p:spTgt spid="348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69CD7A9-CFB5-4133-A479-3F2246B09C85}"/>
              </a:ext>
            </a:extLst>
          </p:cNvPr>
          <p:cNvSpPr>
            <a:spLocks noGrp="1" noChangeArrowheads="1"/>
          </p:cNvSpPr>
          <p:nvPr>
            <p:ph type="title"/>
          </p:nvPr>
        </p:nvSpPr>
        <p:spPr>
          <a:noFill/>
        </p:spPr>
        <p:txBody>
          <a:bodyPr/>
          <a:lstStyle/>
          <a:p>
            <a:r>
              <a:rPr lang="en-US" altLang="en-US"/>
              <a:t>Removing the Top of a Heap</a:t>
            </a:r>
          </a:p>
        </p:txBody>
      </p:sp>
      <p:sp>
        <p:nvSpPr>
          <p:cNvPr id="36867" name="Rectangle 3">
            <a:extLst>
              <a:ext uri="{FF2B5EF4-FFF2-40B4-BE49-F238E27FC236}">
                <a16:creationId xmlns:a16="http://schemas.microsoft.com/office/drawing/2014/main" id="{4BE9E37D-4F6A-4A37-A9B1-2F81D28266F9}"/>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Move the last node onto the root.</a:t>
            </a:r>
          </a:p>
        </p:txBody>
      </p:sp>
      <p:sp>
        <p:nvSpPr>
          <p:cNvPr id="36868" name="Line 4">
            <a:extLst>
              <a:ext uri="{FF2B5EF4-FFF2-40B4-BE49-F238E27FC236}">
                <a16:creationId xmlns:a16="http://schemas.microsoft.com/office/drawing/2014/main" id="{030B653D-DE9A-4027-A1FA-E25C028D26B4}"/>
              </a:ext>
            </a:extLst>
          </p:cNvPr>
          <p:cNvSpPr>
            <a:spLocks noChangeShapeType="1"/>
          </p:cNvSpPr>
          <p:nvPr/>
        </p:nvSpPr>
        <p:spPr bwMode="auto">
          <a:xfrm>
            <a:off x="5181600" y="3886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69" name="Line 5">
            <a:extLst>
              <a:ext uri="{FF2B5EF4-FFF2-40B4-BE49-F238E27FC236}">
                <a16:creationId xmlns:a16="http://schemas.microsoft.com/office/drawing/2014/main" id="{AABBFA66-6A71-4A07-AA1F-EF6B1F0C04DC}"/>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70" name="AutoShape 6">
            <a:extLst>
              <a:ext uri="{FF2B5EF4-FFF2-40B4-BE49-F238E27FC236}">
                <a16:creationId xmlns:a16="http://schemas.microsoft.com/office/drawing/2014/main" id="{1060A0AB-35DA-4941-B615-B601EAD257C6}"/>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36871" name="Line 7">
            <a:extLst>
              <a:ext uri="{FF2B5EF4-FFF2-40B4-BE49-F238E27FC236}">
                <a16:creationId xmlns:a16="http://schemas.microsoft.com/office/drawing/2014/main" id="{D6480175-33D6-4441-965D-FBD296C1544B}"/>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72" name="AutoShape 8">
            <a:extLst>
              <a:ext uri="{FF2B5EF4-FFF2-40B4-BE49-F238E27FC236}">
                <a16:creationId xmlns:a16="http://schemas.microsoft.com/office/drawing/2014/main" id="{A01EB803-5157-4CFB-AB18-CDA4D7AA3074}"/>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36873" name="Line 9">
            <a:extLst>
              <a:ext uri="{FF2B5EF4-FFF2-40B4-BE49-F238E27FC236}">
                <a16:creationId xmlns:a16="http://schemas.microsoft.com/office/drawing/2014/main" id="{0A2A35E5-E8AC-4B7F-8266-EE8898A4721A}"/>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74" name="AutoShape 10">
            <a:extLst>
              <a:ext uri="{FF2B5EF4-FFF2-40B4-BE49-F238E27FC236}">
                <a16:creationId xmlns:a16="http://schemas.microsoft.com/office/drawing/2014/main" id="{8716F65E-B61D-45BB-86B8-35CB477E4D4B}"/>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36875" name="Line 11">
            <a:extLst>
              <a:ext uri="{FF2B5EF4-FFF2-40B4-BE49-F238E27FC236}">
                <a16:creationId xmlns:a16="http://schemas.microsoft.com/office/drawing/2014/main" id="{9CE3D233-37BD-4F40-9460-F676599BD55C}"/>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76" name="AutoShape 12">
            <a:extLst>
              <a:ext uri="{FF2B5EF4-FFF2-40B4-BE49-F238E27FC236}">
                <a16:creationId xmlns:a16="http://schemas.microsoft.com/office/drawing/2014/main" id="{37834EDC-DD3C-4D20-9431-2B0F24B91878}"/>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36877" name="Line 13">
            <a:extLst>
              <a:ext uri="{FF2B5EF4-FFF2-40B4-BE49-F238E27FC236}">
                <a16:creationId xmlns:a16="http://schemas.microsoft.com/office/drawing/2014/main" id="{3F7649E9-1F4D-4B19-B7CD-911497ACCA7A}"/>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78" name="AutoShape 14">
            <a:extLst>
              <a:ext uri="{FF2B5EF4-FFF2-40B4-BE49-F238E27FC236}">
                <a16:creationId xmlns:a16="http://schemas.microsoft.com/office/drawing/2014/main" id="{030BDC0E-A524-45BD-84AF-5BF5E13AF9F2}"/>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36879" name="Line 15">
            <a:extLst>
              <a:ext uri="{FF2B5EF4-FFF2-40B4-BE49-F238E27FC236}">
                <a16:creationId xmlns:a16="http://schemas.microsoft.com/office/drawing/2014/main" id="{89EABC12-8B11-450D-B996-4E4CFFF7A341}"/>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80" name="AutoShape 16">
            <a:extLst>
              <a:ext uri="{FF2B5EF4-FFF2-40B4-BE49-F238E27FC236}">
                <a16:creationId xmlns:a16="http://schemas.microsoft.com/office/drawing/2014/main" id="{80AB327B-18D8-4434-85B8-E35A42D13757}"/>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36881" name="Line 17">
            <a:extLst>
              <a:ext uri="{FF2B5EF4-FFF2-40B4-BE49-F238E27FC236}">
                <a16:creationId xmlns:a16="http://schemas.microsoft.com/office/drawing/2014/main" id="{8509775F-DCD5-41E0-9502-EEEC4584AAB8}"/>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82" name="AutoShape 18">
            <a:extLst>
              <a:ext uri="{FF2B5EF4-FFF2-40B4-BE49-F238E27FC236}">
                <a16:creationId xmlns:a16="http://schemas.microsoft.com/office/drawing/2014/main" id="{7726F188-656D-4B0F-A652-5362F457B325}"/>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45</a:t>
            </a:r>
          </a:p>
        </p:txBody>
      </p:sp>
      <p:sp>
        <p:nvSpPr>
          <p:cNvPr id="36883" name="AutoShape 19">
            <a:extLst>
              <a:ext uri="{FF2B5EF4-FFF2-40B4-BE49-F238E27FC236}">
                <a16:creationId xmlns:a16="http://schemas.microsoft.com/office/drawing/2014/main" id="{C7DCDE34-5444-486C-8AD4-842BF6EC91F6}"/>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36884" name="AutoShape 20">
            <a:extLst>
              <a:ext uri="{FF2B5EF4-FFF2-40B4-BE49-F238E27FC236}">
                <a16:creationId xmlns:a16="http://schemas.microsoft.com/office/drawing/2014/main" id="{BE6AFAEF-8825-4B79-B84C-B61AE7E247ED}"/>
              </a:ext>
            </a:extLst>
          </p:cNvPr>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36885" name="Arc 21">
            <a:extLst>
              <a:ext uri="{FF2B5EF4-FFF2-40B4-BE49-F238E27FC236}">
                <a16:creationId xmlns:a16="http://schemas.microsoft.com/office/drawing/2014/main" id="{B98A0618-9916-4AE6-AB00-FC1895FA87D8}"/>
              </a:ext>
            </a:extLst>
          </p:cNvPr>
          <p:cNvSpPr>
            <a:spLocks/>
          </p:cNvSpPr>
          <p:nvPr/>
        </p:nvSpPr>
        <p:spPr bwMode="auto">
          <a:xfrm>
            <a:off x="6126163" y="2301875"/>
            <a:ext cx="762000" cy="2133600"/>
          </a:xfrm>
          <a:custGeom>
            <a:avLst/>
            <a:gdLst>
              <a:gd name="T0" fmla="*/ 762000 w 21600"/>
              <a:gd name="T1" fmla="*/ 0 h 21600"/>
              <a:gd name="T2" fmla="*/ 0 w 21600"/>
              <a:gd name="T3" fmla="*/ 213360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lnTo>
                  <a:pt x="21600" y="0"/>
                </a:lnTo>
                <a:close/>
              </a:path>
            </a:pathLst>
          </a:custGeom>
          <a:noFill/>
          <a:ln w="76200" cap="rnd">
            <a:solidFill>
              <a:schemeClr val="accent2"/>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0FDFF7F-3DE6-4B27-BD70-BFA7899654FF}"/>
              </a:ext>
            </a:extLst>
          </p:cNvPr>
          <p:cNvSpPr>
            <a:spLocks noGrp="1" noChangeArrowheads="1"/>
          </p:cNvSpPr>
          <p:nvPr>
            <p:ph type="title"/>
          </p:nvPr>
        </p:nvSpPr>
        <p:spPr>
          <a:noFill/>
        </p:spPr>
        <p:txBody>
          <a:bodyPr/>
          <a:lstStyle/>
          <a:p>
            <a:r>
              <a:rPr lang="en-US" altLang="en-US"/>
              <a:t>Removing the Top of a Heap</a:t>
            </a:r>
          </a:p>
        </p:txBody>
      </p:sp>
      <p:sp>
        <p:nvSpPr>
          <p:cNvPr id="38915" name="Rectangle 3">
            <a:extLst>
              <a:ext uri="{FF2B5EF4-FFF2-40B4-BE49-F238E27FC236}">
                <a16:creationId xmlns:a16="http://schemas.microsoft.com/office/drawing/2014/main" id="{0307C5F0-BDBB-44EA-BA89-B0C80BE86BD3}"/>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Move the last node onto the root.</a:t>
            </a:r>
          </a:p>
        </p:txBody>
      </p:sp>
      <p:sp>
        <p:nvSpPr>
          <p:cNvPr id="38916" name="Line 4">
            <a:extLst>
              <a:ext uri="{FF2B5EF4-FFF2-40B4-BE49-F238E27FC236}">
                <a16:creationId xmlns:a16="http://schemas.microsoft.com/office/drawing/2014/main" id="{2C0FE186-7C46-4EB9-B827-227288CA3403}"/>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17" name="AutoShape 5">
            <a:extLst>
              <a:ext uri="{FF2B5EF4-FFF2-40B4-BE49-F238E27FC236}">
                <a16:creationId xmlns:a16="http://schemas.microsoft.com/office/drawing/2014/main" id="{8EA40753-059F-4E12-8588-0F2D9E302965}"/>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38918" name="Line 6">
            <a:extLst>
              <a:ext uri="{FF2B5EF4-FFF2-40B4-BE49-F238E27FC236}">
                <a16:creationId xmlns:a16="http://schemas.microsoft.com/office/drawing/2014/main" id="{E631BD13-6A15-49C0-9F61-C15F708D5537}"/>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19" name="AutoShape 7">
            <a:extLst>
              <a:ext uri="{FF2B5EF4-FFF2-40B4-BE49-F238E27FC236}">
                <a16:creationId xmlns:a16="http://schemas.microsoft.com/office/drawing/2014/main" id="{9585D860-F965-444F-9712-D77A8FFAC87B}"/>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38920" name="Line 8">
            <a:extLst>
              <a:ext uri="{FF2B5EF4-FFF2-40B4-BE49-F238E27FC236}">
                <a16:creationId xmlns:a16="http://schemas.microsoft.com/office/drawing/2014/main" id="{B32CCA5A-ADD1-468E-98CB-D1921F07C6CC}"/>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1" name="AutoShape 9">
            <a:extLst>
              <a:ext uri="{FF2B5EF4-FFF2-40B4-BE49-F238E27FC236}">
                <a16:creationId xmlns:a16="http://schemas.microsoft.com/office/drawing/2014/main" id="{A14097A3-C0F7-419F-A58E-4E224091AD7F}"/>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38922" name="Line 10">
            <a:extLst>
              <a:ext uri="{FF2B5EF4-FFF2-40B4-BE49-F238E27FC236}">
                <a16:creationId xmlns:a16="http://schemas.microsoft.com/office/drawing/2014/main" id="{322A7F80-E99D-45AA-B7BA-601F747104CF}"/>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3" name="AutoShape 11">
            <a:extLst>
              <a:ext uri="{FF2B5EF4-FFF2-40B4-BE49-F238E27FC236}">
                <a16:creationId xmlns:a16="http://schemas.microsoft.com/office/drawing/2014/main" id="{34E2A429-278B-47B1-94C3-5D9589EEAD1F}"/>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38924" name="Line 12">
            <a:extLst>
              <a:ext uri="{FF2B5EF4-FFF2-40B4-BE49-F238E27FC236}">
                <a16:creationId xmlns:a16="http://schemas.microsoft.com/office/drawing/2014/main" id="{F7092BDE-171A-4F54-85E5-BC898E4B959F}"/>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5" name="AutoShape 13">
            <a:extLst>
              <a:ext uri="{FF2B5EF4-FFF2-40B4-BE49-F238E27FC236}">
                <a16:creationId xmlns:a16="http://schemas.microsoft.com/office/drawing/2014/main" id="{E9637789-D18F-45C1-9F79-C05A0AA5674E}"/>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38926" name="Line 14">
            <a:extLst>
              <a:ext uri="{FF2B5EF4-FFF2-40B4-BE49-F238E27FC236}">
                <a16:creationId xmlns:a16="http://schemas.microsoft.com/office/drawing/2014/main" id="{8779FEC3-DB7D-4959-BCD2-2FBB740CC87A}"/>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7" name="AutoShape 15">
            <a:extLst>
              <a:ext uri="{FF2B5EF4-FFF2-40B4-BE49-F238E27FC236}">
                <a16:creationId xmlns:a16="http://schemas.microsoft.com/office/drawing/2014/main" id="{D27CE2EA-892B-43C7-AA49-A4AAA4491542}"/>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38928" name="Line 16">
            <a:extLst>
              <a:ext uri="{FF2B5EF4-FFF2-40B4-BE49-F238E27FC236}">
                <a16:creationId xmlns:a16="http://schemas.microsoft.com/office/drawing/2014/main" id="{0F05CC09-0B97-49C5-84AF-551993284A66}"/>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9" name="AutoShape 17">
            <a:extLst>
              <a:ext uri="{FF2B5EF4-FFF2-40B4-BE49-F238E27FC236}">
                <a16:creationId xmlns:a16="http://schemas.microsoft.com/office/drawing/2014/main" id="{DD5A8052-FA94-4EE7-A6E6-3D722133837F}"/>
              </a:ext>
            </a:extLst>
          </p:cNvPr>
          <p:cNvSpPr>
            <a:spLocks noChangeArrowheads="1"/>
          </p:cNvSpPr>
          <p:nvPr/>
        </p:nvSpPr>
        <p:spPr bwMode="auto">
          <a:xfrm>
            <a:off x="6376988" y="1331913"/>
            <a:ext cx="795337" cy="733425"/>
          </a:xfrm>
          <a:prstGeom prst="roundRect">
            <a:avLst>
              <a:gd name="adj" fmla="val 12495"/>
            </a:avLst>
          </a:prstGeom>
          <a:blipFill dpi="0" rotWithShape="0">
            <a:blip r:embed="rId3"/>
            <a:srcRect/>
            <a:tile tx="0" ty="0" sx="100000" sy="100000" flip="none" algn="tl"/>
          </a:blip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accent2"/>
                </a:solidFill>
              </a:rPr>
              <a:t>27</a:t>
            </a:r>
          </a:p>
        </p:txBody>
      </p:sp>
      <p:sp>
        <p:nvSpPr>
          <p:cNvPr id="38930" name="AutoShape 18">
            <a:extLst>
              <a:ext uri="{FF2B5EF4-FFF2-40B4-BE49-F238E27FC236}">
                <a16:creationId xmlns:a16="http://schemas.microsoft.com/office/drawing/2014/main" id="{A457B02C-E643-4B31-B833-1E2F801BABB6}"/>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566E81E-B383-44C6-9928-050FDE94C5FA}"/>
              </a:ext>
            </a:extLst>
          </p:cNvPr>
          <p:cNvSpPr>
            <a:spLocks noGrp="1" noChangeArrowheads="1"/>
          </p:cNvSpPr>
          <p:nvPr>
            <p:ph type="title"/>
          </p:nvPr>
        </p:nvSpPr>
        <p:spPr>
          <a:noFill/>
        </p:spPr>
        <p:txBody>
          <a:bodyPr/>
          <a:lstStyle/>
          <a:p>
            <a:r>
              <a:rPr lang="en-US" altLang="en-US"/>
              <a:t>Removing the Top of a Heap</a:t>
            </a:r>
          </a:p>
        </p:txBody>
      </p:sp>
      <p:sp>
        <p:nvSpPr>
          <p:cNvPr id="40963" name="Rectangle 3">
            <a:extLst>
              <a:ext uri="{FF2B5EF4-FFF2-40B4-BE49-F238E27FC236}">
                <a16:creationId xmlns:a16="http://schemas.microsoft.com/office/drawing/2014/main" id="{881187E9-4654-4451-87D6-C9F352B46D47}"/>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Move the last node onto the root.</a:t>
            </a:r>
          </a:p>
          <a:p>
            <a:pPr marL="288925" indent="-288925">
              <a:buSzPct val="100000"/>
              <a:buFont typeface="Monotype Sorts" pitchFamily="2" charset="2"/>
              <a:buChar char="·"/>
            </a:pPr>
            <a:r>
              <a:rPr lang="en-US" altLang="en-US" sz="2400">
                <a:effectLst/>
              </a:rPr>
              <a:t>Push the out-of-place node downward, swapping with its larger child until the new node reaches an acceptable location.</a:t>
            </a:r>
          </a:p>
        </p:txBody>
      </p:sp>
      <p:sp>
        <p:nvSpPr>
          <p:cNvPr id="40964" name="Line 4">
            <a:extLst>
              <a:ext uri="{FF2B5EF4-FFF2-40B4-BE49-F238E27FC236}">
                <a16:creationId xmlns:a16="http://schemas.microsoft.com/office/drawing/2014/main" id="{A12AAB58-38F3-4EFB-9D74-0F43C58C5EBB}"/>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965" name="AutoShape 5">
            <a:extLst>
              <a:ext uri="{FF2B5EF4-FFF2-40B4-BE49-F238E27FC236}">
                <a16:creationId xmlns:a16="http://schemas.microsoft.com/office/drawing/2014/main" id="{E75972A9-51AC-40C7-9EBE-18602CBE54B9}"/>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40966" name="Line 6">
            <a:extLst>
              <a:ext uri="{FF2B5EF4-FFF2-40B4-BE49-F238E27FC236}">
                <a16:creationId xmlns:a16="http://schemas.microsoft.com/office/drawing/2014/main" id="{C06C1646-3D8F-4473-98BE-FBFD6746D840}"/>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967" name="AutoShape 7">
            <a:extLst>
              <a:ext uri="{FF2B5EF4-FFF2-40B4-BE49-F238E27FC236}">
                <a16:creationId xmlns:a16="http://schemas.microsoft.com/office/drawing/2014/main" id="{7436D100-010A-4BC8-AA86-F6D2CA902487}"/>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40968" name="Line 8">
            <a:extLst>
              <a:ext uri="{FF2B5EF4-FFF2-40B4-BE49-F238E27FC236}">
                <a16:creationId xmlns:a16="http://schemas.microsoft.com/office/drawing/2014/main" id="{20BA8171-496E-4DDE-BA89-7DA34D89B814}"/>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969" name="AutoShape 9">
            <a:extLst>
              <a:ext uri="{FF2B5EF4-FFF2-40B4-BE49-F238E27FC236}">
                <a16:creationId xmlns:a16="http://schemas.microsoft.com/office/drawing/2014/main" id="{A4F2B1F6-CBD4-4DB7-B8FF-6A86DC580B15}"/>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40970" name="Line 10">
            <a:extLst>
              <a:ext uri="{FF2B5EF4-FFF2-40B4-BE49-F238E27FC236}">
                <a16:creationId xmlns:a16="http://schemas.microsoft.com/office/drawing/2014/main" id="{768967D1-7BE9-4F70-B31C-ACBF0FBC7444}"/>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971" name="AutoShape 11">
            <a:extLst>
              <a:ext uri="{FF2B5EF4-FFF2-40B4-BE49-F238E27FC236}">
                <a16:creationId xmlns:a16="http://schemas.microsoft.com/office/drawing/2014/main" id="{77EF99C6-A208-45C5-A9EB-3A301386E2DC}"/>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40972" name="Line 12">
            <a:extLst>
              <a:ext uri="{FF2B5EF4-FFF2-40B4-BE49-F238E27FC236}">
                <a16:creationId xmlns:a16="http://schemas.microsoft.com/office/drawing/2014/main" id="{CB3E3D0A-5A17-4733-A447-18119F3E67B2}"/>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973" name="AutoShape 13">
            <a:extLst>
              <a:ext uri="{FF2B5EF4-FFF2-40B4-BE49-F238E27FC236}">
                <a16:creationId xmlns:a16="http://schemas.microsoft.com/office/drawing/2014/main" id="{DBE7ABA1-6B44-46BB-AB8F-F056EE9DE9F4}"/>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40974" name="Line 14">
            <a:extLst>
              <a:ext uri="{FF2B5EF4-FFF2-40B4-BE49-F238E27FC236}">
                <a16:creationId xmlns:a16="http://schemas.microsoft.com/office/drawing/2014/main" id="{1CE4DAB4-F4E3-4598-92DE-D90119D8D558}"/>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975" name="AutoShape 15">
            <a:extLst>
              <a:ext uri="{FF2B5EF4-FFF2-40B4-BE49-F238E27FC236}">
                <a16:creationId xmlns:a16="http://schemas.microsoft.com/office/drawing/2014/main" id="{0413892E-C3E7-45DE-85CC-2CEAD1B9E6C9}"/>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40976" name="Line 16">
            <a:extLst>
              <a:ext uri="{FF2B5EF4-FFF2-40B4-BE49-F238E27FC236}">
                <a16:creationId xmlns:a16="http://schemas.microsoft.com/office/drawing/2014/main" id="{5B0D5420-D648-4C98-80E8-A45C2E488454}"/>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0977" name="AutoShape 17">
            <a:extLst>
              <a:ext uri="{FF2B5EF4-FFF2-40B4-BE49-F238E27FC236}">
                <a16:creationId xmlns:a16="http://schemas.microsoft.com/office/drawing/2014/main" id="{43995736-2A04-4E8F-A7AF-DBFB8AD98838}"/>
              </a:ext>
            </a:extLst>
          </p:cNvPr>
          <p:cNvSpPr>
            <a:spLocks noChangeArrowheads="1"/>
          </p:cNvSpPr>
          <p:nvPr/>
        </p:nvSpPr>
        <p:spPr bwMode="auto">
          <a:xfrm>
            <a:off x="6376988" y="1331913"/>
            <a:ext cx="795337" cy="733425"/>
          </a:xfrm>
          <a:prstGeom prst="roundRect">
            <a:avLst>
              <a:gd name="adj" fmla="val 12495"/>
            </a:avLst>
          </a:prstGeom>
          <a:blipFill dpi="0" rotWithShape="0">
            <a:blip r:embed="rId3"/>
            <a:srcRect/>
            <a:tile tx="0" ty="0" sx="100000" sy="100000" flip="none" algn="tl"/>
          </a:blip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accent2"/>
                </a:solidFill>
              </a:rPr>
              <a:t>27</a:t>
            </a:r>
          </a:p>
        </p:txBody>
      </p:sp>
      <p:sp>
        <p:nvSpPr>
          <p:cNvPr id="40978" name="AutoShape 18">
            <a:extLst>
              <a:ext uri="{FF2B5EF4-FFF2-40B4-BE49-F238E27FC236}">
                <a16:creationId xmlns:a16="http://schemas.microsoft.com/office/drawing/2014/main" id="{7799A75E-7F6F-4074-B561-BD40041F8D95}"/>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BCDA67D-0CE4-4252-8977-3B802E279748}"/>
              </a:ext>
            </a:extLst>
          </p:cNvPr>
          <p:cNvSpPr>
            <a:spLocks noGrp="1" noChangeArrowheads="1"/>
          </p:cNvSpPr>
          <p:nvPr>
            <p:ph type="title"/>
          </p:nvPr>
        </p:nvSpPr>
        <p:spPr>
          <a:noFill/>
        </p:spPr>
        <p:txBody>
          <a:bodyPr/>
          <a:lstStyle/>
          <a:p>
            <a:r>
              <a:rPr lang="en-US" altLang="en-US"/>
              <a:t>Removing the Top of a Heap</a:t>
            </a:r>
          </a:p>
        </p:txBody>
      </p:sp>
      <p:sp>
        <p:nvSpPr>
          <p:cNvPr id="43011" name="Rectangle 3">
            <a:extLst>
              <a:ext uri="{FF2B5EF4-FFF2-40B4-BE49-F238E27FC236}">
                <a16:creationId xmlns:a16="http://schemas.microsoft.com/office/drawing/2014/main" id="{9BCC811A-DC7E-4354-996E-9217483992D4}"/>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Move the last node onto the root.</a:t>
            </a:r>
          </a:p>
          <a:p>
            <a:pPr marL="288925" indent="-288925">
              <a:buSzPct val="100000"/>
              <a:buFont typeface="Monotype Sorts" pitchFamily="2" charset="2"/>
              <a:buChar char="·"/>
            </a:pPr>
            <a:r>
              <a:rPr lang="en-US" altLang="en-US" sz="2400">
                <a:effectLst/>
              </a:rPr>
              <a:t>Push the out-of-place node downward, swapping with its larger child until the new node reaches an acceptable location.</a:t>
            </a:r>
          </a:p>
        </p:txBody>
      </p:sp>
      <p:sp>
        <p:nvSpPr>
          <p:cNvPr id="43012" name="Line 4">
            <a:extLst>
              <a:ext uri="{FF2B5EF4-FFF2-40B4-BE49-F238E27FC236}">
                <a16:creationId xmlns:a16="http://schemas.microsoft.com/office/drawing/2014/main" id="{DD4F92AB-5B36-4C55-A346-EB9AEE1C7DCE}"/>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013" name="AutoShape 5">
            <a:extLst>
              <a:ext uri="{FF2B5EF4-FFF2-40B4-BE49-F238E27FC236}">
                <a16:creationId xmlns:a16="http://schemas.microsoft.com/office/drawing/2014/main" id="{B5917828-ECEB-4D9A-93AD-742DE1FD118D}"/>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43014" name="Line 6">
            <a:extLst>
              <a:ext uri="{FF2B5EF4-FFF2-40B4-BE49-F238E27FC236}">
                <a16:creationId xmlns:a16="http://schemas.microsoft.com/office/drawing/2014/main" id="{5F317223-72CD-4C75-A66C-05D3432274F9}"/>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015" name="AutoShape 7">
            <a:extLst>
              <a:ext uri="{FF2B5EF4-FFF2-40B4-BE49-F238E27FC236}">
                <a16:creationId xmlns:a16="http://schemas.microsoft.com/office/drawing/2014/main" id="{B56ADE81-091E-4B8A-9A63-1E777274AD54}"/>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43016" name="Line 8">
            <a:extLst>
              <a:ext uri="{FF2B5EF4-FFF2-40B4-BE49-F238E27FC236}">
                <a16:creationId xmlns:a16="http://schemas.microsoft.com/office/drawing/2014/main" id="{5F343824-5142-431D-9992-80AD2E016767}"/>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017" name="AutoShape 9">
            <a:extLst>
              <a:ext uri="{FF2B5EF4-FFF2-40B4-BE49-F238E27FC236}">
                <a16:creationId xmlns:a16="http://schemas.microsoft.com/office/drawing/2014/main" id="{23D32337-A013-4854-9D56-605448C25080}"/>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43018" name="Line 10">
            <a:extLst>
              <a:ext uri="{FF2B5EF4-FFF2-40B4-BE49-F238E27FC236}">
                <a16:creationId xmlns:a16="http://schemas.microsoft.com/office/drawing/2014/main" id="{4D7CD147-DDFA-4B2A-9BD6-4EF50CAD514C}"/>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019" name="AutoShape 11">
            <a:extLst>
              <a:ext uri="{FF2B5EF4-FFF2-40B4-BE49-F238E27FC236}">
                <a16:creationId xmlns:a16="http://schemas.microsoft.com/office/drawing/2014/main" id="{1257088D-D6E3-4B39-A872-412B07F98513}"/>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43020" name="Line 12">
            <a:extLst>
              <a:ext uri="{FF2B5EF4-FFF2-40B4-BE49-F238E27FC236}">
                <a16:creationId xmlns:a16="http://schemas.microsoft.com/office/drawing/2014/main" id="{CCEA57D5-13D3-4776-93C4-27578DEF3A37}"/>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021" name="AutoShape 13">
            <a:extLst>
              <a:ext uri="{FF2B5EF4-FFF2-40B4-BE49-F238E27FC236}">
                <a16:creationId xmlns:a16="http://schemas.microsoft.com/office/drawing/2014/main" id="{9908586C-86ED-4950-A0A2-8FC55706A4A0}"/>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43022" name="Line 14">
            <a:extLst>
              <a:ext uri="{FF2B5EF4-FFF2-40B4-BE49-F238E27FC236}">
                <a16:creationId xmlns:a16="http://schemas.microsoft.com/office/drawing/2014/main" id="{950B4D08-C5C0-485F-91EF-68DE26527B43}"/>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023" name="AutoShape 15">
            <a:extLst>
              <a:ext uri="{FF2B5EF4-FFF2-40B4-BE49-F238E27FC236}">
                <a16:creationId xmlns:a16="http://schemas.microsoft.com/office/drawing/2014/main" id="{DC10640D-4D00-42D7-B6E6-E651202C1610}"/>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43024" name="Line 16">
            <a:extLst>
              <a:ext uri="{FF2B5EF4-FFF2-40B4-BE49-F238E27FC236}">
                <a16:creationId xmlns:a16="http://schemas.microsoft.com/office/drawing/2014/main" id="{FBCE9C5D-E7A0-42E1-883B-12B9BD4CBE0D}"/>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3025" name="AutoShape 17">
            <a:extLst>
              <a:ext uri="{FF2B5EF4-FFF2-40B4-BE49-F238E27FC236}">
                <a16:creationId xmlns:a16="http://schemas.microsoft.com/office/drawing/2014/main" id="{D41CDE8F-FADF-4EF1-93CB-ACDC92373D71}"/>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43026" name="AutoShape 18">
            <a:extLst>
              <a:ext uri="{FF2B5EF4-FFF2-40B4-BE49-F238E27FC236}">
                <a16:creationId xmlns:a16="http://schemas.microsoft.com/office/drawing/2014/main" id="{54845048-2520-40FA-811E-B34CF6C21D34}"/>
              </a:ext>
            </a:extLst>
          </p:cNvPr>
          <p:cNvSpPr>
            <a:spLocks noChangeArrowheads="1"/>
          </p:cNvSpPr>
          <p:nvPr/>
        </p:nvSpPr>
        <p:spPr bwMode="auto">
          <a:xfrm>
            <a:off x="5273675" y="2398713"/>
            <a:ext cx="795338" cy="733425"/>
          </a:xfrm>
          <a:prstGeom prst="roundRect">
            <a:avLst>
              <a:gd name="adj" fmla="val 12495"/>
            </a:avLst>
          </a:prstGeom>
          <a:blipFill dpi="0" rotWithShape="0">
            <a:blip r:embed="rId3"/>
            <a:srcRect/>
            <a:tile tx="0" ty="0" sx="100000" sy="100000" flip="none" algn="tl"/>
          </a:blip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accent2"/>
                </a:solidFill>
              </a:rPr>
              <a:t>27</a:t>
            </a:r>
          </a:p>
        </p:txBody>
      </p:sp>
    </p:spTree>
  </p:cSld>
  <p:clrMapOvr>
    <a:masterClrMapping/>
  </p:clrMapOvr>
  <p:transition>
    <p:strips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A3F65A1-EED3-48C6-B25F-709DADF740DF}"/>
              </a:ext>
            </a:extLst>
          </p:cNvPr>
          <p:cNvSpPr>
            <a:spLocks noGrp="1" noChangeArrowheads="1"/>
          </p:cNvSpPr>
          <p:nvPr>
            <p:ph type="title"/>
          </p:nvPr>
        </p:nvSpPr>
        <p:spPr>
          <a:noFill/>
        </p:spPr>
        <p:txBody>
          <a:bodyPr/>
          <a:lstStyle/>
          <a:p>
            <a:r>
              <a:rPr lang="en-US" altLang="en-US"/>
              <a:t>Heaps</a:t>
            </a:r>
          </a:p>
        </p:txBody>
      </p:sp>
      <p:sp>
        <p:nvSpPr>
          <p:cNvPr id="8195" name="Rectangle 3">
            <a:extLst>
              <a:ext uri="{FF2B5EF4-FFF2-40B4-BE49-F238E27FC236}">
                <a16:creationId xmlns:a16="http://schemas.microsoft.com/office/drawing/2014/main" id="{898C6593-9766-408A-86D5-D05253DE8CB1}"/>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A </a:t>
            </a:r>
            <a:r>
              <a:rPr lang="en-US" altLang="en-US" b="1" u="sng">
                <a:solidFill>
                  <a:schemeClr val="accent2"/>
                </a:solidFill>
                <a:effectLst/>
              </a:rPr>
              <a:t>heap</a:t>
            </a:r>
            <a:r>
              <a:rPr lang="en-US" altLang="en-US">
                <a:effectLst/>
              </a:rPr>
              <a:t> is a certain kind of complete binary tree.</a:t>
            </a:r>
          </a:p>
        </p:txBody>
      </p:sp>
      <p:sp>
        <p:nvSpPr>
          <p:cNvPr id="8196" name="AutoShape 4">
            <a:extLst>
              <a:ext uri="{FF2B5EF4-FFF2-40B4-BE49-F238E27FC236}">
                <a16:creationId xmlns:a16="http://schemas.microsoft.com/office/drawing/2014/main" id="{F9F18C9F-5036-4266-84E0-5B5CBCF1B6B9}"/>
              </a:ext>
            </a:extLst>
          </p:cNvPr>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When a complete</a:t>
            </a:r>
          </a:p>
          <a:p>
            <a:pPr algn="ctr"/>
            <a:r>
              <a:rPr lang="en-US" altLang="en-US">
                <a:solidFill>
                  <a:schemeClr val="tx1"/>
                </a:solidFill>
                <a:latin typeface="Arial" panose="020B0604020202020204" pitchFamily="34" charset="0"/>
              </a:rPr>
              <a:t>binary tree is built,</a:t>
            </a:r>
          </a:p>
          <a:p>
            <a:pPr algn="ctr"/>
            <a:r>
              <a:rPr lang="en-US" altLang="en-US">
                <a:solidFill>
                  <a:schemeClr val="tx1"/>
                </a:solidFill>
                <a:latin typeface="Arial" panose="020B0604020202020204" pitchFamily="34" charset="0"/>
              </a:rPr>
              <a:t>its first node must be</a:t>
            </a:r>
          </a:p>
          <a:p>
            <a:pPr algn="ctr"/>
            <a:r>
              <a:rPr lang="en-US" altLang="en-US">
                <a:solidFill>
                  <a:schemeClr val="tx1"/>
                </a:solidFill>
                <a:latin typeface="Arial" panose="020B0604020202020204" pitchFamily="34" charset="0"/>
              </a:rPr>
              <a:t>the root.</a:t>
            </a:r>
          </a:p>
        </p:txBody>
      </p:sp>
      <p:sp>
        <p:nvSpPr>
          <p:cNvPr id="8197" name="AutoShape 5">
            <a:extLst>
              <a:ext uri="{FF2B5EF4-FFF2-40B4-BE49-F238E27FC236}">
                <a16:creationId xmlns:a16="http://schemas.microsoft.com/office/drawing/2014/main" id="{06CAB70E-9BBE-40ED-91FC-22815A1C4B0B}"/>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8198" name="Rectangle 6">
            <a:extLst>
              <a:ext uri="{FF2B5EF4-FFF2-40B4-BE49-F238E27FC236}">
                <a16:creationId xmlns:a16="http://schemas.microsoft.com/office/drawing/2014/main" id="{782D6ADB-403D-4165-8B41-A9BAE904B2B4}"/>
              </a:ext>
            </a:extLst>
          </p:cNvPr>
          <p:cNvSpPr>
            <a:spLocks noChangeArrowheads="1"/>
          </p:cNvSpPr>
          <p:nvPr/>
        </p:nvSpPr>
        <p:spPr bwMode="auto">
          <a:xfrm>
            <a:off x="7299325" y="1081088"/>
            <a:ext cx="776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a:solidFill>
                  <a:schemeClr val="tx1"/>
                </a:solidFill>
              </a:rPr>
              <a:t>Root</a:t>
            </a: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F31451C-022A-4F29-A6EE-6693578A75F5}"/>
              </a:ext>
            </a:extLst>
          </p:cNvPr>
          <p:cNvSpPr>
            <a:spLocks noGrp="1" noChangeArrowheads="1"/>
          </p:cNvSpPr>
          <p:nvPr>
            <p:ph type="title"/>
          </p:nvPr>
        </p:nvSpPr>
        <p:spPr>
          <a:noFill/>
        </p:spPr>
        <p:txBody>
          <a:bodyPr/>
          <a:lstStyle/>
          <a:p>
            <a:r>
              <a:rPr lang="en-US" altLang="en-US"/>
              <a:t>Removing the Top of a Heap</a:t>
            </a:r>
          </a:p>
        </p:txBody>
      </p:sp>
      <p:sp>
        <p:nvSpPr>
          <p:cNvPr id="45059" name="Rectangle 3">
            <a:extLst>
              <a:ext uri="{FF2B5EF4-FFF2-40B4-BE49-F238E27FC236}">
                <a16:creationId xmlns:a16="http://schemas.microsoft.com/office/drawing/2014/main" id="{4ADC076C-FAF1-4CF6-BEFD-0B113A4D7E73}"/>
              </a:ext>
            </a:extLst>
          </p:cNvPr>
          <p:cNvSpPr>
            <a:spLocks noGrp="1" noChangeArrowheads="1"/>
          </p:cNvSpPr>
          <p:nvPr>
            <p:ph type="body" idx="1"/>
          </p:nvPr>
        </p:nvSpPr>
        <p:spPr>
          <a:xfrm>
            <a:off x="685800" y="1981200"/>
            <a:ext cx="3565525" cy="3717925"/>
          </a:xfrm>
          <a:noFill/>
        </p:spPr>
        <p:txBody>
          <a:bodyPr/>
          <a:lstStyle/>
          <a:p>
            <a:pPr marL="288925" indent="-288925">
              <a:buSzPct val="100000"/>
              <a:buFont typeface="Monotype Sorts" pitchFamily="2" charset="2"/>
              <a:buChar char="¶"/>
            </a:pPr>
            <a:r>
              <a:rPr lang="en-US" altLang="en-US" sz="2400">
                <a:effectLst/>
              </a:rPr>
              <a:t>Move the last node onto the root.</a:t>
            </a:r>
          </a:p>
          <a:p>
            <a:pPr marL="288925" indent="-288925">
              <a:buSzPct val="100000"/>
              <a:buFont typeface="Monotype Sorts" pitchFamily="2" charset="2"/>
              <a:buChar char="·"/>
            </a:pPr>
            <a:r>
              <a:rPr lang="en-US" altLang="en-US" sz="2400">
                <a:effectLst/>
              </a:rPr>
              <a:t>Push the out-of-place node downward, swapping with its larger child until the new node reaches an acceptable location.</a:t>
            </a:r>
          </a:p>
        </p:txBody>
      </p:sp>
      <p:sp>
        <p:nvSpPr>
          <p:cNvPr id="45060" name="Line 4">
            <a:extLst>
              <a:ext uri="{FF2B5EF4-FFF2-40B4-BE49-F238E27FC236}">
                <a16:creationId xmlns:a16="http://schemas.microsoft.com/office/drawing/2014/main" id="{5C837CC6-CEB1-4E5B-BD4A-25D3B09EC2A4}"/>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61" name="AutoShape 5">
            <a:extLst>
              <a:ext uri="{FF2B5EF4-FFF2-40B4-BE49-F238E27FC236}">
                <a16:creationId xmlns:a16="http://schemas.microsoft.com/office/drawing/2014/main" id="{B3AE123F-7FF0-4DCA-80EA-289D6E139FE1}"/>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45062" name="Line 6">
            <a:extLst>
              <a:ext uri="{FF2B5EF4-FFF2-40B4-BE49-F238E27FC236}">
                <a16:creationId xmlns:a16="http://schemas.microsoft.com/office/drawing/2014/main" id="{99CD0217-F141-4F72-AB88-FF1957D744BF}"/>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63" name="AutoShape 7">
            <a:extLst>
              <a:ext uri="{FF2B5EF4-FFF2-40B4-BE49-F238E27FC236}">
                <a16:creationId xmlns:a16="http://schemas.microsoft.com/office/drawing/2014/main" id="{D676A35C-8DC2-42E2-A5D8-8FE242298F63}"/>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45064" name="Line 8">
            <a:extLst>
              <a:ext uri="{FF2B5EF4-FFF2-40B4-BE49-F238E27FC236}">
                <a16:creationId xmlns:a16="http://schemas.microsoft.com/office/drawing/2014/main" id="{1C3A0254-4830-454E-A54B-1F65F43CC024}"/>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65" name="AutoShape 9">
            <a:extLst>
              <a:ext uri="{FF2B5EF4-FFF2-40B4-BE49-F238E27FC236}">
                <a16:creationId xmlns:a16="http://schemas.microsoft.com/office/drawing/2014/main" id="{CFABB2CA-B244-4D98-B5BD-934DC82E9152}"/>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45066" name="Line 10">
            <a:extLst>
              <a:ext uri="{FF2B5EF4-FFF2-40B4-BE49-F238E27FC236}">
                <a16:creationId xmlns:a16="http://schemas.microsoft.com/office/drawing/2014/main" id="{DF17124A-847A-40E1-A141-072C47EA3E53}"/>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67" name="AutoShape 11">
            <a:extLst>
              <a:ext uri="{FF2B5EF4-FFF2-40B4-BE49-F238E27FC236}">
                <a16:creationId xmlns:a16="http://schemas.microsoft.com/office/drawing/2014/main" id="{751B18A3-62D1-4AD6-A32C-EFF49DADD432}"/>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45068" name="Line 12">
            <a:extLst>
              <a:ext uri="{FF2B5EF4-FFF2-40B4-BE49-F238E27FC236}">
                <a16:creationId xmlns:a16="http://schemas.microsoft.com/office/drawing/2014/main" id="{04794CF8-F53A-4235-A101-190B3CFFD5F6}"/>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69" name="AutoShape 13">
            <a:extLst>
              <a:ext uri="{FF2B5EF4-FFF2-40B4-BE49-F238E27FC236}">
                <a16:creationId xmlns:a16="http://schemas.microsoft.com/office/drawing/2014/main" id="{AA8D71C9-7233-4B9B-99D1-28BAA7AFA1F2}"/>
              </a:ext>
            </a:extLst>
          </p:cNvPr>
          <p:cNvSpPr>
            <a:spLocks noChangeArrowheads="1"/>
          </p:cNvSpPr>
          <p:nvPr/>
        </p:nvSpPr>
        <p:spPr bwMode="auto">
          <a:xfrm>
            <a:off x="4679950" y="3313113"/>
            <a:ext cx="795338" cy="733425"/>
          </a:xfrm>
          <a:prstGeom prst="roundRect">
            <a:avLst>
              <a:gd name="adj" fmla="val 12495"/>
            </a:avLst>
          </a:prstGeom>
          <a:blipFill dpi="0" rotWithShape="0">
            <a:blip r:embed="rId3"/>
            <a:srcRect/>
            <a:tile tx="0" ty="0" sx="100000" sy="100000" flip="none" algn="tl"/>
          </a:blipFill>
          <a:ln w="127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accent2"/>
                </a:solidFill>
              </a:rPr>
              <a:t>27</a:t>
            </a:r>
          </a:p>
        </p:txBody>
      </p:sp>
      <p:sp>
        <p:nvSpPr>
          <p:cNvPr id="45070" name="Line 14">
            <a:extLst>
              <a:ext uri="{FF2B5EF4-FFF2-40B4-BE49-F238E27FC236}">
                <a16:creationId xmlns:a16="http://schemas.microsoft.com/office/drawing/2014/main" id="{D2D82E34-3533-4385-8F1C-1B55F22DC8D0}"/>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71" name="AutoShape 15">
            <a:extLst>
              <a:ext uri="{FF2B5EF4-FFF2-40B4-BE49-F238E27FC236}">
                <a16:creationId xmlns:a16="http://schemas.microsoft.com/office/drawing/2014/main" id="{F7D1024B-0C31-4D86-A7FA-0089AEBFCB3E}"/>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45072" name="Line 16">
            <a:extLst>
              <a:ext uri="{FF2B5EF4-FFF2-40B4-BE49-F238E27FC236}">
                <a16:creationId xmlns:a16="http://schemas.microsoft.com/office/drawing/2014/main" id="{8D53BC10-AA47-45E1-BFAB-2E7C754BB63C}"/>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5073" name="AutoShape 17">
            <a:extLst>
              <a:ext uri="{FF2B5EF4-FFF2-40B4-BE49-F238E27FC236}">
                <a16:creationId xmlns:a16="http://schemas.microsoft.com/office/drawing/2014/main" id="{63C740C8-000C-4B21-8116-47E5A6A6F5B6}"/>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45074" name="AutoShape 18">
            <a:extLst>
              <a:ext uri="{FF2B5EF4-FFF2-40B4-BE49-F238E27FC236}">
                <a16:creationId xmlns:a16="http://schemas.microsoft.com/office/drawing/2014/main" id="{B96EBDD0-13D6-4AA7-8355-2E7CBABD16C7}"/>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Tree>
  </p:cSld>
  <p:clrMapOvr>
    <a:masterClrMapping/>
  </p:clrMapOvr>
  <p:transition>
    <p:strips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5ED8242-4334-47FA-B3A3-7BDD85089FA8}"/>
              </a:ext>
            </a:extLst>
          </p:cNvPr>
          <p:cNvSpPr>
            <a:spLocks noGrp="1" noChangeArrowheads="1"/>
          </p:cNvSpPr>
          <p:nvPr>
            <p:ph type="title"/>
          </p:nvPr>
        </p:nvSpPr>
        <p:spPr>
          <a:noFill/>
        </p:spPr>
        <p:txBody>
          <a:bodyPr/>
          <a:lstStyle/>
          <a:p>
            <a:r>
              <a:rPr lang="en-US" altLang="en-US"/>
              <a:t>Removing the Top of a Heap</a:t>
            </a:r>
          </a:p>
        </p:txBody>
      </p:sp>
      <p:sp>
        <p:nvSpPr>
          <p:cNvPr id="47107" name="Rectangle 3">
            <a:extLst>
              <a:ext uri="{FF2B5EF4-FFF2-40B4-BE49-F238E27FC236}">
                <a16:creationId xmlns:a16="http://schemas.microsoft.com/office/drawing/2014/main" id="{4CC4B844-2068-4C6A-8D59-F3606775B159}"/>
              </a:ext>
            </a:extLst>
          </p:cNvPr>
          <p:cNvSpPr>
            <a:spLocks noGrp="1" noChangeArrowheads="1"/>
          </p:cNvSpPr>
          <p:nvPr>
            <p:ph type="body" idx="1"/>
          </p:nvPr>
        </p:nvSpPr>
        <p:spPr>
          <a:xfrm>
            <a:off x="685800" y="1981200"/>
            <a:ext cx="3565525" cy="3717925"/>
          </a:xfrm>
        </p:spPr>
        <p:txBody>
          <a:bodyPr/>
          <a:lstStyle/>
          <a:p>
            <a:pPr marL="288925" indent="-288925">
              <a:buClr>
                <a:schemeClr val="hlink"/>
              </a:buClr>
              <a:buSzPct val="100000"/>
              <a:buFont typeface="Monotype Sorts" pitchFamily="2" charset="2"/>
              <a:buChar char="4"/>
              <a:defRPr/>
            </a:pPr>
            <a:r>
              <a:rPr lang="en-US" altLang="en-US" sz="2400">
                <a:effectLst/>
              </a:rPr>
              <a:t>The children all have keys &lt;= the out-of-place node, or</a:t>
            </a:r>
          </a:p>
          <a:p>
            <a:pPr marL="288925" indent="-288925">
              <a:buClr>
                <a:schemeClr val="hlink"/>
              </a:buClr>
              <a:buSzPct val="100000"/>
              <a:buFont typeface="Monotype Sorts" pitchFamily="2" charset="2"/>
              <a:buChar char="4"/>
              <a:defRPr/>
            </a:pPr>
            <a:r>
              <a:rPr lang="en-US" altLang="en-US" sz="2400">
                <a:effectLst/>
              </a:rPr>
              <a:t>The node reaches the leaf.</a:t>
            </a:r>
          </a:p>
          <a:p>
            <a:pPr marL="288925" indent="-288925">
              <a:buClr>
                <a:schemeClr val="hlink"/>
              </a:buClr>
              <a:buSzPct val="100000"/>
              <a:buFont typeface="Monotype Sorts" pitchFamily="2" charset="2"/>
              <a:buChar char="Ø"/>
              <a:defRPr/>
            </a:pPr>
            <a:r>
              <a:rPr lang="en-US" altLang="en-US" sz="2400">
                <a:effectLst/>
              </a:rPr>
              <a:t>The process of pushing the new node    downward is called                       </a:t>
            </a:r>
            <a:r>
              <a:rPr lang="en-US" altLang="en-US" sz="2400" b="1" u="sng">
                <a:solidFill>
                  <a:schemeClr val="accent2"/>
                </a:solidFill>
              </a:rPr>
              <a:t>reheapification</a:t>
            </a:r>
            <a:r>
              <a:rPr lang="en-US" altLang="en-US" sz="2400">
                <a:solidFill>
                  <a:schemeClr val="accent2"/>
                </a:solidFill>
                <a:effectLst/>
              </a:rPr>
              <a:t>          </a:t>
            </a:r>
            <a:r>
              <a:rPr lang="en-US" altLang="en-US" sz="2400" b="1" u="sng">
                <a:solidFill>
                  <a:schemeClr val="accent2"/>
                </a:solidFill>
                <a:effectLst/>
              </a:rPr>
              <a:t>downward</a:t>
            </a:r>
            <a:r>
              <a:rPr lang="en-US" altLang="en-US" sz="2400">
                <a:effectLst/>
              </a:rPr>
              <a:t>.</a:t>
            </a:r>
          </a:p>
        </p:txBody>
      </p:sp>
      <p:sp>
        <p:nvSpPr>
          <p:cNvPr id="47108" name="Line 4">
            <a:extLst>
              <a:ext uri="{FF2B5EF4-FFF2-40B4-BE49-F238E27FC236}">
                <a16:creationId xmlns:a16="http://schemas.microsoft.com/office/drawing/2014/main" id="{1500E14C-667D-456F-A8FA-DCB3BC796F46}"/>
              </a:ext>
            </a:extLst>
          </p:cNvPr>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09" name="AutoShape 5">
            <a:extLst>
              <a:ext uri="{FF2B5EF4-FFF2-40B4-BE49-F238E27FC236}">
                <a16:creationId xmlns:a16="http://schemas.microsoft.com/office/drawing/2014/main" id="{50001E89-4FA3-4CB4-B67B-D33DAD144285}"/>
              </a:ext>
            </a:extLst>
          </p:cNvPr>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19</a:t>
            </a:r>
          </a:p>
        </p:txBody>
      </p:sp>
      <p:sp>
        <p:nvSpPr>
          <p:cNvPr id="47110" name="Line 6">
            <a:extLst>
              <a:ext uri="{FF2B5EF4-FFF2-40B4-BE49-F238E27FC236}">
                <a16:creationId xmlns:a16="http://schemas.microsoft.com/office/drawing/2014/main" id="{041DA385-781A-4616-8122-CEE06E18AECE}"/>
              </a:ext>
            </a:extLst>
          </p:cNvPr>
          <p:cNvSpPr>
            <a:spLocks noChangeShapeType="1"/>
          </p:cNvSpPr>
          <p:nvPr/>
        </p:nvSpPr>
        <p:spPr bwMode="auto">
          <a:xfrm>
            <a:off x="76977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1" name="AutoShape 7">
            <a:extLst>
              <a:ext uri="{FF2B5EF4-FFF2-40B4-BE49-F238E27FC236}">
                <a16:creationId xmlns:a16="http://schemas.microsoft.com/office/drawing/2014/main" id="{47C52DE7-13B4-403F-9116-A5A5F05CCB48}"/>
              </a:ext>
            </a:extLst>
          </p:cNvPr>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a:t>
            </a:r>
          </a:p>
        </p:txBody>
      </p:sp>
      <p:sp>
        <p:nvSpPr>
          <p:cNvPr id="47112" name="Line 8">
            <a:extLst>
              <a:ext uri="{FF2B5EF4-FFF2-40B4-BE49-F238E27FC236}">
                <a16:creationId xmlns:a16="http://schemas.microsoft.com/office/drawing/2014/main" id="{018F9A20-7334-4574-A913-73C96D017CE8}"/>
              </a:ext>
            </a:extLst>
          </p:cNvPr>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3" name="AutoShape 9">
            <a:extLst>
              <a:ext uri="{FF2B5EF4-FFF2-40B4-BE49-F238E27FC236}">
                <a16:creationId xmlns:a16="http://schemas.microsoft.com/office/drawing/2014/main" id="{E6E81CA0-720E-4189-B1EC-610835304B84}"/>
              </a:ext>
            </a:extLst>
          </p:cNvPr>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22</a:t>
            </a:r>
          </a:p>
        </p:txBody>
      </p:sp>
      <p:sp>
        <p:nvSpPr>
          <p:cNvPr id="47114" name="Line 10">
            <a:extLst>
              <a:ext uri="{FF2B5EF4-FFF2-40B4-BE49-F238E27FC236}">
                <a16:creationId xmlns:a16="http://schemas.microsoft.com/office/drawing/2014/main" id="{4134EB18-7384-4657-B857-CD531CF2858B}"/>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5" name="AutoShape 11">
            <a:extLst>
              <a:ext uri="{FF2B5EF4-FFF2-40B4-BE49-F238E27FC236}">
                <a16:creationId xmlns:a16="http://schemas.microsoft.com/office/drawing/2014/main" id="{D57932C7-5EF3-4747-8384-318E6367A6C2}"/>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47116" name="Line 12">
            <a:extLst>
              <a:ext uri="{FF2B5EF4-FFF2-40B4-BE49-F238E27FC236}">
                <a16:creationId xmlns:a16="http://schemas.microsoft.com/office/drawing/2014/main" id="{6B344559-2D3E-4F68-B1B5-0592027DAC77}"/>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7" name="AutoShape 13">
            <a:extLst>
              <a:ext uri="{FF2B5EF4-FFF2-40B4-BE49-F238E27FC236}">
                <a16:creationId xmlns:a16="http://schemas.microsoft.com/office/drawing/2014/main" id="{37684362-BDB5-47AB-80DC-FE614F71EE32}"/>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47118" name="Line 14">
            <a:extLst>
              <a:ext uri="{FF2B5EF4-FFF2-40B4-BE49-F238E27FC236}">
                <a16:creationId xmlns:a16="http://schemas.microsoft.com/office/drawing/2014/main" id="{DAE00A47-B0E6-4B74-8069-F09AB871501D}"/>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19" name="AutoShape 15">
            <a:extLst>
              <a:ext uri="{FF2B5EF4-FFF2-40B4-BE49-F238E27FC236}">
                <a16:creationId xmlns:a16="http://schemas.microsoft.com/office/drawing/2014/main" id="{5EB07178-9853-4CE8-ADC5-9755D4716CBE}"/>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47120" name="Line 16">
            <a:extLst>
              <a:ext uri="{FF2B5EF4-FFF2-40B4-BE49-F238E27FC236}">
                <a16:creationId xmlns:a16="http://schemas.microsoft.com/office/drawing/2014/main" id="{FD41BBC8-6D76-4DD0-92A8-53FB82552666}"/>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7121" name="AutoShape 17">
            <a:extLst>
              <a:ext uri="{FF2B5EF4-FFF2-40B4-BE49-F238E27FC236}">
                <a16:creationId xmlns:a16="http://schemas.microsoft.com/office/drawing/2014/main" id="{09E57CE1-F91F-4A58-8A0F-EEC7E690375E}"/>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47122" name="AutoShape 18">
            <a:extLst>
              <a:ext uri="{FF2B5EF4-FFF2-40B4-BE49-F238E27FC236}">
                <a16:creationId xmlns:a16="http://schemas.microsoft.com/office/drawing/2014/main" id="{211B1CEB-DF50-4076-915F-69FC43BE3572}"/>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Tree>
  </p:cSld>
  <p:clrMapOvr>
    <a:masterClrMapping/>
  </p:clrMapOvr>
  <p:transition>
    <p:strips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5DF6015-62BF-4041-890D-A539986C96ED}"/>
              </a:ext>
            </a:extLst>
          </p:cNvPr>
          <p:cNvSpPr>
            <a:spLocks noGrp="1" noChangeArrowheads="1"/>
          </p:cNvSpPr>
          <p:nvPr>
            <p:ph type="title"/>
          </p:nvPr>
        </p:nvSpPr>
        <p:spPr>
          <a:noFill/>
        </p:spPr>
        <p:txBody>
          <a:bodyPr/>
          <a:lstStyle/>
          <a:p>
            <a:r>
              <a:rPr lang="en-US" altLang="en-US"/>
              <a:t>Implementing a Heap</a:t>
            </a:r>
          </a:p>
        </p:txBody>
      </p:sp>
      <p:sp>
        <p:nvSpPr>
          <p:cNvPr id="49155" name="Rectangle 3">
            <a:extLst>
              <a:ext uri="{FF2B5EF4-FFF2-40B4-BE49-F238E27FC236}">
                <a16:creationId xmlns:a16="http://schemas.microsoft.com/office/drawing/2014/main" id="{F973C5A2-2AB3-4267-9140-CFFF9F3B52F8}"/>
              </a:ext>
            </a:extLst>
          </p:cNvPr>
          <p:cNvSpPr>
            <a:spLocks noGrp="1" noChangeArrowheads="1"/>
          </p:cNvSpPr>
          <p:nvPr>
            <p:ph type="body" sz="half" idx="1"/>
          </p:nvPr>
        </p:nvSpPr>
        <p:spPr>
          <a:xfrm>
            <a:off x="685800" y="1981200"/>
            <a:ext cx="3276600" cy="4114800"/>
          </a:xfrm>
        </p:spPr>
        <p:txBody>
          <a:bodyPr/>
          <a:lstStyle/>
          <a:p>
            <a:pPr>
              <a:defRPr/>
            </a:pPr>
            <a:r>
              <a:rPr lang="en-US" altLang="en-US" sz="2800"/>
              <a:t>We will store the data from the nodes in a partially-filled array.</a:t>
            </a:r>
          </a:p>
        </p:txBody>
      </p:sp>
      <p:sp>
        <p:nvSpPr>
          <p:cNvPr id="49156" name="Rectangle 4">
            <a:extLst>
              <a:ext uri="{FF2B5EF4-FFF2-40B4-BE49-F238E27FC236}">
                <a16:creationId xmlns:a16="http://schemas.microsoft.com/office/drawing/2014/main" id="{C5419EF3-9E30-432D-A1BA-7A170B70FE5D}"/>
              </a:ext>
            </a:extLst>
          </p:cNvPr>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49157" name="Line 5">
            <a:extLst>
              <a:ext uri="{FF2B5EF4-FFF2-40B4-BE49-F238E27FC236}">
                <a16:creationId xmlns:a16="http://schemas.microsoft.com/office/drawing/2014/main" id="{FBBD12B6-173E-4E05-B1AE-C1341FC1276C}"/>
              </a:ext>
            </a:extLst>
          </p:cNvPr>
          <p:cNvSpPr>
            <a:spLocks noChangeShapeType="1"/>
          </p:cNvSpPr>
          <p:nvPr/>
        </p:nvSpPr>
        <p:spPr bwMode="auto">
          <a:xfrm>
            <a:off x="26209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58" name="Line 6">
            <a:extLst>
              <a:ext uri="{FF2B5EF4-FFF2-40B4-BE49-F238E27FC236}">
                <a16:creationId xmlns:a16="http://schemas.microsoft.com/office/drawing/2014/main" id="{5165BB40-137B-45B7-9161-90474360F8F1}"/>
              </a:ext>
            </a:extLst>
          </p:cNvPr>
          <p:cNvSpPr>
            <a:spLocks noChangeShapeType="1"/>
          </p:cNvSpPr>
          <p:nvPr/>
        </p:nvSpPr>
        <p:spPr bwMode="auto">
          <a:xfrm>
            <a:off x="35353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59" name="Line 7">
            <a:extLst>
              <a:ext uri="{FF2B5EF4-FFF2-40B4-BE49-F238E27FC236}">
                <a16:creationId xmlns:a16="http://schemas.microsoft.com/office/drawing/2014/main" id="{F1530BCA-BFDF-404D-BDB1-1B0C417F5156}"/>
              </a:ext>
            </a:extLst>
          </p:cNvPr>
          <p:cNvSpPr>
            <a:spLocks noChangeShapeType="1"/>
          </p:cNvSpPr>
          <p:nvPr/>
        </p:nvSpPr>
        <p:spPr bwMode="auto">
          <a:xfrm>
            <a:off x="4448175" y="4667250"/>
            <a:ext cx="1588"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60" name="Line 8">
            <a:extLst>
              <a:ext uri="{FF2B5EF4-FFF2-40B4-BE49-F238E27FC236}">
                <a16:creationId xmlns:a16="http://schemas.microsoft.com/office/drawing/2014/main" id="{979265DD-C583-4440-AC39-9D6D545EEFA5}"/>
              </a:ext>
            </a:extLst>
          </p:cNvPr>
          <p:cNvSpPr>
            <a:spLocks noChangeShapeType="1"/>
          </p:cNvSpPr>
          <p:nvPr/>
        </p:nvSpPr>
        <p:spPr bwMode="auto">
          <a:xfrm>
            <a:off x="53641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61" name="Line 9">
            <a:extLst>
              <a:ext uri="{FF2B5EF4-FFF2-40B4-BE49-F238E27FC236}">
                <a16:creationId xmlns:a16="http://schemas.microsoft.com/office/drawing/2014/main" id="{D02681A9-C856-45F5-AF72-09B8CDA89515}"/>
              </a:ext>
            </a:extLst>
          </p:cNvPr>
          <p:cNvSpPr>
            <a:spLocks noChangeShapeType="1"/>
          </p:cNvSpPr>
          <p:nvPr/>
        </p:nvSpPr>
        <p:spPr bwMode="auto">
          <a:xfrm>
            <a:off x="62785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62" name="Line 10">
            <a:extLst>
              <a:ext uri="{FF2B5EF4-FFF2-40B4-BE49-F238E27FC236}">
                <a16:creationId xmlns:a16="http://schemas.microsoft.com/office/drawing/2014/main" id="{0DFF69B5-C243-4023-9F0C-5ABB86E3B466}"/>
              </a:ext>
            </a:extLst>
          </p:cNvPr>
          <p:cNvSpPr>
            <a:spLocks noChangeShapeType="1"/>
          </p:cNvSpPr>
          <p:nvPr/>
        </p:nvSpPr>
        <p:spPr bwMode="auto">
          <a:xfrm>
            <a:off x="7192963" y="46656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63" name="Rectangle 11">
            <a:extLst>
              <a:ext uri="{FF2B5EF4-FFF2-40B4-BE49-F238E27FC236}">
                <a16:creationId xmlns:a16="http://schemas.microsoft.com/office/drawing/2014/main" id="{4B1D0CB9-37D5-4753-AB96-8F211B0C76CE}"/>
              </a:ext>
            </a:extLst>
          </p:cNvPr>
          <p:cNvSpPr>
            <a:spLocks noChangeArrowheads="1"/>
          </p:cNvSpPr>
          <p:nvPr/>
        </p:nvSpPr>
        <p:spPr bwMode="auto">
          <a:xfrm>
            <a:off x="1096963" y="5565775"/>
            <a:ext cx="2352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a:solidFill>
                  <a:schemeClr val="tx1"/>
                </a:solidFill>
                <a:effectLst>
                  <a:outerShdw blurRad="38100" dist="38100" dir="2700000" algn="tl">
                    <a:srgbClr val="000000"/>
                  </a:outerShdw>
                </a:effectLst>
                <a:latin typeface="Arial" panose="020B0604020202020204" pitchFamily="34" charset="0"/>
              </a:rPr>
              <a:t>An array of data</a:t>
            </a:r>
          </a:p>
        </p:txBody>
      </p:sp>
      <p:sp useBgFill="1">
        <p:nvSpPr>
          <p:cNvPr id="49164" name="Freeform 12">
            <a:extLst>
              <a:ext uri="{FF2B5EF4-FFF2-40B4-BE49-F238E27FC236}">
                <a16:creationId xmlns:a16="http://schemas.microsoft.com/office/drawing/2014/main" id="{F0705E71-BF88-40DB-B77B-2D65B82AD43D}"/>
              </a:ext>
            </a:extLst>
          </p:cNvPr>
          <p:cNvSpPr>
            <a:spLocks/>
          </p:cNvSpPr>
          <p:nvPr/>
        </p:nvSpPr>
        <p:spPr bwMode="auto">
          <a:xfrm>
            <a:off x="7464425" y="4160838"/>
            <a:ext cx="984250" cy="1727200"/>
          </a:xfrm>
          <a:custGeom>
            <a:avLst/>
            <a:gdLst>
              <a:gd name="T0" fmla="*/ 571500 w 620"/>
              <a:gd name="T1" fmla="*/ 0 h 1088"/>
              <a:gd name="T2" fmla="*/ 0 w 620"/>
              <a:gd name="T3" fmla="*/ 709613 h 1088"/>
              <a:gd name="T4" fmla="*/ 160338 w 620"/>
              <a:gd name="T5" fmla="*/ 963613 h 1088"/>
              <a:gd name="T6" fmla="*/ 68263 w 620"/>
              <a:gd name="T7" fmla="*/ 1141413 h 1088"/>
              <a:gd name="T8" fmla="*/ 319088 w 620"/>
              <a:gd name="T9" fmla="*/ 1725613 h 1088"/>
              <a:gd name="T10" fmla="*/ 982663 w 620"/>
              <a:gd name="T11" fmla="*/ 1522413 h 1088"/>
              <a:gd name="T12" fmla="*/ 571500 w 620"/>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65" name="Line 13">
            <a:extLst>
              <a:ext uri="{FF2B5EF4-FFF2-40B4-BE49-F238E27FC236}">
                <a16:creationId xmlns:a16="http://schemas.microsoft.com/office/drawing/2014/main" id="{6CA887A1-9D62-4A41-B9CC-65826A0F5ACA}"/>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66" name="AutoShape 14">
            <a:extLst>
              <a:ext uri="{FF2B5EF4-FFF2-40B4-BE49-F238E27FC236}">
                <a16:creationId xmlns:a16="http://schemas.microsoft.com/office/drawing/2014/main" id="{03BE5082-CF89-4E89-AD4E-36B63E149D4D}"/>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49167" name="Line 15">
            <a:extLst>
              <a:ext uri="{FF2B5EF4-FFF2-40B4-BE49-F238E27FC236}">
                <a16:creationId xmlns:a16="http://schemas.microsoft.com/office/drawing/2014/main" id="{07F58944-C41D-4F6F-81BB-051B6C73BD75}"/>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68" name="AutoShape 16">
            <a:extLst>
              <a:ext uri="{FF2B5EF4-FFF2-40B4-BE49-F238E27FC236}">
                <a16:creationId xmlns:a16="http://schemas.microsoft.com/office/drawing/2014/main" id="{5D085D16-459D-4CFB-AD6A-F02601F7C7AB}"/>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49169" name="Line 17">
            <a:extLst>
              <a:ext uri="{FF2B5EF4-FFF2-40B4-BE49-F238E27FC236}">
                <a16:creationId xmlns:a16="http://schemas.microsoft.com/office/drawing/2014/main" id="{397817C7-1D47-43C2-97B9-41DE2C07DBD9}"/>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70" name="AutoShape 18">
            <a:extLst>
              <a:ext uri="{FF2B5EF4-FFF2-40B4-BE49-F238E27FC236}">
                <a16:creationId xmlns:a16="http://schemas.microsoft.com/office/drawing/2014/main" id="{4F66AEFC-D62E-47FD-9422-8FE82967AB79}"/>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49171" name="Line 19">
            <a:extLst>
              <a:ext uri="{FF2B5EF4-FFF2-40B4-BE49-F238E27FC236}">
                <a16:creationId xmlns:a16="http://schemas.microsoft.com/office/drawing/2014/main" id="{E4080956-E6B1-4FDB-9A87-B31BBFDA6F91}"/>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9172" name="AutoShape 20">
            <a:extLst>
              <a:ext uri="{FF2B5EF4-FFF2-40B4-BE49-F238E27FC236}">
                <a16:creationId xmlns:a16="http://schemas.microsoft.com/office/drawing/2014/main" id="{888EE645-4A29-4EA8-A4A3-5DAC10459ECE}"/>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49173" name="AutoShape 21">
            <a:extLst>
              <a:ext uri="{FF2B5EF4-FFF2-40B4-BE49-F238E27FC236}">
                <a16:creationId xmlns:a16="http://schemas.microsoft.com/office/drawing/2014/main" id="{33B85E15-F00B-4780-97FC-27D8607F50EE}"/>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rc 2">
            <a:extLst>
              <a:ext uri="{FF2B5EF4-FFF2-40B4-BE49-F238E27FC236}">
                <a16:creationId xmlns:a16="http://schemas.microsoft.com/office/drawing/2014/main" id="{4F01639F-9083-4A8A-AF2B-27CC3A5EEDD8}"/>
              </a:ext>
            </a:extLst>
          </p:cNvPr>
          <p:cNvSpPr>
            <a:spLocks/>
          </p:cNvSpPr>
          <p:nvPr/>
        </p:nvSpPr>
        <p:spPr bwMode="auto">
          <a:xfrm>
            <a:off x="2257425" y="1782763"/>
            <a:ext cx="4022725" cy="2743200"/>
          </a:xfrm>
          <a:custGeom>
            <a:avLst/>
            <a:gdLst>
              <a:gd name="T0" fmla="*/ 0 w 21600"/>
              <a:gd name="T1" fmla="*/ 2743200 h 21600"/>
              <a:gd name="T2" fmla="*/ 4021049 w 21600"/>
              <a:gd name="T3" fmla="*/ 0 h 21600"/>
              <a:gd name="T4" fmla="*/ 4022725 w 21600"/>
              <a:gd name="T5" fmla="*/ 27432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4"/>
                  <a:pt x="9665" y="4"/>
                  <a:pt x="21591" y="0"/>
                </a:cubicBezTo>
              </a:path>
              <a:path w="21600" h="21600" stroke="0" extrusionOk="0">
                <a:moveTo>
                  <a:pt x="0" y="21600"/>
                </a:moveTo>
                <a:cubicBezTo>
                  <a:pt x="0" y="9674"/>
                  <a:pt x="9665" y="4"/>
                  <a:pt x="21591" y="0"/>
                </a:cubicBezTo>
                <a:lnTo>
                  <a:pt x="21600" y="21600"/>
                </a:lnTo>
                <a:lnTo>
                  <a:pt x="0" y="21600"/>
                </a:lnTo>
                <a:close/>
              </a:path>
            </a:pathLst>
          </a:custGeom>
          <a:noFill/>
          <a:ln w="76200" cap="rnd">
            <a:solidFill>
              <a:schemeClr val="accent2"/>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03" name="Rectangle 3">
            <a:extLst>
              <a:ext uri="{FF2B5EF4-FFF2-40B4-BE49-F238E27FC236}">
                <a16:creationId xmlns:a16="http://schemas.microsoft.com/office/drawing/2014/main" id="{A9F10657-61AF-4782-8EEA-E3601B7A84EC}"/>
              </a:ext>
            </a:extLst>
          </p:cNvPr>
          <p:cNvSpPr>
            <a:spLocks noGrp="1" noChangeArrowheads="1"/>
          </p:cNvSpPr>
          <p:nvPr>
            <p:ph type="title"/>
          </p:nvPr>
        </p:nvSpPr>
        <p:spPr>
          <a:noFill/>
        </p:spPr>
        <p:txBody>
          <a:bodyPr/>
          <a:lstStyle/>
          <a:p>
            <a:r>
              <a:rPr lang="en-US" altLang="en-US"/>
              <a:t>Implementing a Heap</a:t>
            </a:r>
          </a:p>
        </p:txBody>
      </p:sp>
      <p:sp>
        <p:nvSpPr>
          <p:cNvPr id="51204" name="Rectangle 4">
            <a:extLst>
              <a:ext uri="{FF2B5EF4-FFF2-40B4-BE49-F238E27FC236}">
                <a16:creationId xmlns:a16="http://schemas.microsoft.com/office/drawing/2014/main" id="{4A386C6D-6B53-46BB-A145-7E63781586C0}"/>
              </a:ext>
            </a:extLst>
          </p:cNvPr>
          <p:cNvSpPr>
            <a:spLocks noGrp="1" noChangeArrowheads="1"/>
          </p:cNvSpPr>
          <p:nvPr>
            <p:ph type="body" sz="half" idx="1"/>
          </p:nvPr>
        </p:nvSpPr>
        <p:spPr>
          <a:xfrm>
            <a:off x="685800" y="1981200"/>
            <a:ext cx="3398838" cy="4114800"/>
          </a:xfrm>
        </p:spPr>
        <p:txBody>
          <a:bodyPr/>
          <a:lstStyle/>
          <a:p>
            <a:pPr>
              <a:defRPr/>
            </a:pPr>
            <a:r>
              <a:rPr lang="en-US" altLang="en-US" sz="2800"/>
              <a:t>Data from the root goes in the</a:t>
            </a:r>
            <a:r>
              <a:rPr lang="en-US" altLang="en-US" sz="2800">
                <a:effectLst/>
              </a:rPr>
              <a:t>        </a:t>
            </a:r>
            <a:r>
              <a:rPr lang="en-US" altLang="en-US" sz="2800"/>
              <a:t> first              location                 of the               array.</a:t>
            </a:r>
          </a:p>
        </p:txBody>
      </p:sp>
      <p:sp>
        <p:nvSpPr>
          <p:cNvPr id="51205" name="Rectangle 5">
            <a:extLst>
              <a:ext uri="{FF2B5EF4-FFF2-40B4-BE49-F238E27FC236}">
                <a16:creationId xmlns:a16="http://schemas.microsoft.com/office/drawing/2014/main" id="{9EDB7466-D5D4-40F1-84BE-C79CAD7E11F2}"/>
              </a:ext>
            </a:extLst>
          </p:cNvPr>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51206" name="Line 6">
            <a:extLst>
              <a:ext uri="{FF2B5EF4-FFF2-40B4-BE49-F238E27FC236}">
                <a16:creationId xmlns:a16="http://schemas.microsoft.com/office/drawing/2014/main" id="{7CF3F76B-A45F-47D6-92F9-C7C5FFBF357A}"/>
              </a:ext>
            </a:extLst>
          </p:cNvPr>
          <p:cNvSpPr>
            <a:spLocks noChangeShapeType="1"/>
          </p:cNvSpPr>
          <p:nvPr/>
        </p:nvSpPr>
        <p:spPr bwMode="auto">
          <a:xfrm>
            <a:off x="26209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07" name="Line 7">
            <a:extLst>
              <a:ext uri="{FF2B5EF4-FFF2-40B4-BE49-F238E27FC236}">
                <a16:creationId xmlns:a16="http://schemas.microsoft.com/office/drawing/2014/main" id="{2D5BD54B-3548-4A4C-90EF-6BD9F4C5B721}"/>
              </a:ext>
            </a:extLst>
          </p:cNvPr>
          <p:cNvSpPr>
            <a:spLocks noChangeShapeType="1"/>
          </p:cNvSpPr>
          <p:nvPr/>
        </p:nvSpPr>
        <p:spPr bwMode="auto">
          <a:xfrm>
            <a:off x="35353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08" name="Line 8">
            <a:extLst>
              <a:ext uri="{FF2B5EF4-FFF2-40B4-BE49-F238E27FC236}">
                <a16:creationId xmlns:a16="http://schemas.microsoft.com/office/drawing/2014/main" id="{E8067499-AD8E-4DC3-A278-053AE0C12C03}"/>
              </a:ext>
            </a:extLst>
          </p:cNvPr>
          <p:cNvSpPr>
            <a:spLocks noChangeShapeType="1"/>
          </p:cNvSpPr>
          <p:nvPr/>
        </p:nvSpPr>
        <p:spPr bwMode="auto">
          <a:xfrm>
            <a:off x="4448175" y="4667250"/>
            <a:ext cx="1588"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09" name="Line 9">
            <a:extLst>
              <a:ext uri="{FF2B5EF4-FFF2-40B4-BE49-F238E27FC236}">
                <a16:creationId xmlns:a16="http://schemas.microsoft.com/office/drawing/2014/main" id="{10F54062-C857-46D7-8176-576059EDD4ED}"/>
              </a:ext>
            </a:extLst>
          </p:cNvPr>
          <p:cNvSpPr>
            <a:spLocks noChangeShapeType="1"/>
          </p:cNvSpPr>
          <p:nvPr/>
        </p:nvSpPr>
        <p:spPr bwMode="auto">
          <a:xfrm>
            <a:off x="53641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10" name="Line 10">
            <a:extLst>
              <a:ext uri="{FF2B5EF4-FFF2-40B4-BE49-F238E27FC236}">
                <a16:creationId xmlns:a16="http://schemas.microsoft.com/office/drawing/2014/main" id="{D10BC3A9-AC72-41B8-8442-9DF28DD2ACC5}"/>
              </a:ext>
            </a:extLst>
          </p:cNvPr>
          <p:cNvSpPr>
            <a:spLocks noChangeShapeType="1"/>
          </p:cNvSpPr>
          <p:nvPr/>
        </p:nvSpPr>
        <p:spPr bwMode="auto">
          <a:xfrm>
            <a:off x="62785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11" name="Line 11">
            <a:extLst>
              <a:ext uri="{FF2B5EF4-FFF2-40B4-BE49-F238E27FC236}">
                <a16:creationId xmlns:a16="http://schemas.microsoft.com/office/drawing/2014/main" id="{9B936864-2CD5-4F0C-AD9F-7DF6F944B80C}"/>
              </a:ext>
            </a:extLst>
          </p:cNvPr>
          <p:cNvSpPr>
            <a:spLocks noChangeShapeType="1"/>
          </p:cNvSpPr>
          <p:nvPr/>
        </p:nvSpPr>
        <p:spPr bwMode="auto">
          <a:xfrm>
            <a:off x="7192963" y="46656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12" name="Rectangle 12">
            <a:extLst>
              <a:ext uri="{FF2B5EF4-FFF2-40B4-BE49-F238E27FC236}">
                <a16:creationId xmlns:a16="http://schemas.microsoft.com/office/drawing/2014/main" id="{5415D28C-CC3A-4582-B7AF-4B42EE9DFF2A}"/>
              </a:ext>
            </a:extLst>
          </p:cNvPr>
          <p:cNvSpPr>
            <a:spLocks noChangeArrowheads="1"/>
          </p:cNvSpPr>
          <p:nvPr/>
        </p:nvSpPr>
        <p:spPr bwMode="auto">
          <a:xfrm>
            <a:off x="1096963" y="5565775"/>
            <a:ext cx="2352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a:solidFill>
                  <a:schemeClr val="tx1"/>
                </a:solidFill>
                <a:effectLst>
                  <a:outerShdw blurRad="38100" dist="38100" dir="2700000" algn="tl">
                    <a:srgbClr val="000000"/>
                  </a:outerShdw>
                </a:effectLst>
                <a:latin typeface="Arial" panose="020B0604020202020204" pitchFamily="34" charset="0"/>
              </a:rPr>
              <a:t>An array of data</a:t>
            </a:r>
          </a:p>
        </p:txBody>
      </p:sp>
      <p:sp useBgFill="1">
        <p:nvSpPr>
          <p:cNvPr id="51213" name="Freeform 13">
            <a:extLst>
              <a:ext uri="{FF2B5EF4-FFF2-40B4-BE49-F238E27FC236}">
                <a16:creationId xmlns:a16="http://schemas.microsoft.com/office/drawing/2014/main" id="{8832B552-025B-4519-B0A0-AA493D037BD4}"/>
              </a:ext>
            </a:extLst>
          </p:cNvPr>
          <p:cNvSpPr>
            <a:spLocks/>
          </p:cNvSpPr>
          <p:nvPr/>
        </p:nvSpPr>
        <p:spPr bwMode="auto">
          <a:xfrm>
            <a:off x="7464425" y="4160838"/>
            <a:ext cx="984250" cy="1727200"/>
          </a:xfrm>
          <a:custGeom>
            <a:avLst/>
            <a:gdLst>
              <a:gd name="T0" fmla="*/ 571500 w 620"/>
              <a:gd name="T1" fmla="*/ 0 h 1088"/>
              <a:gd name="T2" fmla="*/ 0 w 620"/>
              <a:gd name="T3" fmla="*/ 709613 h 1088"/>
              <a:gd name="T4" fmla="*/ 160338 w 620"/>
              <a:gd name="T5" fmla="*/ 963613 h 1088"/>
              <a:gd name="T6" fmla="*/ 68263 w 620"/>
              <a:gd name="T7" fmla="*/ 1141413 h 1088"/>
              <a:gd name="T8" fmla="*/ 319088 w 620"/>
              <a:gd name="T9" fmla="*/ 1725613 h 1088"/>
              <a:gd name="T10" fmla="*/ 982663 w 620"/>
              <a:gd name="T11" fmla="*/ 1522413 h 1088"/>
              <a:gd name="T12" fmla="*/ 571500 w 620"/>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14" name="Line 14">
            <a:extLst>
              <a:ext uri="{FF2B5EF4-FFF2-40B4-BE49-F238E27FC236}">
                <a16:creationId xmlns:a16="http://schemas.microsoft.com/office/drawing/2014/main" id="{66B4C8E1-DDAA-4690-B9F2-9D3998F1D576}"/>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15" name="AutoShape 15">
            <a:extLst>
              <a:ext uri="{FF2B5EF4-FFF2-40B4-BE49-F238E27FC236}">
                <a16:creationId xmlns:a16="http://schemas.microsoft.com/office/drawing/2014/main" id="{2CE105D4-B1F8-49E9-A982-FCCA653245CC}"/>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51216" name="Line 16">
            <a:extLst>
              <a:ext uri="{FF2B5EF4-FFF2-40B4-BE49-F238E27FC236}">
                <a16:creationId xmlns:a16="http://schemas.microsoft.com/office/drawing/2014/main" id="{FE174FBB-9A62-4681-9F3A-F5E1EFFCD22A}"/>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17" name="AutoShape 17">
            <a:extLst>
              <a:ext uri="{FF2B5EF4-FFF2-40B4-BE49-F238E27FC236}">
                <a16:creationId xmlns:a16="http://schemas.microsoft.com/office/drawing/2014/main" id="{BFAF04C0-262D-44C1-A308-40DF262D2F5C}"/>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51218" name="Line 18">
            <a:extLst>
              <a:ext uri="{FF2B5EF4-FFF2-40B4-BE49-F238E27FC236}">
                <a16:creationId xmlns:a16="http://schemas.microsoft.com/office/drawing/2014/main" id="{97F4C8BD-8052-4E67-9997-0F97C747842C}"/>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19" name="AutoShape 19">
            <a:extLst>
              <a:ext uri="{FF2B5EF4-FFF2-40B4-BE49-F238E27FC236}">
                <a16:creationId xmlns:a16="http://schemas.microsoft.com/office/drawing/2014/main" id="{D749B676-7F17-4A23-AFD3-59BD6B33D209}"/>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51220" name="Line 20">
            <a:extLst>
              <a:ext uri="{FF2B5EF4-FFF2-40B4-BE49-F238E27FC236}">
                <a16:creationId xmlns:a16="http://schemas.microsoft.com/office/drawing/2014/main" id="{967EF1E5-3D3D-4841-8BA9-0AE3B3403E77}"/>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221" name="AutoShape 21">
            <a:extLst>
              <a:ext uri="{FF2B5EF4-FFF2-40B4-BE49-F238E27FC236}">
                <a16:creationId xmlns:a16="http://schemas.microsoft.com/office/drawing/2014/main" id="{85C17590-9766-476D-B3A8-1580BE2FD596}"/>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51222" name="AutoShape 22">
            <a:extLst>
              <a:ext uri="{FF2B5EF4-FFF2-40B4-BE49-F238E27FC236}">
                <a16:creationId xmlns:a16="http://schemas.microsoft.com/office/drawing/2014/main" id="{B061B86C-7975-401E-AEF0-D7A1469FE0CD}"/>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51223" name="Rectangle 23">
            <a:extLst>
              <a:ext uri="{FF2B5EF4-FFF2-40B4-BE49-F238E27FC236}">
                <a16:creationId xmlns:a16="http://schemas.microsoft.com/office/drawing/2014/main" id="{764D35DC-5465-4382-B212-01858818C342}"/>
              </a:ext>
            </a:extLst>
          </p:cNvPr>
          <p:cNvSpPr>
            <a:spLocks noChangeArrowheads="1"/>
          </p:cNvSpPr>
          <p:nvPr/>
        </p:nvSpPr>
        <p:spPr bwMode="auto">
          <a:xfrm>
            <a:off x="1914525"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42</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rc 2">
            <a:extLst>
              <a:ext uri="{FF2B5EF4-FFF2-40B4-BE49-F238E27FC236}">
                <a16:creationId xmlns:a16="http://schemas.microsoft.com/office/drawing/2014/main" id="{E391BE13-A6DC-4C96-9AEE-670C7390A59F}"/>
              </a:ext>
            </a:extLst>
          </p:cNvPr>
          <p:cNvSpPr>
            <a:spLocks/>
          </p:cNvSpPr>
          <p:nvPr/>
        </p:nvSpPr>
        <p:spPr bwMode="auto">
          <a:xfrm>
            <a:off x="3001963" y="2743200"/>
            <a:ext cx="2408237" cy="1905000"/>
          </a:xfrm>
          <a:custGeom>
            <a:avLst/>
            <a:gdLst>
              <a:gd name="T0" fmla="*/ 0 w 21600"/>
              <a:gd name="T1" fmla="*/ 1905000 h 21600"/>
              <a:gd name="T2" fmla="*/ 2406676 w 21600"/>
              <a:gd name="T3" fmla="*/ 0 h 21600"/>
              <a:gd name="T4" fmla="*/ 2408237 w 21600"/>
              <a:gd name="T5" fmla="*/ 1905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lnTo>
                  <a:pt x="0" y="21600"/>
                </a:lnTo>
                <a:close/>
              </a:path>
            </a:pathLst>
          </a:custGeom>
          <a:noFill/>
          <a:ln w="76200" cap="rnd">
            <a:solidFill>
              <a:schemeClr val="accent2"/>
            </a:solidFill>
            <a:round/>
            <a:headEnd type="triangle" w="med" len="me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1" name="Rectangle 3">
            <a:extLst>
              <a:ext uri="{FF2B5EF4-FFF2-40B4-BE49-F238E27FC236}">
                <a16:creationId xmlns:a16="http://schemas.microsoft.com/office/drawing/2014/main" id="{26EDA5C5-F3F1-4918-9AEA-5A0EB5606421}"/>
              </a:ext>
            </a:extLst>
          </p:cNvPr>
          <p:cNvSpPr>
            <a:spLocks noGrp="1" noChangeArrowheads="1"/>
          </p:cNvSpPr>
          <p:nvPr>
            <p:ph type="title"/>
          </p:nvPr>
        </p:nvSpPr>
        <p:spPr>
          <a:noFill/>
        </p:spPr>
        <p:txBody>
          <a:bodyPr/>
          <a:lstStyle/>
          <a:p>
            <a:r>
              <a:rPr lang="en-US" altLang="en-US"/>
              <a:t>Implementing a Heap</a:t>
            </a:r>
          </a:p>
        </p:txBody>
      </p:sp>
      <p:sp>
        <p:nvSpPr>
          <p:cNvPr id="53252" name="Rectangle 4">
            <a:extLst>
              <a:ext uri="{FF2B5EF4-FFF2-40B4-BE49-F238E27FC236}">
                <a16:creationId xmlns:a16="http://schemas.microsoft.com/office/drawing/2014/main" id="{F47DD557-76BC-4F3D-8CED-67AD64A4625B}"/>
              </a:ext>
            </a:extLst>
          </p:cNvPr>
          <p:cNvSpPr>
            <a:spLocks noGrp="1" noChangeArrowheads="1"/>
          </p:cNvSpPr>
          <p:nvPr>
            <p:ph type="body" sz="half" idx="1"/>
          </p:nvPr>
        </p:nvSpPr>
        <p:spPr>
          <a:xfrm>
            <a:off x="685800" y="1981200"/>
            <a:ext cx="3398838" cy="4114800"/>
          </a:xfrm>
        </p:spPr>
        <p:txBody>
          <a:bodyPr/>
          <a:lstStyle/>
          <a:p>
            <a:pPr>
              <a:defRPr/>
            </a:pPr>
            <a:r>
              <a:rPr lang="en-US" altLang="en-US" sz="2800"/>
              <a:t>Data from the next row goes</a:t>
            </a:r>
            <a:r>
              <a:rPr lang="en-US" altLang="en-US" sz="2800">
                <a:effectLst/>
              </a:rPr>
              <a:t> </a:t>
            </a:r>
            <a:r>
              <a:rPr lang="en-US" altLang="en-US" sz="2800"/>
              <a:t>in the </a:t>
            </a:r>
            <a:r>
              <a:rPr lang="en-US" altLang="en-US" sz="2800">
                <a:effectLst/>
              </a:rPr>
              <a:t>next two array locations.                  </a:t>
            </a:r>
          </a:p>
        </p:txBody>
      </p:sp>
      <p:sp>
        <p:nvSpPr>
          <p:cNvPr id="53253" name="Rectangle 5">
            <a:extLst>
              <a:ext uri="{FF2B5EF4-FFF2-40B4-BE49-F238E27FC236}">
                <a16:creationId xmlns:a16="http://schemas.microsoft.com/office/drawing/2014/main" id="{1E566DA4-19BA-4BC6-A837-A04C60F1B0C2}"/>
              </a:ext>
            </a:extLst>
          </p:cNvPr>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53254" name="Line 6">
            <a:extLst>
              <a:ext uri="{FF2B5EF4-FFF2-40B4-BE49-F238E27FC236}">
                <a16:creationId xmlns:a16="http://schemas.microsoft.com/office/drawing/2014/main" id="{BF8A64C5-C644-4B68-B136-20C1E4032346}"/>
              </a:ext>
            </a:extLst>
          </p:cNvPr>
          <p:cNvSpPr>
            <a:spLocks noChangeShapeType="1"/>
          </p:cNvSpPr>
          <p:nvPr/>
        </p:nvSpPr>
        <p:spPr bwMode="auto">
          <a:xfrm>
            <a:off x="26209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5" name="Line 7">
            <a:extLst>
              <a:ext uri="{FF2B5EF4-FFF2-40B4-BE49-F238E27FC236}">
                <a16:creationId xmlns:a16="http://schemas.microsoft.com/office/drawing/2014/main" id="{D7D640E9-DEC9-4D34-A119-1A138153E60F}"/>
              </a:ext>
            </a:extLst>
          </p:cNvPr>
          <p:cNvSpPr>
            <a:spLocks noChangeShapeType="1"/>
          </p:cNvSpPr>
          <p:nvPr/>
        </p:nvSpPr>
        <p:spPr bwMode="auto">
          <a:xfrm>
            <a:off x="35353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6" name="Line 8">
            <a:extLst>
              <a:ext uri="{FF2B5EF4-FFF2-40B4-BE49-F238E27FC236}">
                <a16:creationId xmlns:a16="http://schemas.microsoft.com/office/drawing/2014/main" id="{976EAD58-8D0C-448C-9A03-8054551BFA20}"/>
              </a:ext>
            </a:extLst>
          </p:cNvPr>
          <p:cNvSpPr>
            <a:spLocks noChangeShapeType="1"/>
          </p:cNvSpPr>
          <p:nvPr/>
        </p:nvSpPr>
        <p:spPr bwMode="auto">
          <a:xfrm>
            <a:off x="4448175" y="4667250"/>
            <a:ext cx="1588"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7" name="Line 9">
            <a:extLst>
              <a:ext uri="{FF2B5EF4-FFF2-40B4-BE49-F238E27FC236}">
                <a16:creationId xmlns:a16="http://schemas.microsoft.com/office/drawing/2014/main" id="{B0552CBA-6DEE-4ED6-8956-F52D8F2067FE}"/>
              </a:ext>
            </a:extLst>
          </p:cNvPr>
          <p:cNvSpPr>
            <a:spLocks noChangeShapeType="1"/>
          </p:cNvSpPr>
          <p:nvPr/>
        </p:nvSpPr>
        <p:spPr bwMode="auto">
          <a:xfrm>
            <a:off x="53641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8" name="Line 10">
            <a:extLst>
              <a:ext uri="{FF2B5EF4-FFF2-40B4-BE49-F238E27FC236}">
                <a16:creationId xmlns:a16="http://schemas.microsoft.com/office/drawing/2014/main" id="{8EF3C110-68EB-49BF-8BC3-0904DCBA70D2}"/>
              </a:ext>
            </a:extLst>
          </p:cNvPr>
          <p:cNvSpPr>
            <a:spLocks noChangeShapeType="1"/>
          </p:cNvSpPr>
          <p:nvPr/>
        </p:nvSpPr>
        <p:spPr bwMode="auto">
          <a:xfrm>
            <a:off x="62785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59" name="Line 11">
            <a:extLst>
              <a:ext uri="{FF2B5EF4-FFF2-40B4-BE49-F238E27FC236}">
                <a16:creationId xmlns:a16="http://schemas.microsoft.com/office/drawing/2014/main" id="{C5495ACF-F914-4750-93FA-DC03A901BC41}"/>
              </a:ext>
            </a:extLst>
          </p:cNvPr>
          <p:cNvSpPr>
            <a:spLocks noChangeShapeType="1"/>
          </p:cNvSpPr>
          <p:nvPr/>
        </p:nvSpPr>
        <p:spPr bwMode="auto">
          <a:xfrm>
            <a:off x="7192963" y="46656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60" name="Rectangle 12">
            <a:extLst>
              <a:ext uri="{FF2B5EF4-FFF2-40B4-BE49-F238E27FC236}">
                <a16:creationId xmlns:a16="http://schemas.microsoft.com/office/drawing/2014/main" id="{8B50625D-CE39-4EB9-BA38-E0C898DBD267}"/>
              </a:ext>
            </a:extLst>
          </p:cNvPr>
          <p:cNvSpPr>
            <a:spLocks noChangeArrowheads="1"/>
          </p:cNvSpPr>
          <p:nvPr/>
        </p:nvSpPr>
        <p:spPr bwMode="auto">
          <a:xfrm>
            <a:off x="1096963" y="5565775"/>
            <a:ext cx="2352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a:solidFill>
                  <a:schemeClr val="tx1"/>
                </a:solidFill>
                <a:effectLst>
                  <a:outerShdw blurRad="38100" dist="38100" dir="2700000" algn="tl">
                    <a:srgbClr val="000000"/>
                  </a:outerShdw>
                </a:effectLst>
                <a:latin typeface="Arial" panose="020B0604020202020204" pitchFamily="34" charset="0"/>
              </a:rPr>
              <a:t>An array of data</a:t>
            </a:r>
          </a:p>
        </p:txBody>
      </p:sp>
      <p:sp useBgFill="1">
        <p:nvSpPr>
          <p:cNvPr id="53261" name="Freeform 13">
            <a:extLst>
              <a:ext uri="{FF2B5EF4-FFF2-40B4-BE49-F238E27FC236}">
                <a16:creationId xmlns:a16="http://schemas.microsoft.com/office/drawing/2014/main" id="{7E364A73-69D7-4342-BC70-D12EF13E83DC}"/>
              </a:ext>
            </a:extLst>
          </p:cNvPr>
          <p:cNvSpPr>
            <a:spLocks/>
          </p:cNvSpPr>
          <p:nvPr/>
        </p:nvSpPr>
        <p:spPr bwMode="auto">
          <a:xfrm>
            <a:off x="7464425" y="4160838"/>
            <a:ext cx="984250" cy="1727200"/>
          </a:xfrm>
          <a:custGeom>
            <a:avLst/>
            <a:gdLst>
              <a:gd name="T0" fmla="*/ 571500 w 620"/>
              <a:gd name="T1" fmla="*/ 0 h 1088"/>
              <a:gd name="T2" fmla="*/ 0 w 620"/>
              <a:gd name="T3" fmla="*/ 709613 h 1088"/>
              <a:gd name="T4" fmla="*/ 160338 w 620"/>
              <a:gd name="T5" fmla="*/ 963613 h 1088"/>
              <a:gd name="T6" fmla="*/ 68263 w 620"/>
              <a:gd name="T7" fmla="*/ 1141413 h 1088"/>
              <a:gd name="T8" fmla="*/ 319088 w 620"/>
              <a:gd name="T9" fmla="*/ 1725613 h 1088"/>
              <a:gd name="T10" fmla="*/ 982663 w 620"/>
              <a:gd name="T11" fmla="*/ 1522413 h 1088"/>
              <a:gd name="T12" fmla="*/ 571500 w 620"/>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62" name="Line 14">
            <a:extLst>
              <a:ext uri="{FF2B5EF4-FFF2-40B4-BE49-F238E27FC236}">
                <a16:creationId xmlns:a16="http://schemas.microsoft.com/office/drawing/2014/main" id="{CAB45B17-D2A4-433D-BCAD-923A36078C88}"/>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63" name="AutoShape 15">
            <a:extLst>
              <a:ext uri="{FF2B5EF4-FFF2-40B4-BE49-F238E27FC236}">
                <a16:creationId xmlns:a16="http://schemas.microsoft.com/office/drawing/2014/main" id="{F8E37A1E-4196-4F83-BA6F-18CDFCD3750D}"/>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53264" name="Line 16">
            <a:extLst>
              <a:ext uri="{FF2B5EF4-FFF2-40B4-BE49-F238E27FC236}">
                <a16:creationId xmlns:a16="http://schemas.microsoft.com/office/drawing/2014/main" id="{2265979A-6E26-4941-8AB4-B3580739E054}"/>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65" name="AutoShape 17">
            <a:extLst>
              <a:ext uri="{FF2B5EF4-FFF2-40B4-BE49-F238E27FC236}">
                <a16:creationId xmlns:a16="http://schemas.microsoft.com/office/drawing/2014/main" id="{5D43C2CF-A97B-4473-ADD4-0E9AFB7DEF35}"/>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53266" name="Line 18">
            <a:extLst>
              <a:ext uri="{FF2B5EF4-FFF2-40B4-BE49-F238E27FC236}">
                <a16:creationId xmlns:a16="http://schemas.microsoft.com/office/drawing/2014/main" id="{CD00B777-232A-4F6F-8DD4-B0B5964D9C27}"/>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67" name="AutoShape 19">
            <a:extLst>
              <a:ext uri="{FF2B5EF4-FFF2-40B4-BE49-F238E27FC236}">
                <a16:creationId xmlns:a16="http://schemas.microsoft.com/office/drawing/2014/main" id="{E254F69F-4581-49B3-A228-B78BAF098642}"/>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53268" name="Line 20">
            <a:extLst>
              <a:ext uri="{FF2B5EF4-FFF2-40B4-BE49-F238E27FC236}">
                <a16:creationId xmlns:a16="http://schemas.microsoft.com/office/drawing/2014/main" id="{7FBF0216-9483-410B-AD9C-3B411A3554F5}"/>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69" name="AutoShape 21">
            <a:extLst>
              <a:ext uri="{FF2B5EF4-FFF2-40B4-BE49-F238E27FC236}">
                <a16:creationId xmlns:a16="http://schemas.microsoft.com/office/drawing/2014/main" id="{1A8D4738-00A9-48BB-9CAF-DA0FAF1CBC01}"/>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53270" name="AutoShape 22">
            <a:extLst>
              <a:ext uri="{FF2B5EF4-FFF2-40B4-BE49-F238E27FC236}">
                <a16:creationId xmlns:a16="http://schemas.microsoft.com/office/drawing/2014/main" id="{01F1AAFA-FEB2-47A2-8534-0E884D3CF889}"/>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53271" name="Rectangle 23">
            <a:extLst>
              <a:ext uri="{FF2B5EF4-FFF2-40B4-BE49-F238E27FC236}">
                <a16:creationId xmlns:a16="http://schemas.microsoft.com/office/drawing/2014/main" id="{865AC852-34E2-4C8B-A0AB-88730DB4B432}"/>
              </a:ext>
            </a:extLst>
          </p:cNvPr>
          <p:cNvSpPr>
            <a:spLocks noChangeArrowheads="1"/>
          </p:cNvSpPr>
          <p:nvPr/>
        </p:nvSpPr>
        <p:spPr bwMode="auto">
          <a:xfrm>
            <a:off x="1914525"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42</a:t>
            </a:r>
          </a:p>
        </p:txBody>
      </p:sp>
      <p:sp>
        <p:nvSpPr>
          <p:cNvPr id="53272" name="Arc 24">
            <a:extLst>
              <a:ext uri="{FF2B5EF4-FFF2-40B4-BE49-F238E27FC236}">
                <a16:creationId xmlns:a16="http://schemas.microsoft.com/office/drawing/2014/main" id="{022F904D-F837-47BC-9469-C87F704617CB}"/>
              </a:ext>
            </a:extLst>
          </p:cNvPr>
          <p:cNvSpPr>
            <a:spLocks/>
          </p:cNvSpPr>
          <p:nvPr/>
        </p:nvSpPr>
        <p:spPr bwMode="auto">
          <a:xfrm rot="5400000">
            <a:off x="5139531" y="2402682"/>
            <a:ext cx="1908175" cy="3319462"/>
          </a:xfrm>
          <a:custGeom>
            <a:avLst/>
            <a:gdLst>
              <a:gd name="T0" fmla="*/ 0 w 21618"/>
              <a:gd name="T1" fmla="*/ 0 h 21600"/>
              <a:gd name="T2" fmla="*/ 1908175 w 21618"/>
              <a:gd name="T3" fmla="*/ 3319462 h 21600"/>
              <a:gd name="T4" fmla="*/ 1589 w 21618"/>
              <a:gd name="T5" fmla="*/ 3319462 h 21600"/>
              <a:gd name="T6" fmla="*/ 0 60000 65536"/>
              <a:gd name="T7" fmla="*/ 0 60000 65536"/>
              <a:gd name="T8" fmla="*/ 0 60000 65536"/>
            </a:gdLst>
            <a:ahLst/>
            <a:cxnLst>
              <a:cxn ang="T6">
                <a:pos x="T0" y="T1"/>
              </a:cxn>
              <a:cxn ang="T7">
                <a:pos x="T2" y="T3"/>
              </a:cxn>
              <a:cxn ang="T8">
                <a:pos x="T4" y="T5"/>
              </a:cxn>
            </a:cxnLst>
            <a:rect l="0" t="0" r="r" b="b"/>
            <a:pathLst>
              <a:path w="21618" h="21600" fill="none" extrusionOk="0">
                <a:moveTo>
                  <a:pt x="0" y="0"/>
                </a:moveTo>
                <a:cubicBezTo>
                  <a:pt x="6" y="0"/>
                  <a:pt x="12" y="0"/>
                  <a:pt x="18" y="0"/>
                </a:cubicBezTo>
                <a:cubicBezTo>
                  <a:pt x="11947" y="0"/>
                  <a:pt x="21618" y="9670"/>
                  <a:pt x="21618" y="21600"/>
                </a:cubicBezTo>
              </a:path>
              <a:path w="21618" h="21600" stroke="0" extrusionOk="0">
                <a:moveTo>
                  <a:pt x="0" y="0"/>
                </a:moveTo>
                <a:cubicBezTo>
                  <a:pt x="6" y="0"/>
                  <a:pt x="12" y="0"/>
                  <a:pt x="18" y="0"/>
                </a:cubicBezTo>
                <a:cubicBezTo>
                  <a:pt x="11947" y="0"/>
                  <a:pt x="21618" y="9670"/>
                  <a:pt x="21618" y="21600"/>
                </a:cubicBezTo>
                <a:lnTo>
                  <a:pt x="18" y="21600"/>
                </a:lnTo>
                <a:lnTo>
                  <a:pt x="0" y="0"/>
                </a:lnTo>
                <a:close/>
              </a:path>
            </a:pathLst>
          </a:custGeom>
          <a:noFill/>
          <a:ln w="76200" cap="rnd">
            <a:solidFill>
              <a:schemeClr val="accent2"/>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3273" name="Rectangle 25">
            <a:extLst>
              <a:ext uri="{FF2B5EF4-FFF2-40B4-BE49-F238E27FC236}">
                <a16:creationId xmlns:a16="http://schemas.microsoft.com/office/drawing/2014/main" id="{4748111A-C6F2-4106-9311-B13E0967ECB5}"/>
              </a:ext>
            </a:extLst>
          </p:cNvPr>
          <p:cNvSpPr>
            <a:spLocks noChangeArrowheads="1"/>
          </p:cNvSpPr>
          <p:nvPr/>
        </p:nvSpPr>
        <p:spPr bwMode="auto">
          <a:xfrm>
            <a:off x="2798763"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35</a:t>
            </a:r>
          </a:p>
        </p:txBody>
      </p:sp>
      <p:sp>
        <p:nvSpPr>
          <p:cNvPr id="53274" name="Rectangle 26">
            <a:extLst>
              <a:ext uri="{FF2B5EF4-FFF2-40B4-BE49-F238E27FC236}">
                <a16:creationId xmlns:a16="http://schemas.microsoft.com/office/drawing/2014/main" id="{6A17664E-60B2-48FA-BB64-DA8E6B4998D5}"/>
              </a:ext>
            </a:extLst>
          </p:cNvPr>
          <p:cNvSpPr>
            <a:spLocks noChangeArrowheads="1"/>
          </p:cNvSpPr>
          <p:nvPr/>
        </p:nvSpPr>
        <p:spPr bwMode="auto">
          <a:xfrm>
            <a:off x="3683000"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23</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469C067-3274-4982-B9F3-52D951E5D537}"/>
              </a:ext>
            </a:extLst>
          </p:cNvPr>
          <p:cNvSpPr>
            <a:spLocks noGrp="1" noChangeArrowheads="1"/>
          </p:cNvSpPr>
          <p:nvPr>
            <p:ph type="title"/>
          </p:nvPr>
        </p:nvSpPr>
        <p:spPr>
          <a:noFill/>
        </p:spPr>
        <p:txBody>
          <a:bodyPr/>
          <a:lstStyle/>
          <a:p>
            <a:r>
              <a:rPr lang="en-US" altLang="en-US"/>
              <a:t>Implementing a Heap</a:t>
            </a:r>
          </a:p>
        </p:txBody>
      </p:sp>
      <p:sp>
        <p:nvSpPr>
          <p:cNvPr id="55299" name="Rectangle 3">
            <a:extLst>
              <a:ext uri="{FF2B5EF4-FFF2-40B4-BE49-F238E27FC236}">
                <a16:creationId xmlns:a16="http://schemas.microsoft.com/office/drawing/2014/main" id="{FB9B094A-F89D-4E52-86A2-121B9126DC80}"/>
              </a:ext>
            </a:extLst>
          </p:cNvPr>
          <p:cNvSpPr>
            <a:spLocks noGrp="1" noChangeArrowheads="1"/>
          </p:cNvSpPr>
          <p:nvPr>
            <p:ph type="body" sz="half" idx="1"/>
          </p:nvPr>
        </p:nvSpPr>
        <p:spPr>
          <a:xfrm>
            <a:off x="685800" y="1981200"/>
            <a:ext cx="3398838" cy="4114800"/>
          </a:xfrm>
        </p:spPr>
        <p:txBody>
          <a:bodyPr/>
          <a:lstStyle/>
          <a:p>
            <a:pPr>
              <a:defRPr/>
            </a:pPr>
            <a:r>
              <a:rPr lang="en-US" altLang="en-US" sz="2800"/>
              <a:t>Data from the next row goes</a:t>
            </a:r>
            <a:r>
              <a:rPr lang="en-US" altLang="en-US" sz="2800">
                <a:effectLst/>
              </a:rPr>
              <a:t> </a:t>
            </a:r>
            <a:r>
              <a:rPr lang="en-US" altLang="en-US" sz="2800"/>
              <a:t>in the </a:t>
            </a:r>
            <a:r>
              <a:rPr lang="en-US" altLang="en-US" sz="2800">
                <a:effectLst/>
              </a:rPr>
              <a:t>next two array locations.                  </a:t>
            </a:r>
          </a:p>
        </p:txBody>
      </p:sp>
      <p:sp>
        <p:nvSpPr>
          <p:cNvPr id="55300" name="Rectangle 4">
            <a:extLst>
              <a:ext uri="{FF2B5EF4-FFF2-40B4-BE49-F238E27FC236}">
                <a16:creationId xmlns:a16="http://schemas.microsoft.com/office/drawing/2014/main" id="{FF131B81-0DBC-4904-9F50-E3BE21400AD4}"/>
              </a:ext>
            </a:extLst>
          </p:cNvPr>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55301" name="Line 5">
            <a:extLst>
              <a:ext uri="{FF2B5EF4-FFF2-40B4-BE49-F238E27FC236}">
                <a16:creationId xmlns:a16="http://schemas.microsoft.com/office/drawing/2014/main" id="{1CCEFA4F-71A7-4A38-ACE0-1A9989DED9EB}"/>
              </a:ext>
            </a:extLst>
          </p:cNvPr>
          <p:cNvSpPr>
            <a:spLocks noChangeShapeType="1"/>
          </p:cNvSpPr>
          <p:nvPr/>
        </p:nvSpPr>
        <p:spPr bwMode="auto">
          <a:xfrm>
            <a:off x="26209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2" name="Line 6">
            <a:extLst>
              <a:ext uri="{FF2B5EF4-FFF2-40B4-BE49-F238E27FC236}">
                <a16:creationId xmlns:a16="http://schemas.microsoft.com/office/drawing/2014/main" id="{227174A7-BBD9-42D4-BEDC-2BD45470E0FF}"/>
              </a:ext>
            </a:extLst>
          </p:cNvPr>
          <p:cNvSpPr>
            <a:spLocks noChangeShapeType="1"/>
          </p:cNvSpPr>
          <p:nvPr/>
        </p:nvSpPr>
        <p:spPr bwMode="auto">
          <a:xfrm>
            <a:off x="35353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3" name="Line 7">
            <a:extLst>
              <a:ext uri="{FF2B5EF4-FFF2-40B4-BE49-F238E27FC236}">
                <a16:creationId xmlns:a16="http://schemas.microsoft.com/office/drawing/2014/main" id="{92A12C08-9EE8-425C-8AE7-D33E7A7D89E3}"/>
              </a:ext>
            </a:extLst>
          </p:cNvPr>
          <p:cNvSpPr>
            <a:spLocks noChangeShapeType="1"/>
          </p:cNvSpPr>
          <p:nvPr/>
        </p:nvSpPr>
        <p:spPr bwMode="auto">
          <a:xfrm>
            <a:off x="4448175" y="4667250"/>
            <a:ext cx="1588"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4" name="Line 8">
            <a:extLst>
              <a:ext uri="{FF2B5EF4-FFF2-40B4-BE49-F238E27FC236}">
                <a16:creationId xmlns:a16="http://schemas.microsoft.com/office/drawing/2014/main" id="{866BC38C-CF56-457C-B963-B4A701EC55BC}"/>
              </a:ext>
            </a:extLst>
          </p:cNvPr>
          <p:cNvSpPr>
            <a:spLocks noChangeShapeType="1"/>
          </p:cNvSpPr>
          <p:nvPr/>
        </p:nvSpPr>
        <p:spPr bwMode="auto">
          <a:xfrm>
            <a:off x="53641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5" name="Line 9">
            <a:extLst>
              <a:ext uri="{FF2B5EF4-FFF2-40B4-BE49-F238E27FC236}">
                <a16:creationId xmlns:a16="http://schemas.microsoft.com/office/drawing/2014/main" id="{F9D24A0B-4A79-49D3-8482-83DCCC7D017A}"/>
              </a:ext>
            </a:extLst>
          </p:cNvPr>
          <p:cNvSpPr>
            <a:spLocks noChangeShapeType="1"/>
          </p:cNvSpPr>
          <p:nvPr/>
        </p:nvSpPr>
        <p:spPr bwMode="auto">
          <a:xfrm>
            <a:off x="62785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6" name="Line 10">
            <a:extLst>
              <a:ext uri="{FF2B5EF4-FFF2-40B4-BE49-F238E27FC236}">
                <a16:creationId xmlns:a16="http://schemas.microsoft.com/office/drawing/2014/main" id="{63EED444-7E6B-4276-86C1-B682B326904F}"/>
              </a:ext>
            </a:extLst>
          </p:cNvPr>
          <p:cNvSpPr>
            <a:spLocks noChangeShapeType="1"/>
          </p:cNvSpPr>
          <p:nvPr/>
        </p:nvSpPr>
        <p:spPr bwMode="auto">
          <a:xfrm>
            <a:off x="7192963" y="46656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7" name="Rectangle 11">
            <a:extLst>
              <a:ext uri="{FF2B5EF4-FFF2-40B4-BE49-F238E27FC236}">
                <a16:creationId xmlns:a16="http://schemas.microsoft.com/office/drawing/2014/main" id="{50580597-D244-45C4-8C31-E4937E77DD82}"/>
              </a:ext>
            </a:extLst>
          </p:cNvPr>
          <p:cNvSpPr>
            <a:spLocks noChangeArrowheads="1"/>
          </p:cNvSpPr>
          <p:nvPr/>
        </p:nvSpPr>
        <p:spPr bwMode="auto">
          <a:xfrm>
            <a:off x="1096963" y="5565775"/>
            <a:ext cx="2352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a:solidFill>
                  <a:schemeClr val="tx1"/>
                </a:solidFill>
                <a:effectLst>
                  <a:outerShdw blurRad="38100" dist="38100" dir="2700000" algn="tl">
                    <a:srgbClr val="000000"/>
                  </a:outerShdw>
                </a:effectLst>
                <a:latin typeface="Arial" panose="020B0604020202020204" pitchFamily="34" charset="0"/>
              </a:rPr>
              <a:t>An array of data</a:t>
            </a:r>
          </a:p>
        </p:txBody>
      </p:sp>
      <p:sp useBgFill="1">
        <p:nvSpPr>
          <p:cNvPr id="55308" name="Freeform 12">
            <a:extLst>
              <a:ext uri="{FF2B5EF4-FFF2-40B4-BE49-F238E27FC236}">
                <a16:creationId xmlns:a16="http://schemas.microsoft.com/office/drawing/2014/main" id="{DAC3714B-CC62-47E6-A3B8-D3740BE2E243}"/>
              </a:ext>
            </a:extLst>
          </p:cNvPr>
          <p:cNvSpPr>
            <a:spLocks/>
          </p:cNvSpPr>
          <p:nvPr/>
        </p:nvSpPr>
        <p:spPr bwMode="auto">
          <a:xfrm>
            <a:off x="7464425" y="4160838"/>
            <a:ext cx="984250" cy="1727200"/>
          </a:xfrm>
          <a:custGeom>
            <a:avLst/>
            <a:gdLst>
              <a:gd name="T0" fmla="*/ 571500 w 620"/>
              <a:gd name="T1" fmla="*/ 0 h 1088"/>
              <a:gd name="T2" fmla="*/ 0 w 620"/>
              <a:gd name="T3" fmla="*/ 709613 h 1088"/>
              <a:gd name="T4" fmla="*/ 160338 w 620"/>
              <a:gd name="T5" fmla="*/ 963613 h 1088"/>
              <a:gd name="T6" fmla="*/ 68263 w 620"/>
              <a:gd name="T7" fmla="*/ 1141413 h 1088"/>
              <a:gd name="T8" fmla="*/ 319088 w 620"/>
              <a:gd name="T9" fmla="*/ 1725613 h 1088"/>
              <a:gd name="T10" fmla="*/ 982663 w 620"/>
              <a:gd name="T11" fmla="*/ 1522413 h 1088"/>
              <a:gd name="T12" fmla="*/ 571500 w 620"/>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9" name="Line 13">
            <a:extLst>
              <a:ext uri="{FF2B5EF4-FFF2-40B4-BE49-F238E27FC236}">
                <a16:creationId xmlns:a16="http://schemas.microsoft.com/office/drawing/2014/main" id="{5DAFFE33-0F2A-4371-9EF5-4BDCFD348814}"/>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10" name="AutoShape 14">
            <a:extLst>
              <a:ext uri="{FF2B5EF4-FFF2-40B4-BE49-F238E27FC236}">
                <a16:creationId xmlns:a16="http://schemas.microsoft.com/office/drawing/2014/main" id="{15D97D1D-1977-44EB-8916-13E0F85E376F}"/>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55311" name="Line 15">
            <a:extLst>
              <a:ext uri="{FF2B5EF4-FFF2-40B4-BE49-F238E27FC236}">
                <a16:creationId xmlns:a16="http://schemas.microsoft.com/office/drawing/2014/main" id="{D48214CF-8284-481C-B3CE-0A5515C8E92C}"/>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12" name="AutoShape 16">
            <a:extLst>
              <a:ext uri="{FF2B5EF4-FFF2-40B4-BE49-F238E27FC236}">
                <a16:creationId xmlns:a16="http://schemas.microsoft.com/office/drawing/2014/main" id="{48025232-FCBA-4D13-B476-717E8D7008F2}"/>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55313" name="Line 17">
            <a:extLst>
              <a:ext uri="{FF2B5EF4-FFF2-40B4-BE49-F238E27FC236}">
                <a16:creationId xmlns:a16="http://schemas.microsoft.com/office/drawing/2014/main" id="{2BDE7EC1-0B4A-4B1B-BF5A-5831AC6FE710}"/>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14" name="AutoShape 18">
            <a:extLst>
              <a:ext uri="{FF2B5EF4-FFF2-40B4-BE49-F238E27FC236}">
                <a16:creationId xmlns:a16="http://schemas.microsoft.com/office/drawing/2014/main" id="{5A24B242-549C-4953-BF00-8AA43104A87F}"/>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55315" name="Line 19">
            <a:extLst>
              <a:ext uri="{FF2B5EF4-FFF2-40B4-BE49-F238E27FC236}">
                <a16:creationId xmlns:a16="http://schemas.microsoft.com/office/drawing/2014/main" id="{091D2657-922D-4DFF-B7DC-4251103C805B}"/>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16" name="AutoShape 20">
            <a:extLst>
              <a:ext uri="{FF2B5EF4-FFF2-40B4-BE49-F238E27FC236}">
                <a16:creationId xmlns:a16="http://schemas.microsoft.com/office/drawing/2014/main" id="{73C707F8-7DB1-4B5D-8ECA-6D14E87C1603}"/>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55317" name="AutoShape 21">
            <a:extLst>
              <a:ext uri="{FF2B5EF4-FFF2-40B4-BE49-F238E27FC236}">
                <a16:creationId xmlns:a16="http://schemas.microsoft.com/office/drawing/2014/main" id="{E4346665-2B91-42D8-A0A6-5224033E4943}"/>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55318" name="Rectangle 22">
            <a:extLst>
              <a:ext uri="{FF2B5EF4-FFF2-40B4-BE49-F238E27FC236}">
                <a16:creationId xmlns:a16="http://schemas.microsoft.com/office/drawing/2014/main" id="{F89B37DB-DFFA-4CCD-82E3-B5D9DAEB447D}"/>
              </a:ext>
            </a:extLst>
          </p:cNvPr>
          <p:cNvSpPr>
            <a:spLocks noChangeArrowheads="1"/>
          </p:cNvSpPr>
          <p:nvPr/>
        </p:nvSpPr>
        <p:spPr bwMode="auto">
          <a:xfrm>
            <a:off x="1914525"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42</a:t>
            </a:r>
          </a:p>
        </p:txBody>
      </p:sp>
      <p:sp>
        <p:nvSpPr>
          <p:cNvPr id="55319" name="Rectangle 23">
            <a:extLst>
              <a:ext uri="{FF2B5EF4-FFF2-40B4-BE49-F238E27FC236}">
                <a16:creationId xmlns:a16="http://schemas.microsoft.com/office/drawing/2014/main" id="{1E4A3F7E-722A-4FFB-A4A9-60BBF4E6F6F6}"/>
              </a:ext>
            </a:extLst>
          </p:cNvPr>
          <p:cNvSpPr>
            <a:spLocks noChangeArrowheads="1"/>
          </p:cNvSpPr>
          <p:nvPr/>
        </p:nvSpPr>
        <p:spPr bwMode="auto">
          <a:xfrm>
            <a:off x="2798763"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35</a:t>
            </a:r>
          </a:p>
        </p:txBody>
      </p:sp>
      <p:sp>
        <p:nvSpPr>
          <p:cNvPr id="55320" name="Rectangle 24">
            <a:extLst>
              <a:ext uri="{FF2B5EF4-FFF2-40B4-BE49-F238E27FC236}">
                <a16:creationId xmlns:a16="http://schemas.microsoft.com/office/drawing/2014/main" id="{2120C1C8-A6F0-4655-8746-584ED2AE7066}"/>
              </a:ext>
            </a:extLst>
          </p:cNvPr>
          <p:cNvSpPr>
            <a:spLocks noChangeArrowheads="1"/>
          </p:cNvSpPr>
          <p:nvPr/>
        </p:nvSpPr>
        <p:spPr bwMode="auto">
          <a:xfrm>
            <a:off x="3683000"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23</a:t>
            </a:r>
          </a:p>
        </p:txBody>
      </p:sp>
      <p:sp>
        <p:nvSpPr>
          <p:cNvPr id="55321" name="Line 25">
            <a:extLst>
              <a:ext uri="{FF2B5EF4-FFF2-40B4-BE49-F238E27FC236}">
                <a16:creationId xmlns:a16="http://schemas.microsoft.com/office/drawing/2014/main" id="{CBC48986-77C2-45D6-A5A1-61B1F703A450}"/>
              </a:ext>
            </a:extLst>
          </p:cNvPr>
          <p:cNvSpPr>
            <a:spLocks noChangeShapeType="1"/>
          </p:cNvSpPr>
          <p:nvPr/>
        </p:nvSpPr>
        <p:spPr bwMode="auto">
          <a:xfrm flipH="1">
            <a:off x="4892675" y="3856038"/>
            <a:ext cx="152400" cy="8382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22" name="Line 26">
            <a:extLst>
              <a:ext uri="{FF2B5EF4-FFF2-40B4-BE49-F238E27FC236}">
                <a16:creationId xmlns:a16="http://schemas.microsoft.com/office/drawing/2014/main" id="{F3EED7BF-333E-406D-B987-21FF7D7AA019}"/>
              </a:ext>
            </a:extLst>
          </p:cNvPr>
          <p:cNvSpPr>
            <a:spLocks noChangeShapeType="1"/>
          </p:cNvSpPr>
          <p:nvPr/>
        </p:nvSpPr>
        <p:spPr bwMode="auto">
          <a:xfrm flipH="1">
            <a:off x="5761038" y="3916363"/>
            <a:ext cx="609600" cy="9144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23" name="Rectangle 27">
            <a:extLst>
              <a:ext uri="{FF2B5EF4-FFF2-40B4-BE49-F238E27FC236}">
                <a16:creationId xmlns:a16="http://schemas.microsoft.com/office/drawing/2014/main" id="{6769B9DC-1555-4878-838C-AD0365603029}"/>
              </a:ext>
            </a:extLst>
          </p:cNvPr>
          <p:cNvSpPr>
            <a:spLocks noChangeArrowheads="1"/>
          </p:cNvSpPr>
          <p:nvPr/>
        </p:nvSpPr>
        <p:spPr bwMode="auto">
          <a:xfrm>
            <a:off x="4611688"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27</a:t>
            </a:r>
          </a:p>
        </p:txBody>
      </p:sp>
      <p:sp>
        <p:nvSpPr>
          <p:cNvPr id="55324" name="Rectangle 28">
            <a:extLst>
              <a:ext uri="{FF2B5EF4-FFF2-40B4-BE49-F238E27FC236}">
                <a16:creationId xmlns:a16="http://schemas.microsoft.com/office/drawing/2014/main" id="{B50D6C82-AF59-45B7-A3C0-5FB968CF58D7}"/>
              </a:ext>
            </a:extLst>
          </p:cNvPr>
          <p:cNvSpPr>
            <a:spLocks noChangeArrowheads="1"/>
          </p:cNvSpPr>
          <p:nvPr/>
        </p:nvSpPr>
        <p:spPr bwMode="auto">
          <a:xfrm>
            <a:off x="5495925"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21</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33240AA-E40D-4148-A6A8-F8F34A8C3FCB}"/>
              </a:ext>
            </a:extLst>
          </p:cNvPr>
          <p:cNvSpPr>
            <a:spLocks noGrp="1" noChangeArrowheads="1"/>
          </p:cNvSpPr>
          <p:nvPr>
            <p:ph type="title"/>
          </p:nvPr>
        </p:nvSpPr>
        <p:spPr>
          <a:noFill/>
        </p:spPr>
        <p:txBody>
          <a:bodyPr/>
          <a:lstStyle/>
          <a:p>
            <a:r>
              <a:rPr lang="en-US" altLang="en-US"/>
              <a:t>Implementing a Heap</a:t>
            </a:r>
          </a:p>
        </p:txBody>
      </p:sp>
      <p:sp>
        <p:nvSpPr>
          <p:cNvPr id="57347" name="Rectangle 3">
            <a:extLst>
              <a:ext uri="{FF2B5EF4-FFF2-40B4-BE49-F238E27FC236}">
                <a16:creationId xmlns:a16="http://schemas.microsoft.com/office/drawing/2014/main" id="{8A89C52C-B6C3-4014-A65C-1219F4DBAAC4}"/>
              </a:ext>
            </a:extLst>
          </p:cNvPr>
          <p:cNvSpPr>
            <a:spLocks noGrp="1" noChangeArrowheads="1"/>
          </p:cNvSpPr>
          <p:nvPr>
            <p:ph type="body" sz="half" idx="1"/>
          </p:nvPr>
        </p:nvSpPr>
        <p:spPr>
          <a:xfrm>
            <a:off x="685800" y="1981200"/>
            <a:ext cx="3398838" cy="4114800"/>
          </a:xfrm>
        </p:spPr>
        <p:txBody>
          <a:bodyPr/>
          <a:lstStyle/>
          <a:p>
            <a:pPr>
              <a:defRPr/>
            </a:pPr>
            <a:r>
              <a:rPr lang="en-US" altLang="en-US" sz="2800"/>
              <a:t>Data from the next row goes</a:t>
            </a:r>
            <a:r>
              <a:rPr lang="en-US" altLang="en-US" sz="2800">
                <a:effectLst/>
              </a:rPr>
              <a:t> </a:t>
            </a:r>
            <a:r>
              <a:rPr lang="en-US" altLang="en-US" sz="2800"/>
              <a:t>in the </a:t>
            </a:r>
            <a:r>
              <a:rPr lang="en-US" altLang="en-US" sz="2800">
                <a:effectLst/>
              </a:rPr>
              <a:t>next two array locations.                  </a:t>
            </a:r>
          </a:p>
        </p:txBody>
      </p:sp>
      <p:sp>
        <p:nvSpPr>
          <p:cNvPr id="57348" name="Rectangle 4">
            <a:extLst>
              <a:ext uri="{FF2B5EF4-FFF2-40B4-BE49-F238E27FC236}">
                <a16:creationId xmlns:a16="http://schemas.microsoft.com/office/drawing/2014/main" id="{67ABCBB2-CD2E-4922-9205-1C97647F72B0}"/>
              </a:ext>
            </a:extLst>
          </p:cNvPr>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57349" name="Line 5">
            <a:extLst>
              <a:ext uri="{FF2B5EF4-FFF2-40B4-BE49-F238E27FC236}">
                <a16:creationId xmlns:a16="http://schemas.microsoft.com/office/drawing/2014/main" id="{5C59E075-4683-4EC2-A861-61C8F6416439}"/>
              </a:ext>
            </a:extLst>
          </p:cNvPr>
          <p:cNvSpPr>
            <a:spLocks noChangeShapeType="1"/>
          </p:cNvSpPr>
          <p:nvPr/>
        </p:nvSpPr>
        <p:spPr bwMode="auto">
          <a:xfrm>
            <a:off x="26209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0" name="Line 6">
            <a:extLst>
              <a:ext uri="{FF2B5EF4-FFF2-40B4-BE49-F238E27FC236}">
                <a16:creationId xmlns:a16="http://schemas.microsoft.com/office/drawing/2014/main" id="{0D41B14D-E776-4E44-9347-DEDFDEEEB5FA}"/>
              </a:ext>
            </a:extLst>
          </p:cNvPr>
          <p:cNvSpPr>
            <a:spLocks noChangeShapeType="1"/>
          </p:cNvSpPr>
          <p:nvPr/>
        </p:nvSpPr>
        <p:spPr bwMode="auto">
          <a:xfrm>
            <a:off x="35353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1" name="Line 7">
            <a:extLst>
              <a:ext uri="{FF2B5EF4-FFF2-40B4-BE49-F238E27FC236}">
                <a16:creationId xmlns:a16="http://schemas.microsoft.com/office/drawing/2014/main" id="{070B87D6-1DAC-48A2-BDC0-5652C9585491}"/>
              </a:ext>
            </a:extLst>
          </p:cNvPr>
          <p:cNvSpPr>
            <a:spLocks noChangeShapeType="1"/>
          </p:cNvSpPr>
          <p:nvPr/>
        </p:nvSpPr>
        <p:spPr bwMode="auto">
          <a:xfrm>
            <a:off x="4448175" y="4667250"/>
            <a:ext cx="1588"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2" name="Line 8">
            <a:extLst>
              <a:ext uri="{FF2B5EF4-FFF2-40B4-BE49-F238E27FC236}">
                <a16:creationId xmlns:a16="http://schemas.microsoft.com/office/drawing/2014/main" id="{D98B6533-B3DC-418B-97E2-ED593825ADBE}"/>
              </a:ext>
            </a:extLst>
          </p:cNvPr>
          <p:cNvSpPr>
            <a:spLocks noChangeShapeType="1"/>
          </p:cNvSpPr>
          <p:nvPr/>
        </p:nvSpPr>
        <p:spPr bwMode="auto">
          <a:xfrm>
            <a:off x="53641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3" name="Line 9">
            <a:extLst>
              <a:ext uri="{FF2B5EF4-FFF2-40B4-BE49-F238E27FC236}">
                <a16:creationId xmlns:a16="http://schemas.microsoft.com/office/drawing/2014/main" id="{75B7E772-FF53-44FC-A05C-CA1299E64707}"/>
              </a:ext>
            </a:extLst>
          </p:cNvPr>
          <p:cNvSpPr>
            <a:spLocks noChangeShapeType="1"/>
          </p:cNvSpPr>
          <p:nvPr/>
        </p:nvSpPr>
        <p:spPr bwMode="auto">
          <a:xfrm>
            <a:off x="62785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4" name="Line 10">
            <a:extLst>
              <a:ext uri="{FF2B5EF4-FFF2-40B4-BE49-F238E27FC236}">
                <a16:creationId xmlns:a16="http://schemas.microsoft.com/office/drawing/2014/main" id="{920AD3A0-2BF2-43A2-BBDE-3E1AC6A9AD60}"/>
              </a:ext>
            </a:extLst>
          </p:cNvPr>
          <p:cNvSpPr>
            <a:spLocks noChangeShapeType="1"/>
          </p:cNvSpPr>
          <p:nvPr/>
        </p:nvSpPr>
        <p:spPr bwMode="auto">
          <a:xfrm>
            <a:off x="7192963" y="46656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5" name="Rectangle 11">
            <a:extLst>
              <a:ext uri="{FF2B5EF4-FFF2-40B4-BE49-F238E27FC236}">
                <a16:creationId xmlns:a16="http://schemas.microsoft.com/office/drawing/2014/main" id="{1469F012-B0DF-4AC6-ABD2-D78778AED7C4}"/>
              </a:ext>
            </a:extLst>
          </p:cNvPr>
          <p:cNvSpPr>
            <a:spLocks noChangeArrowheads="1"/>
          </p:cNvSpPr>
          <p:nvPr/>
        </p:nvSpPr>
        <p:spPr bwMode="auto">
          <a:xfrm>
            <a:off x="1096963" y="5565775"/>
            <a:ext cx="2352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a:solidFill>
                  <a:schemeClr val="tx1"/>
                </a:solidFill>
                <a:effectLst>
                  <a:outerShdw blurRad="38100" dist="38100" dir="2700000" algn="tl">
                    <a:srgbClr val="000000"/>
                  </a:outerShdw>
                </a:effectLst>
                <a:latin typeface="Arial" panose="020B0604020202020204" pitchFamily="34" charset="0"/>
              </a:rPr>
              <a:t>An array of data</a:t>
            </a:r>
          </a:p>
        </p:txBody>
      </p:sp>
      <p:sp useBgFill="1">
        <p:nvSpPr>
          <p:cNvPr id="57356" name="Freeform 12">
            <a:extLst>
              <a:ext uri="{FF2B5EF4-FFF2-40B4-BE49-F238E27FC236}">
                <a16:creationId xmlns:a16="http://schemas.microsoft.com/office/drawing/2014/main" id="{7B19D494-B821-4F4F-BD06-0A5EABC142C2}"/>
              </a:ext>
            </a:extLst>
          </p:cNvPr>
          <p:cNvSpPr>
            <a:spLocks/>
          </p:cNvSpPr>
          <p:nvPr/>
        </p:nvSpPr>
        <p:spPr bwMode="auto">
          <a:xfrm>
            <a:off x="7464425" y="4160838"/>
            <a:ext cx="984250" cy="1727200"/>
          </a:xfrm>
          <a:custGeom>
            <a:avLst/>
            <a:gdLst>
              <a:gd name="T0" fmla="*/ 571500 w 620"/>
              <a:gd name="T1" fmla="*/ 0 h 1088"/>
              <a:gd name="T2" fmla="*/ 0 w 620"/>
              <a:gd name="T3" fmla="*/ 709613 h 1088"/>
              <a:gd name="T4" fmla="*/ 160338 w 620"/>
              <a:gd name="T5" fmla="*/ 963613 h 1088"/>
              <a:gd name="T6" fmla="*/ 68263 w 620"/>
              <a:gd name="T7" fmla="*/ 1141413 h 1088"/>
              <a:gd name="T8" fmla="*/ 319088 w 620"/>
              <a:gd name="T9" fmla="*/ 1725613 h 1088"/>
              <a:gd name="T10" fmla="*/ 982663 w 620"/>
              <a:gd name="T11" fmla="*/ 1522413 h 1088"/>
              <a:gd name="T12" fmla="*/ 571500 w 620"/>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7" name="Line 13">
            <a:extLst>
              <a:ext uri="{FF2B5EF4-FFF2-40B4-BE49-F238E27FC236}">
                <a16:creationId xmlns:a16="http://schemas.microsoft.com/office/drawing/2014/main" id="{BB6EE9E5-E023-455A-A38D-B5953E138293}"/>
              </a:ext>
            </a:extLst>
          </p:cNvPr>
          <p:cNvSpPr>
            <a:spLocks noChangeShapeType="1"/>
          </p:cNvSpPr>
          <p:nvPr/>
        </p:nvSpPr>
        <p:spPr bwMode="auto">
          <a:xfrm>
            <a:off x="55165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58" name="AutoShape 14">
            <a:extLst>
              <a:ext uri="{FF2B5EF4-FFF2-40B4-BE49-F238E27FC236}">
                <a16:creationId xmlns:a16="http://schemas.microsoft.com/office/drawing/2014/main" id="{06DA1A22-5D4A-4152-A3C1-FB8E7350A687}"/>
              </a:ext>
            </a:extLst>
          </p:cNvPr>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57359" name="Line 15">
            <a:extLst>
              <a:ext uri="{FF2B5EF4-FFF2-40B4-BE49-F238E27FC236}">
                <a16:creationId xmlns:a16="http://schemas.microsoft.com/office/drawing/2014/main" id="{7543A8FC-8F9A-432C-BAE8-6C66196015E1}"/>
              </a:ext>
            </a:extLst>
          </p:cNvPr>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60" name="AutoShape 16">
            <a:extLst>
              <a:ext uri="{FF2B5EF4-FFF2-40B4-BE49-F238E27FC236}">
                <a16:creationId xmlns:a16="http://schemas.microsoft.com/office/drawing/2014/main" id="{854A068E-8797-44A8-99BD-CFFFDBCF8364}"/>
              </a:ext>
            </a:extLst>
          </p:cNvPr>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57361" name="Line 17">
            <a:extLst>
              <a:ext uri="{FF2B5EF4-FFF2-40B4-BE49-F238E27FC236}">
                <a16:creationId xmlns:a16="http://schemas.microsoft.com/office/drawing/2014/main" id="{46A39B11-8E74-4DEB-97B1-BFB8FB1A804D}"/>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62" name="AutoShape 18">
            <a:extLst>
              <a:ext uri="{FF2B5EF4-FFF2-40B4-BE49-F238E27FC236}">
                <a16:creationId xmlns:a16="http://schemas.microsoft.com/office/drawing/2014/main" id="{C1D18CFD-0979-4BBC-A196-0E5CDD7CDEE7}"/>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57363" name="Line 19">
            <a:extLst>
              <a:ext uri="{FF2B5EF4-FFF2-40B4-BE49-F238E27FC236}">
                <a16:creationId xmlns:a16="http://schemas.microsoft.com/office/drawing/2014/main" id="{B8D8B932-5B32-4C11-983F-D7636D5F0D20}"/>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64" name="AutoShape 20">
            <a:extLst>
              <a:ext uri="{FF2B5EF4-FFF2-40B4-BE49-F238E27FC236}">
                <a16:creationId xmlns:a16="http://schemas.microsoft.com/office/drawing/2014/main" id="{27E2F377-64AD-4C53-A500-45E9BFCD968C}"/>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57365" name="AutoShape 21">
            <a:extLst>
              <a:ext uri="{FF2B5EF4-FFF2-40B4-BE49-F238E27FC236}">
                <a16:creationId xmlns:a16="http://schemas.microsoft.com/office/drawing/2014/main" id="{9050EAB5-B8A0-4439-AD9B-64CCBBBEE766}"/>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57366" name="Rectangle 22">
            <a:extLst>
              <a:ext uri="{FF2B5EF4-FFF2-40B4-BE49-F238E27FC236}">
                <a16:creationId xmlns:a16="http://schemas.microsoft.com/office/drawing/2014/main" id="{359D1356-5C88-42FD-B792-4745B1AF0F90}"/>
              </a:ext>
            </a:extLst>
          </p:cNvPr>
          <p:cNvSpPr>
            <a:spLocks noChangeArrowheads="1"/>
          </p:cNvSpPr>
          <p:nvPr/>
        </p:nvSpPr>
        <p:spPr bwMode="auto">
          <a:xfrm>
            <a:off x="1914525"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42</a:t>
            </a:r>
          </a:p>
        </p:txBody>
      </p:sp>
      <p:sp>
        <p:nvSpPr>
          <p:cNvPr id="57367" name="Rectangle 23">
            <a:extLst>
              <a:ext uri="{FF2B5EF4-FFF2-40B4-BE49-F238E27FC236}">
                <a16:creationId xmlns:a16="http://schemas.microsoft.com/office/drawing/2014/main" id="{C51B5CA2-5482-40F0-B072-1D560C0C1BC5}"/>
              </a:ext>
            </a:extLst>
          </p:cNvPr>
          <p:cNvSpPr>
            <a:spLocks noChangeArrowheads="1"/>
          </p:cNvSpPr>
          <p:nvPr/>
        </p:nvSpPr>
        <p:spPr bwMode="auto">
          <a:xfrm>
            <a:off x="2798763"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35</a:t>
            </a:r>
          </a:p>
        </p:txBody>
      </p:sp>
      <p:sp>
        <p:nvSpPr>
          <p:cNvPr id="57368" name="Rectangle 24">
            <a:extLst>
              <a:ext uri="{FF2B5EF4-FFF2-40B4-BE49-F238E27FC236}">
                <a16:creationId xmlns:a16="http://schemas.microsoft.com/office/drawing/2014/main" id="{F0123406-1A4A-493E-9835-8E01AF54EF12}"/>
              </a:ext>
            </a:extLst>
          </p:cNvPr>
          <p:cNvSpPr>
            <a:spLocks noChangeArrowheads="1"/>
          </p:cNvSpPr>
          <p:nvPr/>
        </p:nvSpPr>
        <p:spPr bwMode="auto">
          <a:xfrm>
            <a:off x="3683000"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23</a:t>
            </a:r>
          </a:p>
        </p:txBody>
      </p:sp>
      <p:sp>
        <p:nvSpPr>
          <p:cNvPr id="57369" name="Rectangle 25">
            <a:extLst>
              <a:ext uri="{FF2B5EF4-FFF2-40B4-BE49-F238E27FC236}">
                <a16:creationId xmlns:a16="http://schemas.microsoft.com/office/drawing/2014/main" id="{FB9464B9-978B-4F30-BB35-B58F875EDC9D}"/>
              </a:ext>
            </a:extLst>
          </p:cNvPr>
          <p:cNvSpPr>
            <a:spLocks noChangeArrowheads="1"/>
          </p:cNvSpPr>
          <p:nvPr/>
        </p:nvSpPr>
        <p:spPr bwMode="auto">
          <a:xfrm>
            <a:off x="4611688"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27</a:t>
            </a:r>
          </a:p>
        </p:txBody>
      </p:sp>
      <p:sp>
        <p:nvSpPr>
          <p:cNvPr id="57370" name="Rectangle 26">
            <a:extLst>
              <a:ext uri="{FF2B5EF4-FFF2-40B4-BE49-F238E27FC236}">
                <a16:creationId xmlns:a16="http://schemas.microsoft.com/office/drawing/2014/main" id="{9BD0B6D6-6BF1-4154-98FF-567376E521DB}"/>
              </a:ext>
            </a:extLst>
          </p:cNvPr>
          <p:cNvSpPr>
            <a:spLocks noChangeArrowheads="1"/>
          </p:cNvSpPr>
          <p:nvPr/>
        </p:nvSpPr>
        <p:spPr bwMode="auto">
          <a:xfrm>
            <a:off x="5495925"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21</a:t>
            </a:r>
          </a:p>
        </p:txBody>
      </p:sp>
      <p:sp>
        <p:nvSpPr>
          <p:cNvPr id="57371" name="Freeform 27">
            <a:extLst>
              <a:ext uri="{FF2B5EF4-FFF2-40B4-BE49-F238E27FC236}">
                <a16:creationId xmlns:a16="http://schemas.microsoft.com/office/drawing/2014/main" id="{B7BD1ADA-B1B5-49E8-ABE7-80C754A04AE4}"/>
              </a:ext>
            </a:extLst>
          </p:cNvPr>
          <p:cNvSpPr>
            <a:spLocks/>
          </p:cNvSpPr>
          <p:nvPr/>
        </p:nvSpPr>
        <p:spPr bwMode="auto">
          <a:xfrm>
            <a:off x="6232525" y="5573713"/>
            <a:ext cx="2900363" cy="423862"/>
          </a:xfrm>
          <a:custGeom>
            <a:avLst/>
            <a:gdLst>
              <a:gd name="T0" fmla="*/ 1492250 w 1827"/>
              <a:gd name="T1" fmla="*/ 239712 h 267"/>
              <a:gd name="T2" fmla="*/ 2674938 w 1827"/>
              <a:gd name="T3" fmla="*/ 239712 h 267"/>
              <a:gd name="T4" fmla="*/ 2725738 w 1827"/>
              <a:gd name="T5" fmla="*/ 228600 h 267"/>
              <a:gd name="T6" fmla="*/ 2774950 w 1827"/>
              <a:gd name="T7" fmla="*/ 211137 h 267"/>
              <a:gd name="T8" fmla="*/ 2817813 w 1827"/>
              <a:gd name="T9" fmla="*/ 179387 h 267"/>
              <a:gd name="T10" fmla="*/ 2849563 w 1827"/>
              <a:gd name="T11" fmla="*/ 142875 h 267"/>
              <a:gd name="T12" fmla="*/ 2876550 w 1827"/>
              <a:gd name="T13" fmla="*/ 98425 h 267"/>
              <a:gd name="T14" fmla="*/ 2894013 w 1827"/>
              <a:gd name="T15" fmla="*/ 49212 h 267"/>
              <a:gd name="T16" fmla="*/ 2898775 w 1827"/>
              <a:gd name="T17" fmla="*/ 0 h 267"/>
              <a:gd name="T18" fmla="*/ 2886075 w 1827"/>
              <a:gd name="T19" fmla="*/ 42862 h 267"/>
              <a:gd name="T20" fmla="*/ 2863850 w 1827"/>
              <a:gd name="T21" fmla="*/ 88900 h 267"/>
              <a:gd name="T22" fmla="*/ 2832100 w 1827"/>
              <a:gd name="T23" fmla="*/ 128587 h 267"/>
              <a:gd name="T24" fmla="*/ 2792413 w 1827"/>
              <a:gd name="T25" fmla="*/ 157162 h 267"/>
              <a:gd name="T26" fmla="*/ 2746375 w 1827"/>
              <a:gd name="T27" fmla="*/ 180975 h 267"/>
              <a:gd name="T28" fmla="*/ 2697163 w 1827"/>
              <a:gd name="T29" fmla="*/ 193675 h 267"/>
              <a:gd name="T30" fmla="*/ 2647950 w 1827"/>
              <a:gd name="T31" fmla="*/ 195262 h 267"/>
              <a:gd name="T32" fmla="*/ 1447800 w 1827"/>
              <a:gd name="T33" fmla="*/ 239712 h 267"/>
              <a:gd name="T34" fmla="*/ 250825 w 1827"/>
              <a:gd name="T35" fmla="*/ 195262 h 267"/>
              <a:gd name="T36" fmla="*/ 201613 w 1827"/>
              <a:gd name="T37" fmla="*/ 193675 h 267"/>
              <a:gd name="T38" fmla="*/ 152400 w 1827"/>
              <a:gd name="T39" fmla="*/ 180975 h 267"/>
              <a:gd name="T40" fmla="*/ 106363 w 1827"/>
              <a:gd name="T41" fmla="*/ 157162 h 267"/>
              <a:gd name="T42" fmla="*/ 66675 w 1827"/>
              <a:gd name="T43" fmla="*/ 128587 h 267"/>
              <a:gd name="T44" fmla="*/ 34925 w 1827"/>
              <a:gd name="T45" fmla="*/ 88900 h 267"/>
              <a:gd name="T46" fmla="*/ 12700 w 1827"/>
              <a:gd name="T47" fmla="*/ 42862 h 267"/>
              <a:gd name="T48" fmla="*/ 0 w 1827"/>
              <a:gd name="T49" fmla="*/ 0 h 267"/>
              <a:gd name="T50" fmla="*/ 4763 w 1827"/>
              <a:gd name="T51" fmla="*/ 49212 h 267"/>
              <a:gd name="T52" fmla="*/ 22225 w 1827"/>
              <a:gd name="T53" fmla="*/ 98425 h 267"/>
              <a:gd name="T54" fmla="*/ 46038 w 1827"/>
              <a:gd name="T55" fmla="*/ 142875 h 267"/>
              <a:gd name="T56" fmla="*/ 84138 w 1827"/>
              <a:gd name="T57" fmla="*/ 179387 h 267"/>
              <a:gd name="T58" fmla="*/ 123825 w 1827"/>
              <a:gd name="T59" fmla="*/ 211137 h 267"/>
              <a:gd name="T60" fmla="*/ 171450 w 1827"/>
              <a:gd name="T61" fmla="*/ 228600 h 267"/>
              <a:gd name="T62" fmla="*/ 223838 w 1827"/>
              <a:gd name="T63" fmla="*/ 239712 h 267"/>
              <a:gd name="T64" fmla="*/ 1406525 w 1827"/>
              <a:gd name="T65" fmla="*/ 239712 h 2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7" h="267">
                <a:moveTo>
                  <a:pt x="912" y="266"/>
                </a:moveTo>
                <a:lnTo>
                  <a:pt x="940" y="151"/>
                </a:lnTo>
                <a:lnTo>
                  <a:pt x="1669" y="151"/>
                </a:lnTo>
                <a:lnTo>
                  <a:pt x="1685" y="151"/>
                </a:lnTo>
                <a:lnTo>
                  <a:pt x="1700" y="148"/>
                </a:lnTo>
                <a:lnTo>
                  <a:pt x="1717" y="144"/>
                </a:lnTo>
                <a:lnTo>
                  <a:pt x="1732" y="138"/>
                </a:lnTo>
                <a:lnTo>
                  <a:pt x="1748" y="133"/>
                </a:lnTo>
                <a:lnTo>
                  <a:pt x="1761" y="123"/>
                </a:lnTo>
                <a:lnTo>
                  <a:pt x="1775" y="113"/>
                </a:lnTo>
                <a:lnTo>
                  <a:pt x="1787" y="102"/>
                </a:lnTo>
                <a:lnTo>
                  <a:pt x="1795" y="90"/>
                </a:lnTo>
                <a:lnTo>
                  <a:pt x="1804" y="76"/>
                </a:lnTo>
                <a:lnTo>
                  <a:pt x="1812" y="62"/>
                </a:lnTo>
                <a:lnTo>
                  <a:pt x="1818" y="47"/>
                </a:lnTo>
                <a:lnTo>
                  <a:pt x="1823" y="31"/>
                </a:lnTo>
                <a:lnTo>
                  <a:pt x="1826" y="17"/>
                </a:lnTo>
                <a:lnTo>
                  <a:pt x="1826" y="0"/>
                </a:lnTo>
                <a:lnTo>
                  <a:pt x="1823" y="12"/>
                </a:lnTo>
                <a:lnTo>
                  <a:pt x="1818" y="27"/>
                </a:lnTo>
                <a:lnTo>
                  <a:pt x="1812" y="42"/>
                </a:lnTo>
                <a:lnTo>
                  <a:pt x="1804" y="56"/>
                </a:lnTo>
                <a:lnTo>
                  <a:pt x="1793" y="69"/>
                </a:lnTo>
                <a:lnTo>
                  <a:pt x="1784" y="81"/>
                </a:lnTo>
                <a:lnTo>
                  <a:pt x="1772" y="93"/>
                </a:lnTo>
                <a:lnTo>
                  <a:pt x="1759" y="99"/>
                </a:lnTo>
                <a:lnTo>
                  <a:pt x="1745" y="108"/>
                </a:lnTo>
                <a:lnTo>
                  <a:pt x="1730" y="114"/>
                </a:lnTo>
                <a:lnTo>
                  <a:pt x="1714" y="119"/>
                </a:lnTo>
                <a:lnTo>
                  <a:pt x="1699" y="122"/>
                </a:lnTo>
                <a:lnTo>
                  <a:pt x="1682" y="123"/>
                </a:lnTo>
                <a:lnTo>
                  <a:pt x="1668" y="123"/>
                </a:lnTo>
                <a:lnTo>
                  <a:pt x="940" y="84"/>
                </a:lnTo>
                <a:lnTo>
                  <a:pt x="912" y="151"/>
                </a:lnTo>
                <a:lnTo>
                  <a:pt x="886" y="84"/>
                </a:lnTo>
                <a:lnTo>
                  <a:pt x="158" y="123"/>
                </a:lnTo>
                <a:lnTo>
                  <a:pt x="141" y="123"/>
                </a:lnTo>
                <a:lnTo>
                  <a:pt x="127" y="122"/>
                </a:lnTo>
                <a:lnTo>
                  <a:pt x="110" y="119"/>
                </a:lnTo>
                <a:lnTo>
                  <a:pt x="96" y="114"/>
                </a:lnTo>
                <a:lnTo>
                  <a:pt x="81" y="108"/>
                </a:lnTo>
                <a:lnTo>
                  <a:pt x="67" y="99"/>
                </a:lnTo>
                <a:lnTo>
                  <a:pt x="54" y="93"/>
                </a:lnTo>
                <a:lnTo>
                  <a:pt x="42" y="81"/>
                </a:lnTo>
                <a:lnTo>
                  <a:pt x="31" y="69"/>
                </a:lnTo>
                <a:lnTo>
                  <a:pt x="22" y="56"/>
                </a:lnTo>
                <a:lnTo>
                  <a:pt x="14" y="42"/>
                </a:lnTo>
                <a:lnTo>
                  <a:pt x="8" y="27"/>
                </a:lnTo>
                <a:lnTo>
                  <a:pt x="3" y="12"/>
                </a:lnTo>
                <a:lnTo>
                  <a:pt x="0" y="0"/>
                </a:lnTo>
                <a:lnTo>
                  <a:pt x="1" y="17"/>
                </a:lnTo>
                <a:lnTo>
                  <a:pt x="3" y="31"/>
                </a:lnTo>
                <a:lnTo>
                  <a:pt x="8" y="47"/>
                </a:lnTo>
                <a:lnTo>
                  <a:pt x="14" y="62"/>
                </a:lnTo>
                <a:lnTo>
                  <a:pt x="20" y="76"/>
                </a:lnTo>
                <a:lnTo>
                  <a:pt x="29" y="90"/>
                </a:lnTo>
                <a:lnTo>
                  <a:pt x="40" y="102"/>
                </a:lnTo>
                <a:lnTo>
                  <a:pt x="53" y="113"/>
                </a:lnTo>
                <a:lnTo>
                  <a:pt x="64" y="123"/>
                </a:lnTo>
                <a:lnTo>
                  <a:pt x="78" y="133"/>
                </a:lnTo>
                <a:lnTo>
                  <a:pt x="93" y="138"/>
                </a:lnTo>
                <a:lnTo>
                  <a:pt x="108" y="144"/>
                </a:lnTo>
                <a:lnTo>
                  <a:pt x="124" y="148"/>
                </a:lnTo>
                <a:lnTo>
                  <a:pt x="141" y="151"/>
                </a:lnTo>
                <a:lnTo>
                  <a:pt x="156" y="151"/>
                </a:lnTo>
                <a:lnTo>
                  <a:pt x="886" y="151"/>
                </a:lnTo>
                <a:lnTo>
                  <a:pt x="912" y="266"/>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7372" name="Rectangle 28">
            <a:extLst>
              <a:ext uri="{FF2B5EF4-FFF2-40B4-BE49-F238E27FC236}">
                <a16:creationId xmlns:a16="http://schemas.microsoft.com/office/drawing/2014/main" id="{0479EF2F-57C9-4A98-9A8F-EAB8C0A8B374}"/>
              </a:ext>
            </a:extLst>
          </p:cNvPr>
          <p:cNvSpPr>
            <a:spLocks noChangeArrowheads="1"/>
          </p:cNvSpPr>
          <p:nvPr/>
        </p:nvSpPr>
        <p:spPr bwMode="auto">
          <a:xfrm>
            <a:off x="5116513" y="5927725"/>
            <a:ext cx="3849687"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defRPr/>
            </a:pPr>
            <a:r>
              <a:rPr lang="en-US" altLang="en-US">
                <a:solidFill>
                  <a:schemeClr val="tx1"/>
                </a:solidFill>
                <a:effectLst>
                  <a:outerShdw blurRad="38100" dist="38100" dir="2700000" algn="tl">
                    <a:srgbClr val="000000"/>
                  </a:outerShdw>
                </a:effectLst>
                <a:latin typeface="Arial" panose="020B0604020202020204" pitchFamily="34" charset="0"/>
              </a:rPr>
              <a:t>We don't care what's in</a:t>
            </a:r>
          </a:p>
          <a:p>
            <a:pPr algn="ctr">
              <a:defRPr/>
            </a:pPr>
            <a:r>
              <a:rPr lang="en-US" altLang="en-US">
                <a:solidFill>
                  <a:schemeClr val="tx1"/>
                </a:solidFill>
                <a:effectLst>
                  <a:outerShdw blurRad="38100" dist="38100" dir="2700000" algn="tl">
                    <a:srgbClr val="000000"/>
                  </a:outerShdw>
                </a:effectLst>
                <a:latin typeface="Arial" panose="020B0604020202020204" pitchFamily="34" charset="0"/>
              </a:rPr>
              <a:t>this part of the array.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898F114-2DE3-4C28-A786-ED95D55DF7A0}"/>
              </a:ext>
            </a:extLst>
          </p:cNvPr>
          <p:cNvSpPr>
            <a:spLocks noGrp="1" noChangeArrowheads="1"/>
          </p:cNvSpPr>
          <p:nvPr>
            <p:ph type="title"/>
          </p:nvPr>
        </p:nvSpPr>
        <p:spPr>
          <a:noFill/>
        </p:spPr>
        <p:txBody>
          <a:bodyPr/>
          <a:lstStyle/>
          <a:p>
            <a:r>
              <a:rPr lang="en-US" altLang="en-US"/>
              <a:t>Important Points about the Implementation</a:t>
            </a:r>
          </a:p>
        </p:txBody>
      </p:sp>
      <p:sp>
        <p:nvSpPr>
          <p:cNvPr id="59395" name="Rectangle 3">
            <a:extLst>
              <a:ext uri="{FF2B5EF4-FFF2-40B4-BE49-F238E27FC236}">
                <a16:creationId xmlns:a16="http://schemas.microsoft.com/office/drawing/2014/main" id="{80668D0E-F1EC-4CCD-845B-0DF8D40DEBCF}"/>
              </a:ext>
            </a:extLst>
          </p:cNvPr>
          <p:cNvSpPr>
            <a:spLocks noGrp="1" noChangeArrowheads="1"/>
          </p:cNvSpPr>
          <p:nvPr>
            <p:ph type="body" sz="half" idx="1"/>
          </p:nvPr>
        </p:nvSpPr>
        <p:spPr>
          <a:xfrm>
            <a:off x="685800" y="1981200"/>
            <a:ext cx="4449763" cy="4114800"/>
          </a:xfrm>
        </p:spPr>
        <p:txBody>
          <a:bodyPr/>
          <a:lstStyle/>
          <a:p>
            <a:pPr>
              <a:defRPr/>
            </a:pPr>
            <a:r>
              <a:rPr lang="en-US" altLang="en-US" sz="2400"/>
              <a:t>The links between the tree's nodes are not actually stored as pointers, or in any other way.</a:t>
            </a:r>
          </a:p>
          <a:p>
            <a:pPr>
              <a:defRPr/>
            </a:pPr>
            <a:r>
              <a:rPr lang="en-US" altLang="en-US" sz="2400"/>
              <a:t>The only way we "know" that "the array is a tree" is from the way we manipulate the data.</a:t>
            </a:r>
          </a:p>
        </p:txBody>
      </p:sp>
      <p:sp>
        <p:nvSpPr>
          <p:cNvPr id="59396" name="Rectangle 4">
            <a:extLst>
              <a:ext uri="{FF2B5EF4-FFF2-40B4-BE49-F238E27FC236}">
                <a16:creationId xmlns:a16="http://schemas.microsoft.com/office/drawing/2014/main" id="{C1AE18B1-D766-448B-A19A-6600D0D1E43F}"/>
              </a:ext>
            </a:extLst>
          </p:cNvPr>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59397" name="Line 5">
            <a:extLst>
              <a:ext uri="{FF2B5EF4-FFF2-40B4-BE49-F238E27FC236}">
                <a16:creationId xmlns:a16="http://schemas.microsoft.com/office/drawing/2014/main" id="{4D0DECA5-9260-41E3-B974-C8CD2E006B4C}"/>
              </a:ext>
            </a:extLst>
          </p:cNvPr>
          <p:cNvSpPr>
            <a:spLocks noChangeShapeType="1"/>
          </p:cNvSpPr>
          <p:nvPr/>
        </p:nvSpPr>
        <p:spPr bwMode="auto">
          <a:xfrm>
            <a:off x="26209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398" name="Line 6">
            <a:extLst>
              <a:ext uri="{FF2B5EF4-FFF2-40B4-BE49-F238E27FC236}">
                <a16:creationId xmlns:a16="http://schemas.microsoft.com/office/drawing/2014/main" id="{21258027-A2EE-4E77-8DCE-695F1BF09737}"/>
              </a:ext>
            </a:extLst>
          </p:cNvPr>
          <p:cNvSpPr>
            <a:spLocks noChangeShapeType="1"/>
          </p:cNvSpPr>
          <p:nvPr/>
        </p:nvSpPr>
        <p:spPr bwMode="auto">
          <a:xfrm>
            <a:off x="35353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399" name="Line 7">
            <a:extLst>
              <a:ext uri="{FF2B5EF4-FFF2-40B4-BE49-F238E27FC236}">
                <a16:creationId xmlns:a16="http://schemas.microsoft.com/office/drawing/2014/main" id="{5FB82A0E-4475-4970-B2FE-716721F58356}"/>
              </a:ext>
            </a:extLst>
          </p:cNvPr>
          <p:cNvSpPr>
            <a:spLocks noChangeShapeType="1"/>
          </p:cNvSpPr>
          <p:nvPr/>
        </p:nvSpPr>
        <p:spPr bwMode="auto">
          <a:xfrm>
            <a:off x="4448175" y="4667250"/>
            <a:ext cx="1588"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0" name="Line 8">
            <a:extLst>
              <a:ext uri="{FF2B5EF4-FFF2-40B4-BE49-F238E27FC236}">
                <a16:creationId xmlns:a16="http://schemas.microsoft.com/office/drawing/2014/main" id="{01D05BE9-3D7F-47A5-80AF-D3A4743097E9}"/>
              </a:ext>
            </a:extLst>
          </p:cNvPr>
          <p:cNvSpPr>
            <a:spLocks noChangeShapeType="1"/>
          </p:cNvSpPr>
          <p:nvPr/>
        </p:nvSpPr>
        <p:spPr bwMode="auto">
          <a:xfrm>
            <a:off x="53641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1" name="Line 9">
            <a:extLst>
              <a:ext uri="{FF2B5EF4-FFF2-40B4-BE49-F238E27FC236}">
                <a16:creationId xmlns:a16="http://schemas.microsoft.com/office/drawing/2014/main" id="{E5906C01-DABF-45EF-87C3-4AE4A879837D}"/>
              </a:ext>
            </a:extLst>
          </p:cNvPr>
          <p:cNvSpPr>
            <a:spLocks noChangeShapeType="1"/>
          </p:cNvSpPr>
          <p:nvPr/>
        </p:nvSpPr>
        <p:spPr bwMode="auto">
          <a:xfrm>
            <a:off x="62785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2" name="Line 10">
            <a:extLst>
              <a:ext uri="{FF2B5EF4-FFF2-40B4-BE49-F238E27FC236}">
                <a16:creationId xmlns:a16="http://schemas.microsoft.com/office/drawing/2014/main" id="{EF534893-75DC-4820-AD1C-44C235923BB8}"/>
              </a:ext>
            </a:extLst>
          </p:cNvPr>
          <p:cNvSpPr>
            <a:spLocks noChangeShapeType="1"/>
          </p:cNvSpPr>
          <p:nvPr/>
        </p:nvSpPr>
        <p:spPr bwMode="auto">
          <a:xfrm>
            <a:off x="7192963" y="46656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3" name="Rectangle 11">
            <a:extLst>
              <a:ext uri="{FF2B5EF4-FFF2-40B4-BE49-F238E27FC236}">
                <a16:creationId xmlns:a16="http://schemas.microsoft.com/office/drawing/2014/main" id="{FD4EA0BD-0FA8-45E7-BB4C-9C955074F83D}"/>
              </a:ext>
            </a:extLst>
          </p:cNvPr>
          <p:cNvSpPr>
            <a:spLocks noChangeArrowheads="1"/>
          </p:cNvSpPr>
          <p:nvPr/>
        </p:nvSpPr>
        <p:spPr bwMode="auto">
          <a:xfrm>
            <a:off x="1096963" y="5565775"/>
            <a:ext cx="23526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defRPr/>
            </a:pPr>
            <a:r>
              <a:rPr lang="en-US" altLang="en-US">
                <a:solidFill>
                  <a:schemeClr val="tx1"/>
                </a:solidFill>
                <a:effectLst>
                  <a:outerShdw blurRad="38100" dist="38100" dir="2700000" algn="tl">
                    <a:srgbClr val="000000"/>
                  </a:outerShdw>
                </a:effectLst>
                <a:latin typeface="Arial" panose="020B0604020202020204" pitchFamily="34" charset="0"/>
              </a:rPr>
              <a:t>An array of data</a:t>
            </a:r>
          </a:p>
        </p:txBody>
      </p:sp>
      <p:sp useBgFill="1">
        <p:nvSpPr>
          <p:cNvPr id="59404" name="Freeform 12">
            <a:extLst>
              <a:ext uri="{FF2B5EF4-FFF2-40B4-BE49-F238E27FC236}">
                <a16:creationId xmlns:a16="http://schemas.microsoft.com/office/drawing/2014/main" id="{FC98D0AE-7594-45A0-826C-54301ABAD93C}"/>
              </a:ext>
            </a:extLst>
          </p:cNvPr>
          <p:cNvSpPr>
            <a:spLocks/>
          </p:cNvSpPr>
          <p:nvPr/>
        </p:nvSpPr>
        <p:spPr bwMode="auto">
          <a:xfrm>
            <a:off x="7464425" y="4160838"/>
            <a:ext cx="984250" cy="1727200"/>
          </a:xfrm>
          <a:custGeom>
            <a:avLst/>
            <a:gdLst>
              <a:gd name="T0" fmla="*/ 571500 w 620"/>
              <a:gd name="T1" fmla="*/ 0 h 1088"/>
              <a:gd name="T2" fmla="*/ 0 w 620"/>
              <a:gd name="T3" fmla="*/ 709613 h 1088"/>
              <a:gd name="T4" fmla="*/ 160338 w 620"/>
              <a:gd name="T5" fmla="*/ 963613 h 1088"/>
              <a:gd name="T6" fmla="*/ 68263 w 620"/>
              <a:gd name="T7" fmla="*/ 1141413 h 1088"/>
              <a:gd name="T8" fmla="*/ 319088 w 620"/>
              <a:gd name="T9" fmla="*/ 1725613 h 1088"/>
              <a:gd name="T10" fmla="*/ 982663 w 620"/>
              <a:gd name="T11" fmla="*/ 1522413 h 1088"/>
              <a:gd name="T12" fmla="*/ 571500 w 620"/>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5" name="Line 13">
            <a:extLst>
              <a:ext uri="{FF2B5EF4-FFF2-40B4-BE49-F238E27FC236}">
                <a16:creationId xmlns:a16="http://schemas.microsoft.com/office/drawing/2014/main" id="{506CD70A-5019-4199-8FC5-175795887F58}"/>
              </a:ext>
            </a:extLst>
          </p:cNvPr>
          <p:cNvSpPr>
            <a:spLocks noChangeShapeType="1"/>
          </p:cNvSpPr>
          <p:nvPr/>
        </p:nvSpPr>
        <p:spPr bwMode="auto">
          <a:xfrm>
            <a:off x="58181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6" name="AutoShape 14">
            <a:extLst>
              <a:ext uri="{FF2B5EF4-FFF2-40B4-BE49-F238E27FC236}">
                <a16:creationId xmlns:a16="http://schemas.microsoft.com/office/drawing/2014/main" id="{DB7C9262-4D5D-4997-98AB-F47ED7C343E6}"/>
              </a:ext>
            </a:extLst>
          </p:cNvPr>
          <p:cNvSpPr>
            <a:spLocks noChangeArrowheads="1"/>
          </p:cNvSpPr>
          <p:nvPr/>
        </p:nvSpPr>
        <p:spPr bwMode="auto">
          <a:xfrm>
            <a:off x="61817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59407" name="Line 15">
            <a:extLst>
              <a:ext uri="{FF2B5EF4-FFF2-40B4-BE49-F238E27FC236}">
                <a16:creationId xmlns:a16="http://schemas.microsoft.com/office/drawing/2014/main" id="{E0CBDFA2-CE77-4412-83A4-485F316FB844}"/>
              </a:ext>
            </a:extLst>
          </p:cNvPr>
          <p:cNvSpPr>
            <a:spLocks noChangeShapeType="1"/>
          </p:cNvSpPr>
          <p:nvPr/>
        </p:nvSpPr>
        <p:spPr bwMode="auto">
          <a:xfrm flipH="1">
            <a:off x="55768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8" name="AutoShape 16">
            <a:extLst>
              <a:ext uri="{FF2B5EF4-FFF2-40B4-BE49-F238E27FC236}">
                <a16:creationId xmlns:a16="http://schemas.microsoft.com/office/drawing/2014/main" id="{90FA145F-0FE2-49E4-84DA-689D2BFD679F}"/>
              </a:ext>
            </a:extLst>
          </p:cNvPr>
          <p:cNvSpPr>
            <a:spLocks noChangeArrowheads="1"/>
          </p:cNvSpPr>
          <p:nvPr/>
        </p:nvSpPr>
        <p:spPr bwMode="auto">
          <a:xfrm>
            <a:off x="498157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59409" name="Line 17">
            <a:extLst>
              <a:ext uri="{FF2B5EF4-FFF2-40B4-BE49-F238E27FC236}">
                <a16:creationId xmlns:a16="http://schemas.microsoft.com/office/drawing/2014/main" id="{01A96BAC-07F5-428D-B0FC-325C36CB97C9}"/>
              </a:ext>
            </a:extLst>
          </p:cNvPr>
          <p:cNvSpPr>
            <a:spLocks noChangeShapeType="1"/>
          </p:cNvSpPr>
          <p:nvPr/>
        </p:nvSpPr>
        <p:spPr bwMode="auto">
          <a:xfrm>
            <a:off x="7404100"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10" name="AutoShape 18">
            <a:extLst>
              <a:ext uri="{FF2B5EF4-FFF2-40B4-BE49-F238E27FC236}">
                <a16:creationId xmlns:a16="http://schemas.microsoft.com/office/drawing/2014/main" id="{8560FE8B-9334-4117-808E-52905C5CB554}"/>
              </a:ext>
            </a:extLst>
          </p:cNvPr>
          <p:cNvSpPr>
            <a:spLocks noChangeArrowheads="1"/>
          </p:cNvSpPr>
          <p:nvPr/>
        </p:nvSpPr>
        <p:spPr bwMode="auto">
          <a:xfrm>
            <a:off x="7739063"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59411" name="Line 19">
            <a:extLst>
              <a:ext uri="{FF2B5EF4-FFF2-40B4-BE49-F238E27FC236}">
                <a16:creationId xmlns:a16="http://schemas.microsoft.com/office/drawing/2014/main" id="{AFAB7FDE-CD9F-42B5-A3B2-6368F65AC3A0}"/>
              </a:ext>
            </a:extLst>
          </p:cNvPr>
          <p:cNvSpPr>
            <a:spLocks noChangeShapeType="1"/>
          </p:cNvSpPr>
          <p:nvPr/>
        </p:nvSpPr>
        <p:spPr bwMode="auto">
          <a:xfrm flipH="1">
            <a:off x="6170613"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12" name="AutoShape 20">
            <a:extLst>
              <a:ext uri="{FF2B5EF4-FFF2-40B4-BE49-F238E27FC236}">
                <a16:creationId xmlns:a16="http://schemas.microsoft.com/office/drawing/2014/main" id="{C101D604-36FE-41DB-9F35-51ABA45A42C3}"/>
              </a:ext>
            </a:extLst>
          </p:cNvPr>
          <p:cNvSpPr>
            <a:spLocks noChangeArrowheads="1"/>
          </p:cNvSpPr>
          <p:nvPr/>
        </p:nvSpPr>
        <p:spPr bwMode="auto">
          <a:xfrm>
            <a:off x="6678613"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59413" name="AutoShape 21">
            <a:extLst>
              <a:ext uri="{FF2B5EF4-FFF2-40B4-BE49-F238E27FC236}">
                <a16:creationId xmlns:a16="http://schemas.microsoft.com/office/drawing/2014/main" id="{E5CF7BDA-16DF-4D5A-9AEF-CA0861933919}"/>
              </a:ext>
            </a:extLst>
          </p:cNvPr>
          <p:cNvSpPr>
            <a:spLocks noChangeArrowheads="1"/>
          </p:cNvSpPr>
          <p:nvPr/>
        </p:nvSpPr>
        <p:spPr bwMode="auto">
          <a:xfrm>
            <a:off x="5575300"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59414" name="Rectangle 22">
            <a:extLst>
              <a:ext uri="{FF2B5EF4-FFF2-40B4-BE49-F238E27FC236}">
                <a16:creationId xmlns:a16="http://schemas.microsoft.com/office/drawing/2014/main" id="{350FE714-48AF-41E2-98AB-212A7E6E6CD7}"/>
              </a:ext>
            </a:extLst>
          </p:cNvPr>
          <p:cNvSpPr>
            <a:spLocks noChangeArrowheads="1"/>
          </p:cNvSpPr>
          <p:nvPr/>
        </p:nvSpPr>
        <p:spPr bwMode="auto">
          <a:xfrm>
            <a:off x="1914525"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42</a:t>
            </a:r>
          </a:p>
        </p:txBody>
      </p:sp>
      <p:sp>
        <p:nvSpPr>
          <p:cNvPr id="59415" name="Rectangle 23">
            <a:extLst>
              <a:ext uri="{FF2B5EF4-FFF2-40B4-BE49-F238E27FC236}">
                <a16:creationId xmlns:a16="http://schemas.microsoft.com/office/drawing/2014/main" id="{DA095913-2DFB-469F-A385-782EAAB43933}"/>
              </a:ext>
            </a:extLst>
          </p:cNvPr>
          <p:cNvSpPr>
            <a:spLocks noChangeArrowheads="1"/>
          </p:cNvSpPr>
          <p:nvPr/>
        </p:nvSpPr>
        <p:spPr bwMode="auto">
          <a:xfrm>
            <a:off x="2798763"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35</a:t>
            </a:r>
          </a:p>
        </p:txBody>
      </p:sp>
      <p:sp>
        <p:nvSpPr>
          <p:cNvPr id="59416" name="Rectangle 24">
            <a:extLst>
              <a:ext uri="{FF2B5EF4-FFF2-40B4-BE49-F238E27FC236}">
                <a16:creationId xmlns:a16="http://schemas.microsoft.com/office/drawing/2014/main" id="{20C2E8DF-C1B5-4DA2-BB3B-63CFEC4E31C2}"/>
              </a:ext>
            </a:extLst>
          </p:cNvPr>
          <p:cNvSpPr>
            <a:spLocks noChangeArrowheads="1"/>
          </p:cNvSpPr>
          <p:nvPr/>
        </p:nvSpPr>
        <p:spPr bwMode="auto">
          <a:xfrm>
            <a:off x="3683000"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23</a:t>
            </a:r>
          </a:p>
        </p:txBody>
      </p:sp>
      <p:sp>
        <p:nvSpPr>
          <p:cNvPr id="59417" name="Rectangle 25">
            <a:extLst>
              <a:ext uri="{FF2B5EF4-FFF2-40B4-BE49-F238E27FC236}">
                <a16:creationId xmlns:a16="http://schemas.microsoft.com/office/drawing/2014/main" id="{C2C951DA-658A-4C81-B5B0-55A293083965}"/>
              </a:ext>
            </a:extLst>
          </p:cNvPr>
          <p:cNvSpPr>
            <a:spLocks noChangeArrowheads="1"/>
          </p:cNvSpPr>
          <p:nvPr/>
        </p:nvSpPr>
        <p:spPr bwMode="auto">
          <a:xfrm>
            <a:off x="4611688"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27</a:t>
            </a:r>
          </a:p>
        </p:txBody>
      </p:sp>
      <p:sp>
        <p:nvSpPr>
          <p:cNvPr id="59418" name="Rectangle 26">
            <a:extLst>
              <a:ext uri="{FF2B5EF4-FFF2-40B4-BE49-F238E27FC236}">
                <a16:creationId xmlns:a16="http://schemas.microsoft.com/office/drawing/2014/main" id="{CFF72795-9974-407E-9603-94BE78BE8EEB}"/>
              </a:ext>
            </a:extLst>
          </p:cNvPr>
          <p:cNvSpPr>
            <a:spLocks noChangeArrowheads="1"/>
          </p:cNvSpPr>
          <p:nvPr/>
        </p:nvSpPr>
        <p:spPr bwMode="auto">
          <a:xfrm>
            <a:off x="5495925"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21</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062E979-3737-4AB0-A3E6-F2F8640E7C83}"/>
              </a:ext>
            </a:extLst>
          </p:cNvPr>
          <p:cNvSpPr>
            <a:spLocks noGrp="1" noChangeArrowheads="1"/>
          </p:cNvSpPr>
          <p:nvPr>
            <p:ph type="title"/>
          </p:nvPr>
        </p:nvSpPr>
        <p:spPr>
          <a:noFill/>
        </p:spPr>
        <p:txBody>
          <a:bodyPr/>
          <a:lstStyle/>
          <a:p>
            <a:r>
              <a:rPr lang="en-US" altLang="en-US"/>
              <a:t>Important Points about the Implementation</a:t>
            </a:r>
          </a:p>
        </p:txBody>
      </p:sp>
      <p:sp>
        <p:nvSpPr>
          <p:cNvPr id="61443" name="Rectangle 3">
            <a:extLst>
              <a:ext uri="{FF2B5EF4-FFF2-40B4-BE49-F238E27FC236}">
                <a16:creationId xmlns:a16="http://schemas.microsoft.com/office/drawing/2014/main" id="{6A9DC4E6-1CA9-41CD-A50F-50C9B47CDA72}"/>
              </a:ext>
            </a:extLst>
          </p:cNvPr>
          <p:cNvSpPr>
            <a:spLocks noGrp="1" noChangeArrowheads="1"/>
          </p:cNvSpPr>
          <p:nvPr>
            <p:ph type="body" sz="half" idx="1"/>
          </p:nvPr>
        </p:nvSpPr>
        <p:spPr>
          <a:xfrm>
            <a:off x="685800" y="1981200"/>
            <a:ext cx="4449763" cy="4114800"/>
          </a:xfrm>
        </p:spPr>
        <p:txBody>
          <a:bodyPr/>
          <a:lstStyle/>
          <a:p>
            <a:pPr>
              <a:defRPr/>
            </a:pPr>
            <a:r>
              <a:rPr lang="en-US" altLang="en-US" sz="2400"/>
              <a:t>If you know the index of a node, then it is easy to figure out the indexes of that node's parent and children. Formulas are given in the book.</a:t>
            </a:r>
          </a:p>
        </p:txBody>
      </p:sp>
      <p:sp>
        <p:nvSpPr>
          <p:cNvPr id="61444" name="Rectangle 4">
            <a:extLst>
              <a:ext uri="{FF2B5EF4-FFF2-40B4-BE49-F238E27FC236}">
                <a16:creationId xmlns:a16="http://schemas.microsoft.com/office/drawing/2014/main" id="{AB289555-6C1B-4BBC-9732-2429684AFE0C}"/>
              </a:ext>
            </a:extLst>
          </p:cNvPr>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61445" name="Line 5">
            <a:extLst>
              <a:ext uri="{FF2B5EF4-FFF2-40B4-BE49-F238E27FC236}">
                <a16:creationId xmlns:a16="http://schemas.microsoft.com/office/drawing/2014/main" id="{2BF827A7-FE10-46D1-A496-5D5AA2991583}"/>
              </a:ext>
            </a:extLst>
          </p:cNvPr>
          <p:cNvSpPr>
            <a:spLocks noChangeShapeType="1"/>
          </p:cNvSpPr>
          <p:nvPr/>
        </p:nvSpPr>
        <p:spPr bwMode="auto">
          <a:xfrm>
            <a:off x="26209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46" name="Line 6">
            <a:extLst>
              <a:ext uri="{FF2B5EF4-FFF2-40B4-BE49-F238E27FC236}">
                <a16:creationId xmlns:a16="http://schemas.microsoft.com/office/drawing/2014/main" id="{A5CC8116-FECB-490B-9B8C-EFB2759AB963}"/>
              </a:ext>
            </a:extLst>
          </p:cNvPr>
          <p:cNvSpPr>
            <a:spLocks noChangeShapeType="1"/>
          </p:cNvSpPr>
          <p:nvPr/>
        </p:nvSpPr>
        <p:spPr bwMode="auto">
          <a:xfrm>
            <a:off x="3535363" y="466725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47" name="Line 7">
            <a:extLst>
              <a:ext uri="{FF2B5EF4-FFF2-40B4-BE49-F238E27FC236}">
                <a16:creationId xmlns:a16="http://schemas.microsoft.com/office/drawing/2014/main" id="{3E97EFA2-79C6-49E5-8D5E-E1C903B8342D}"/>
              </a:ext>
            </a:extLst>
          </p:cNvPr>
          <p:cNvSpPr>
            <a:spLocks noChangeShapeType="1"/>
          </p:cNvSpPr>
          <p:nvPr/>
        </p:nvSpPr>
        <p:spPr bwMode="auto">
          <a:xfrm>
            <a:off x="4448175" y="4667250"/>
            <a:ext cx="1588"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48" name="Line 8">
            <a:extLst>
              <a:ext uri="{FF2B5EF4-FFF2-40B4-BE49-F238E27FC236}">
                <a16:creationId xmlns:a16="http://schemas.microsoft.com/office/drawing/2014/main" id="{E4366FD0-63DC-495D-BC3C-CAAC244A6688}"/>
              </a:ext>
            </a:extLst>
          </p:cNvPr>
          <p:cNvSpPr>
            <a:spLocks noChangeShapeType="1"/>
          </p:cNvSpPr>
          <p:nvPr/>
        </p:nvSpPr>
        <p:spPr bwMode="auto">
          <a:xfrm>
            <a:off x="53641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49" name="Line 9">
            <a:extLst>
              <a:ext uri="{FF2B5EF4-FFF2-40B4-BE49-F238E27FC236}">
                <a16:creationId xmlns:a16="http://schemas.microsoft.com/office/drawing/2014/main" id="{ED14DE5B-8B20-4285-8895-EB8E65E7BBE0}"/>
              </a:ext>
            </a:extLst>
          </p:cNvPr>
          <p:cNvSpPr>
            <a:spLocks noChangeShapeType="1"/>
          </p:cNvSpPr>
          <p:nvPr/>
        </p:nvSpPr>
        <p:spPr bwMode="auto">
          <a:xfrm>
            <a:off x="6278563" y="4670425"/>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0" name="Line 10">
            <a:extLst>
              <a:ext uri="{FF2B5EF4-FFF2-40B4-BE49-F238E27FC236}">
                <a16:creationId xmlns:a16="http://schemas.microsoft.com/office/drawing/2014/main" id="{E480455A-20F1-4987-9AC4-6350DD139B79}"/>
              </a:ext>
            </a:extLst>
          </p:cNvPr>
          <p:cNvSpPr>
            <a:spLocks noChangeShapeType="1"/>
          </p:cNvSpPr>
          <p:nvPr/>
        </p:nvSpPr>
        <p:spPr bwMode="auto">
          <a:xfrm>
            <a:off x="7192963" y="46656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1" name="Rectangle 11">
            <a:extLst>
              <a:ext uri="{FF2B5EF4-FFF2-40B4-BE49-F238E27FC236}">
                <a16:creationId xmlns:a16="http://schemas.microsoft.com/office/drawing/2014/main" id="{DACDB8AF-7A5C-4231-A5EF-2088534D81FA}"/>
              </a:ext>
            </a:extLst>
          </p:cNvPr>
          <p:cNvSpPr>
            <a:spLocks noChangeArrowheads="1"/>
          </p:cNvSpPr>
          <p:nvPr/>
        </p:nvSpPr>
        <p:spPr bwMode="auto">
          <a:xfrm>
            <a:off x="1920875" y="5565775"/>
            <a:ext cx="5861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defRPr/>
            </a:pPr>
            <a:r>
              <a:rPr lang="en-US" altLang="en-US">
                <a:solidFill>
                  <a:schemeClr val="tx1"/>
                </a:solidFill>
                <a:effectLst>
                  <a:outerShdw blurRad="38100" dist="38100" dir="2700000" algn="tl">
                    <a:srgbClr val="000000"/>
                  </a:outerShdw>
                </a:effectLst>
                <a:latin typeface="Arial" panose="020B0604020202020204" pitchFamily="34" charset="0"/>
              </a:rPr>
              <a:t>[0]</a:t>
            </a:r>
            <a:r>
              <a:rPr lang="en-US" altLang="en-US">
                <a:solidFill>
                  <a:schemeClr val="tx1"/>
                </a:solidFill>
                <a:latin typeface="Arial" panose="020B0604020202020204" pitchFamily="34" charset="0"/>
              </a:rPr>
              <a:t>      [1]       [2]       [3]      [4]</a:t>
            </a:r>
          </a:p>
        </p:txBody>
      </p:sp>
      <p:sp useBgFill="1">
        <p:nvSpPr>
          <p:cNvPr id="61452" name="Freeform 12">
            <a:extLst>
              <a:ext uri="{FF2B5EF4-FFF2-40B4-BE49-F238E27FC236}">
                <a16:creationId xmlns:a16="http://schemas.microsoft.com/office/drawing/2014/main" id="{1C76E679-3F57-4100-B078-E9B81CFC23B7}"/>
              </a:ext>
            </a:extLst>
          </p:cNvPr>
          <p:cNvSpPr>
            <a:spLocks/>
          </p:cNvSpPr>
          <p:nvPr/>
        </p:nvSpPr>
        <p:spPr bwMode="auto">
          <a:xfrm>
            <a:off x="7464425" y="4160838"/>
            <a:ext cx="984250" cy="1727200"/>
          </a:xfrm>
          <a:custGeom>
            <a:avLst/>
            <a:gdLst>
              <a:gd name="T0" fmla="*/ 571500 w 620"/>
              <a:gd name="T1" fmla="*/ 0 h 1088"/>
              <a:gd name="T2" fmla="*/ 0 w 620"/>
              <a:gd name="T3" fmla="*/ 709613 h 1088"/>
              <a:gd name="T4" fmla="*/ 160338 w 620"/>
              <a:gd name="T5" fmla="*/ 963613 h 1088"/>
              <a:gd name="T6" fmla="*/ 68263 w 620"/>
              <a:gd name="T7" fmla="*/ 1141413 h 1088"/>
              <a:gd name="T8" fmla="*/ 319088 w 620"/>
              <a:gd name="T9" fmla="*/ 1725613 h 1088"/>
              <a:gd name="T10" fmla="*/ 982663 w 620"/>
              <a:gd name="T11" fmla="*/ 1522413 h 1088"/>
              <a:gd name="T12" fmla="*/ 571500 w 620"/>
              <a:gd name="T13" fmla="*/ 0 h 10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0" h="1088">
                <a:moveTo>
                  <a:pt x="360" y="0"/>
                </a:moveTo>
                <a:lnTo>
                  <a:pt x="0" y="447"/>
                </a:lnTo>
                <a:lnTo>
                  <a:pt x="101" y="607"/>
                </a:lnTo>
                <a:lnTo>
                  <a:pt x="43" y="719"/>
                </a:lnTo>
                <a:lnTo>
                  <a:pt x="201" y="1087"/>
                </a:lnTo>
                <a:lnTo>
                  <a:pt x="619" y="959"/>
                </a:lnTo>
                <a:lnTo>
                  <a:pt x="360"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3" name="Line 13">
            <a:extLst>
              <a:ext uri="{FF2B5EF4-FFF2-40B4-BE49-F238E27FC236}">
                <a16:creationId xmlns:a16="http://schemas.microsoft.com/office/drawing/2014/main" id="{796FCBC7-7E4F-48AA-96E5-42AAE4CF2E89}"/>
              </a:ext>
            </a:extLst>
          </p:cNvPr>
          <p:cNvSpPr>
            <a:spLocks noChangeShapeType="1"/>
          </p:cNvSpPr>
          <p:nvPr/>
        </p:nvSpPr>
        <p:spPr bwMode="auto">
          <a:xfrm>
            <a:off x="58181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4" name="AutoShape 14">
            <a:extLst>
              <a:ext uri="{FF2B5EF4-FFF2-40B4-BE49-F238E27FC236}">
                <a16:creationId xmlns:a16="http://schemas.microsoft.com/office/drawing/2014/main" id="{21AE06A1-2D1A-4813-B8E3-589D6AD29519}"/>
              </a:ext>
            </a:extLst>
          </p:cNvPr>
          <p:cNvSpPr>
            <a:spLocks noChangeArrowheads="1"/>
          </p:cNvSpPr>
          <p:nvPr/>
        </p:nvSpPr>
        <p:spPr bwMode="auto">
          <a:xfrm>
            <a:off x="618172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21</a:t>
            </a:r>
          </a:p>
        </p:txBody>
      </p:sp>
      <p:sp>
        <p:nvSpPr>
          <p:cNvPr id="61455" name="Line 15">
            <a:extLst>
              <a:ext uri="{FF2B5EF4-FFF2-40B4-BE49-F238E27FC236}">
                <a16:creationId xmlns:a16="http://schemas.microsoft.com/office/drawing/2014/main" id="{D1B99FCF-BDB7-4EF4-A08D-E888FD5C9A89}"/>
              </a:ext>
            </a:extLst>
          </p:cNvPr>
          <p:cNvSpPr>
            <a:spLocks noChangeShapeType="1"/>
          </p:cNvSpPr>
          <p:nvPr/>
        </p:nvSpPr>
        <p:spPr bwMode="auto">
          <a:xfrm flipH="1">
            <a:off x="5576888" y="29416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6" name="AutoShape 16">
            <a:extLst>
              <a:ext uri="{FF2B5EF4-FFF2-40B4-BE49-F238E27FC236}">
                <a16:creationId xmlns:a16="http://schemas.microsoft.com/office/drawing/2014/main" id="{9181F750-A003-43EF-916C-5D000A6E96BE}"/>
              </a:ext>
            </a:extLst>
          </p:cNvPr>
          <p:cNvSpPr>
            <a:spLocks noChangeArrowheads="1"/>
          </p:cNvSpPr>
          <p:nvPr/>
        </p:nvSpPr>
        <p:spPr bwMode="auto">
          <a:xfrm>
            <a:off x="4981575" y="33131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27</a:t>
            </a:r>
          </a:p>
        </p:txBody>
      </p:sp>
      <p:sp>
        <p:nvSpPr>
          <p:cNvPr id="61457" name="Line 17">
            <a:extLst>
              <a:ext uri="{FF2B5EF4-FFF2-40B4-BE49-F238E27FC236}">
                <a16:creationId xmlns:a16="http://schemas.microsoft.com/office/drawing/2014/main" id="{03D3AA7E-D549-455F-A951-F344CD032F75}"/>
              </a:ext>
            </a:extLst>
          </p:cNvPr>
          <p:cNvSpPr>
            <a:spLocks noChangeShapeType="1"/>
          </p:cNvSpPr>
          <p:nvPr/>
        </p:nvSpPr>
        <p:spPr bwMode="auto">
          <a:xfrm>
            <a:off x="7404100"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8" name="AutoShape 18">
            <a:extLst>
              <a:ext uri="{FF2B5EF4-FFF2-40B4-BE49-F238E27FC236}">
                <a16:creationId xmlns:a16="http://schemas.microsoft.com/office/drawing/2014/main" id="{BDF4433C-369D-45B3-8456-DC2BB8E37360}"/>
              </a:ext>
            </a:extLst>
          </p:cNvPr>
          <p:cNvSpPr>
            <a:spLocks noChangeArrowheads="1"/>
          </p:cNvSpPr>
          <p:nvPr/>
        </p:nvSpPr>
        <p:spPr bwMode="auto">
          <a:xfrm>
            <a:off x="7739063"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23</a:t>
            </a:r>
          </a:p>
        </p:txBody>
      </p:sp>
      <p:sp>
        <p:nvSpPr>
          <p:cNvPr id="61459" name="Line 19">
            <a:extLst>
              <a:ext uri="{FF2B5EF4-FFF2-40B4-BE49-F238E27FC236}">
                <a16:creationId xmlns:a16="http://schemas.microsoft.com/office/drawing/2014/main" id="{B3F13C10-74E1-40D2-8EC1-7CCFC10E9BA7}"/>
              </a:ext>
            </a:extLst>
          </p:cNvPr>
          <p:cNvSpPr>
            <a:spLocks noChangeShapeType="1"/>
          </p:cNvSpPr>
          <p:nvPr/>
        </p:nvSpPr>
        <p:spPr bwMode="auto">
          <a:xfrm flipH="1">
            <a:off x="6170613"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60" name="AutoShape 20">
            <a:extLst>
              <a:ext uri="{FF2B5EF4-FFF2-40B4-BE49-F238E27FC236}">
                <a16:creationId xmlns:a16="http://schemas.microsoft.com/office/drawing/2014/main" id="{E28BE3FA-5425-4B96-9387-DB5E6E8DA5D7}"/>
              </a:ext>
            </a:extLst>
          </p:cNvPr>
          <p:cNvSpPr>
            <a:spLocks noChangeArrowheads="1"/>
          </p:cNvSpPr>
          <p:nvPr/>
        </p:nvSpPr>
        <p:spPr bwMode="auto">
          <a:xfrm>
            <a:off x="6678613"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42</a:t>
            </a:r>
          </a:p>
        </p:txBody>
      </p:sp>
      <p:sp>
        <p:nvSpPr>
          <p:cNvPr id="61461" name="AutoShape 21">
            <a:extLst>
              <a:ext uri="{FF2B5EF4-FFF2-40B4-BE49-F238E27FC236}">
                <a16:creationId xmlns:a16="http://schemas.microsoft.com/office/drawing/2014/main" id="{D6FDA48B-6A2B-4C04-8ECB-A690C90E6B2B}"/>
              </a:ext>
            </a:extLst>
          </p:cNvPr>
          <p:cNvSpPr>
            <a:spLocks noChangeArrowheads="1"/>
          </p:cNvSpPr>
          <p:nvPr/>
        </p:nvSpPr>
        <p:spPr bwMode="auto">
          <a:xfrm>
            <a:off x="5575300"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b="1">
                <a:solidFill>
                  <a:schemeClr val="tx1"/>
                </a:solidFill>
              </a:rPr>
              <a:t>35</a:t>
            </a:r>
          </a:p>
        </p:txBody>
      </p:sp>
      <p:sp>
        <p:nvSpPr>
          <p:cNvPr id="61462" name="Rectangle 22">
            <a:extLst>
              <a:ext uri="{FF2B5EF4-FFF2-40B4-BE49-F238E27FC236}">
                <a16:creationId xmlns:a16="http://schemas.microsoft.com/office/drawing/2014/main" id="{573CA2E3-3A14-4495-B6F7-81412AE1492A}"/>
              </a:ext>
            </a:extLst>
          </p:cNvPr>
          <p:cNvSpPr>
            <a:spLocks noChangeArrowheads="1"/>
          </p:cNvSpPr>
          <p:nvPr/>
        </p:nvSpPr>
        <p:spPr bwMode="auto">
          <a:xfrm>
            <a:off x="1914525"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42</a:t>
            </a:r>
          </a:p>
        </p:txBody>
      </p:sp>
      <p:sp>
        <p:nvSpPr>
          <p:cNvPr id="61463" name="Rectangle 23">
            <a:extLst>
              <a:ext uri="{FF2B5EF4-FFF2-40B4-BE49-F238E27FC236}">
                <a16:creationId xmlns:a16="http://schemas.microsoft.com/office/drawing/2014/main" id="{65DBB4BE-F748-46AD-A2C0-2AF025941A67}"/>
              </a:ext>
            </a:extLst>
          </p:cNvPr>
          <p:cNvSpPr>
            <a:spLocks noChangeArrowheads="1"/>
          </p:cNvSpPr>
          <p:nvPr/>
        </p:nvSpPr>
        <p:spPr bwMode="auto">
          <a:xfrm>
            <a:off x="2798763"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35</a:t>
            </a:r>
          </a:p>
        </p:txBody>
      </p:sp>
      <p:sp>
        <p:nvSpPr>
          <p:cNvPr id="61464" name="Rectangle 24">
            <a:extLst>
              <a:ext uri="{FF2B5EF4-FFF2-40B4-BE49-F238E27FC236}">
                <a16:creationId xmlns:a16="http://schemas.microsoft.com/office/drawing/2014/main" id="{D28BAE15-6322-420B-9448-4D8DC6A802AD}"/>
              </a:ext>
            </a:extLst>
          </p:cNvPr>
          <p:cNvSpPr>
            <a:spLocks noChangeArrowheads="1"/>
          </p:cNvSpPr>
          <p:nvPr/>
        </p:nvSpPr>
        <p:spPr bwMode="auto">
          <a:xfrm>
            <a:off x="3683000" y="4860925"/>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23</a:t>
            </a:r>
          </a:p>
        </p:txBody>
      </p:sp>
      <p:sp>
        <p:nvSpPr>
          <p:cNvPr id="61465" name="Rectangle 25">
            <a:extLst>
              <a:ext uri="{FF2B5EF4-FFF2-40B4-BE49-F238E27FC236}">
                <a16:creationId xmlns:a16="http://schemas.microsoft.com/office/drawing/2014/main" id="{14C9C6ED-7108-49BD-A84D-ED44FEE218F6}"/>
              </a:ext>
            </a:extLst>
          </p:cNvPr>
          <p:cNvSpPr>
            <a:spLocks noChangeArrowheads="1"/>
          </p:cNvSpPr>
          <p:nvPr/>
        </p:nvSpPr>
        <p:spPr bwMode="auto">
          <a:xfrm>
            <a:off x="4611688"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27</a:t>
            </a:r>
          </a:p>
        </p:txBody>
      </p:sp>
      <p:sp>
        <p:nvSpPr>
          <p:cNvPr id="61466" name="Rectangle 26">
            <a:extLst>
              <a:ext uri="{FF2B5EF4-FFF2-40B4-BE49-F238E27FC236}">
                <a16:creationId xmlns:a16="http://schemas.microsoft.com/office/drawing/2014/main" id="{4A92DB79-CD34-485D-984A-B0D11063D8D2}"/>
              </a:ext>
            </a:extLst>
          </p:cNvPr>
          <p:cNvSpPr>
            <a:spLocks noChangeArrowheads="1"/>
          </p:cNvSpPr>
          <p:nvPr/>
        </p:nvSpPr>
        <p:spPr bwMode="auto">
          <a:xfrm>
            <a:off x="5495925" y="4862513"/>
            <a:ext cx="4889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b="1">
                <a:solidFill>
                  <a:schemeClr val="tx1"/>
                </a:solidFill>
              </a:rPr>
              <a:t>21</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55BBD4E-9B61-42F6-9BD0-E9B7601752F3}"/>
              </a:ext>
            </a:extLst>
          </p:cNvPr>
          <p:cNvSpPr>
            <a:spLocks noGrp="1" noChangeArrowheads="1"/>
          </p:cNvSpPr>
          <p:nvPr>
            <p:ph type="body" idx="1"/>
          </p:nvPr>
        </p:nvSpPr>
        <p:spPr>
          <a:noFill/>
        </p:spPr>
        <p:txBody>
          <a:bodyPr/>
          <a:lstStyle/>
          <a:p>
            <a:r>
              <a:rPr lang="en-US" altLang="en-US" sz="2800">
                <a:effectLst/>
              </a:rPr>
              <a:t>A heap is a complete binary tree, where the entry at each node is greater than or equal to the entries in its children.</a:t>
            </a:r>
          </a:p>
          <a:p>
            <a:r>
              <a:rPr lang="en-US" altLang="en-US" sz="2800">
                <a:effectLst/>
              </a:rPr>
              <a:t>To add an entry to a heap, place the new entry at the next available spot, and perform a reheapification upward.</a:t>
            </a:r>
          </a:p>
          <a:p>
            <a:r>
              <a:rPr lang="en-US" altLang="en-US" sz="2800">
                <a:effectLst/>
              </a:rPr>
              <a:t>To remove the biggest entry, move the last node onto the root, and perform a reheapification downward.</a:t>
            </a:r>
          </a:p>
        </p:txBody>
      </p:sp>
      <p:pic>
        <p:nvPicPr>
          <p:cNvPr id="63491" name="Picture 3">
            <a:extLst>
              <a:ext uri="{FF2B5EF4-FFF2-40B4-BE49-F238E27FC236}">
                <a16:creationId xmlns:a16="http://schemas.microsoft.com/office/drawing/2014/main" id="{0D472DCA-2E5D-4588-8255-7A18CD65E5D4}"/>
              </a:ext>
            </a:extLst>
          </p:cNvPr>
          <p:cNvPicPr>
            <a:picLocks noChangeArrowheads="1"/>
          </p:cNvPicPr>
          <p:nvPr/>
        </p:nvPicPr>
        <p:blipFill>
          <a:blip r:embed="rId3">
            <a:extLst>
              <a:ext uri="{28A0092B-C50C-407E-A947-70E740481C1C}">
                <a14:useLocalDpi xmlns:a14="http://schemas.microsoft.com/office/drawing/2010/main" val="0"/>
              </a:ext>
            </a:extLst>
          </a:blip>
          <a:srcRect l="21890"/>
          <a:stretch>
            <a:fillRect/>
          </a:stretch>
        </p:blipFill>
        <p:spPr bwMode="auto">
          <a:xfrm>
            <a:off x="41275" y="0"/>
            <a:ext cx="1625600" cy="1833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2" name="Rectangle 4">
            <a:extLst>
              <a:ext uri="{FF2B5EF4-FFF2-40B4-BE49-F238E27FC236}">
                <a16:creationId xmlns:a16="http://schemas.microsoft.com/office/drawing/2014/main" id="{FA047729-08DC-4D07-8E31-C70DC1856611}"/>
              </a:ext>
            </a:extLst>
          </p:cNvPr>
          <p:cNvSpPr>
            <a:spLocks noGrp="1" noChangeArrowheads="1"/>
          </p:cNvSpPr>
          <p:nvPr>
            <p:ph type="title"/>
          </p:nvPr>
        </p:nvSpPr>
        <p:spPr>
          <a:noFill/>
        </p:spPr>
        <p:txBody>
          <a:bodyPr/>
          <a:lstStyle/>
          <a:p>
            <a:r>
              <a:rPr lang="en-US" altLang="en-US"/>
              <a:t>   Summary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a:extLst>
              <a:ext uri="{FF2B5EF4-FFF2-40B4-BE49-F238E27FC236}">
                <a16:creationId xmlns:a16="http://schemas.microsoft.com/office/drawing/2014/main" id="{A0178510-F8FD-4CB0-92C5-A632BD5EBB12}"/>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43" name="Rectangle 3">
            <a:extLst>
              <a:ext uri="{FF2B5EF4-FFF2-40B4-BE49-F238E27FC236}">
                <a16:creationId xmlns:a16="http://schemas.microsoft.com/office/drawing/2014/main" id="{55C9F6C8-AC6A-4B31-B758-441F0CD5AD2F}"/>
              </a:ext>
            </a:extLst>
          </p:cNvPr>
          <p:cNvSpPr>
            <a:spLocks noGrp="1" noChangeArrowheads="1"/>
          </p:cNvSpPr>
          <p:nvPr>
            <p:ph type="title"/>
          </p:nvPr>
        </p:nvSpPr>
        <p:spPr>
          <a:noFill/>
        </p:spPr>
        <p:txBody>
          <a:bodyPr/>
          <a:lstStyle/>
          <a:p>
            <a:r>
              <a:rPr lang="en-US" altLang="en-US"/>
              <a:t>Heaps</a:t>
            </a:r>
          </a:p>
        </p:txBody>
      </p:sp>
      <p:sp>
        <p:nvSpPr>
          <p:cNvPr id="10244" name="Rectangle 4">
            <a:extLst>
              <a:ext uri="{FF2B5EF4-FFF2-40B4-BE49-F238E27FC236}">
                <a16:creationId xmlns:a16="http://schemas.microsoft.com/office/drawing/2014/main" id="{58A9F461-86DD-429D-9E0B-2923913C4789}"/>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Complete binary tree.</a:t>
            </a:r>
          </a:p>
        </p:txBody>
      </p:sp>
      <p:sp>
        <p:nvSpPr>
          <p:cNvPr id="10245" name="AutoShape 5">
            <a:extLst>
              <a:ext uri="{FF2B5EF4-FFF2-40B4-BE49-F238E27FC236}">
                <a16:creationId xmlns:a16="http://schemas.microsoft.com/office/drawing/2014/main" id="{6970A8BF-4FFA-4533-B53B-727C0B43A1B4}"/>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0246" name="Rectangle 6">
            <a:extLst>
              <a:ext uri="{FF2B5EF4-FFF2-40B4-BE49-F238E27FC236}">
                <a16:creationId xmlns:a16="http://schemas.microsoft.com/office/drawing/2014/main" id="{B61E436E-BFD2-46D5-8C57-BBF8D91F2FFB}"/>
              </a:ext>
            </a:extLst>
          </p:cNvPr>
          <p:cNvSpPr>
            <a:spLocks noChangeArrowheads="1"/>
          </p:cNvSpPr>
          <p:nvPr/>
        </p:nvSpPr>
        <p:spPr bwMode="auto">
          <a:xfrm>
            <a:off x="4271963" y="1857375"/>
            <a:ext cx="1377950"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r>
              <a:rPr lang="en-US" altLang="en-US">
                <a:solidFill>
                  <a:schemeClr val="tx1"/>
                </a:solidFill>
              </a:rPr>
              <a:t>Left child</a:t>
            </a:r>
          </a:p>
          <a:p>
            <a:r>
              <a:rPr lang="en-US" altLang="en-US">
                <a:solidFill>
                  <a:schemeClr val="tx1"/>
                </a:solidFill>
              </a:rPr>
              <a:t>of the</a:t>
            </a:r>
          </a:p>
          <a:p>
            <a:r>
              <a:rPr lang="en-US" altLang="en-US">
                <a:solidFill>
                  <a:schemeClr val="tx1"/>
                </a:solidFill>
              </a:rPr>
              <a:t>root</a:t>
            </a:r>
          </a:p>
        </p:txBody>
      </p:sp>
      <p:sp>
        <p:nvSpPr>
          <p:cNvPr id="10247" name="AutoShape 7">
            <a:extLst>
              <a:ext uri="{FF2B5EF4-FFF2-40B4-BE49-F238E27FC236}">
                <a16:creationId xmlns:a16="http://schemas.microsoft.com/office/drawing/2014/main" id="{7C44F27E-3191-4DD1-BC1B-BD3B9A08AFCB}"/>
              </a:ext>
            </a:extLst>
          </p:cNvPr>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The second node is</a:t>
            </a:r>
          </a:p>
          <a:p>
            <a:pPr algn="ctr"/>
            <a:r>
              <a:rPr lang="en-US" altLang="en-US">
                <a:solidFill>
                  <a:schemeClr val="tx1"/>
                </a:solidFill>
                <a:latin typeface="Arial" panose="020B0604020202020204" pitchFamily="34" charset="0"/>
              </a:rPr>
              <a:t>always the left child</a:t>
            </a:r>
          </a:p>
          <a:p>
            <a:pPr algn="ctr"/>
            <a:r>
              <a:rPr lang="en-US" altLang="en-US">
                <a:solidFill>
                  <a:schemeClr val="tx1"/>
                </a:solidFill>
                <a:latin typeface="Arial" panose="020B0604020202020204" pitchFamily="34" charset="0"/>
              </a:rPr>
              <a:t>of the root.</a:t>
            </a:r>
          </a:p>
        </p:txBody>
      </p:sp>
      <p:sp>
        <p:nvSpPr>
          <p:cNvPr id="10248" name="AutoShape 8">
            <a:extLst>
              <a:ext uri="{FF2B5EF4-FFF2-40B4-BE49-F238E27FC236}">
                <a16:creationId xmlns:a16="http://schemas.microsoft.com/office/drawing/2014/main" id="{91558E3E-F5C5-44E3-8855-B914A46EBDAB}"/>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a:extLst>
              <a:ext uri="{FF2B5EF4-FFF2-40B4-BE49-F238E27FC236}">
                <a16:creationId xmlns:a16="http://schemas.microsoft.com/office/drawing/2014/main" id="{883B9D4B-A49C-43F4-911E-D82616CBFF69}"/>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291" name="Rectangle 3">
            <a:extLst>
              <a:ext uri="{FF2B5EF4-FFF2-40B4-BE49-F238E27FC236}">
                <a16:creationId xmlns:a16="http://schemas.microsoft.com/office/drawing/2014/main" id="{13B0DC93-0CB2-44D5-9923-4DD39A52FBF9}"/>
              </a:ext>
            </a:extLst>
          </p:cNvPr>
          <p:cNvSpPr>
            <a:spLocks noGrp="1" noChangeArrowheads="1"/>
          </p:cNvSpPr>
          <p:nvPr>
            <p:ph type="title"/>
          </p:nvPr>
        </p:nvSpPr>
        <p:spPr>
          <a:noFill/>
        </p:spPr>
        <p:txBody>
          <a:bodyPr/>
          <a:lstStyle/>
          <a:p>
            <a:r>
              <a:rPr lang="en-US" altLang="en-US"/>
              <a:t>Heaps</a:t>
            </a:r>
          </a:p>
        </p:txBody>
      </p:sp>
      <p:sp>
        <p:nvSpPr>
          <p:cNvPr id="12292" name="Rectangle 4">
            <a:extLst>
              <a:ext uri="{FF2B5EF4-FFF2-40B4-BE49-F238E27FC236}">
                <a16:creationId xmlns:a16="http://schemas.microsoft.com/office/drawing/2014/main" id="{41DAD34F-5D65-4D38-B793-9F81C9E9E6CA}"/>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Complete binary tree.</a:t>
            </a:r>
          </a:p>
        </p:txBody>
      </p:sp>
      <p:sp>
        <p:nvSpPr>
          <p:cNvPr id="12293" name="Rectangle 5">
            <a:extLst>
              <a:ext uri="{FF2B5EF4-FFF2-40B4-BE49-F238E27FC236}">
                <a16:creationId xmlns:a16="http://schemas.microsoft.com/office/drawing/2014/main" id="{263B3D49-542A-4662-B416-10209A69090E}"/>
              </a:ext>
            </a:extLst>
          </p:cNvPr>
          <p:cNvSpPr>
            <a:spLocks noChangeArrowheads="1"/>
          </p:cNvSpPr>
          <p:nvPr/>
        </p:nvSpPr>
        <p:spPr bwMode="auto">
          <a:xfrm>
            <a:off x="7580313" y="1919288"/>
            <a:ext cx="1547812"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r"/>
            <a:r>
              <a:rPr lang="en-US" altLang="en-US">
                <a:solidFill>
                  <a:schemeClr val="tx1"/>
                </a:solidFill>
              </a:rPr>
              <a:t>Right child</a:t>
            </a:r>
          </a:p>
          <a:p>
            <a:pPr algn="r"/>
            <a:r>
              <a:rPr lang="en-US" altLang="en-US">
                <a:solidFill>
                  <a:schemeClr val="tx1"/>
                </a:solidFill>
              </a:rPr>
              <a:t>of the</a:t>
            </a:r>
          </a:p>
          <a:p>
            <a:pPr algn="r"/>
            <a:r>
              <a:rPr lang="en-US" altLang="en-US">
                <a:solidFill>
                  <a:schemeClr val="tx1"/>
                </a:solidFill>
              </a:rPr>
              <a:t>root</a:t>
            </a:r>
          </a:p>
        </p:txBody>
      </p:sp>
      <p:sp>
        <p:nvSpPr>
          <p:cNvPr id="12294" name="AutoShape 6">
            <a:extLst>
              <a:ext uri="{FF2B5EF4-FFF2-40B4-BE49-F238E27FC236}">
                <a16:creationId xmlns:a16="http://schemas.microsoft.com/office/drawing/2014/main" id="{4BA0C48F-0A89-43C6-89C8-763E1C087597}"/>
              </a:ext>
            </a:extLst>
          </p:cNvPr>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The third node is</a:t>
            </a:r>
          </a:p>
          <a:p>
            <a:pPr algn="ctr"/>
            <a:r>
              <a:rPr lang="en-US" altLang="en-US">
                <a:solidFill>
                  <a:schemeClr val="tx1"/>
                </a:solidFill>
                <a:latin typeface="Arial" panose="020B0604020202020204" pitchFamily="34" charset="0"/>
              </a:rPr>
              <a:t>always the right child</a:t>
            </a:r>
          </a:p>
          <a:p>
            <a:pPr algn="ctr"/>
            <a:r>
              <a:rPr lang="en-US" altLang="en-US">
                <a:solidFill>
                  <a:schemeClr val="tx1"/>
                </a:solidFill>
                <a:latin typeface="Arial" panose="020B0604020202020204" pitchFamily="34" charset="0"/>
              </a:rPr>
              <a:t>of the root.</a:t>
            </a:r>
          </a:p>
        </p:txBody>
      </p:sp>
      <p:sp>
        <p:nvSpPr>
          <p:cNvPr id="12295" name="AutoShape 7">
            <a:extLst>
              <a:ext uri="{FF2B5EF4-FFF2-40B4-BE49-F238E27FC236}">
                <a16:creationId xmlns:a16="http://schemas.microsoft.com/office/drawing/2014/main" id="{E0E95654-BF33-4690-B7B6-3800AF65BB96}"/>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2296" name="Line 8">
            <a:extLst>
              <a:ext uri="{FF2B5EF4-FFF2-40B4-BE49-F238E27FC236}">
                <a16:creationId xmlns:a16="http://schemas.microsoft.com/office/drawing/2014/main" id="{CA537A15-D1D8-43CA-9436-7548BA112A24}"/>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297" name="AutoShape 9">
            <a:extLst>
              <a:ext uri="{FF2B5EF4-FFF2-40B4-BE49-F238E27FC236}">
                <a16:creationId xmlns:a16="http://schemas.microsoft.com/office/drawing/2014/main" id="{80CFCBCC-1FB9-4592-9DF9-F42A4AC436F2}"/>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2298" name="AutoShape 10">
            <a:extLst>
              <a:ext uri="{FF2B5EF4-FFF2-40B4-BE49-F238E27FC236}">
                <a16:creationId xmlns:a16="http://schemas.microsoft.com/office/drawing/2014/main" id="{7D7D4C1D-FA7A-4003-B99F-8EB6BCBC1818}"/>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
            <a:extLst>
              <a:ext uri="{FF2B5EF4-FFF2-40B4-BE49-F238E27FC236}">
                <a16:creationId xmlns:a16="http://schemas.microsoft.com/office/drawing/2014/main" id="{FE6E7EA4-94B6-4DD4-B245-2FFAF0BB1BA5}"/>
              </a:ext>
            </a:extLst>
          </p:cNvPr>
          <p:cNvGrpSpPr>
            <a:grpSpLocks/>
          </p:cNvGrpSpPr>
          <p:nvPr/>
        </p:nvGrpSpPr>
        <p:grpSpPr bwMode="auto">
          <a:xfrm>
            <a:off x="4679950" y="2941638"/>
            <a:ext cx="1158875" cy="1104900"/>
            <a:chOff x="2948" y="1853"/>
            <a:chExt cx="730" cy="696"/>
          </a:xfrm>
        </p:grpSpPr>
        <p:sp>
          <p:nvSpPr>
            <p:cNvPr id="14347" name="Line 2">
              <a:extLst>
                <a:ext uri="{FF2B5EF4-FFF2-40B4-BE49-F238E27FC236}">
                  <a16:creationId xmlns:a16="http://schemas.microsoft.com/office/drawing/2014/main" id="{7DE4C476-A5C0-4F05-A9F8-9A96AE752BE1}"/>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8" name="AutoShape 3">
              <a:extLst>
                <a:ext uri="{FF2B5EF4-FFF2-40B4-BE49-F238E27FC236}">
                  <a16:creationId xmlns:a16="http://schemas.microsoft.com/office/drawing/2014/main" id="{E0D6034D-8133-46D9-923C-15A8963A896F}"/>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14339" name="Rectangle 5">
            <a:extLst>
              <a:ext uri="{FF2B5EF4-FFF2-40B4-BE49-F238E27FC236}">
                <a16:creationId xmlns:a16="http://schemas.microsoft.com/office/drawing/2014/main" id="{8DA9FDC7-7567-4CB2-A3B8-04A03AC478D5}"/>
              </a:ext>
            </a:extLst>
          </p:cNvPr>
          <p:cNvSpPr>
            <a:spLocks noGrp="1" noChangeArrowheads="1"/>
          </p:cNvSpPr>
          <p:nvPr>
            <p:ph type="title"/>
          </p:nvPr>
        </p:nvSpPr>
        <p:spPr>
          <a:noFill/>
        </p:spPr>
        <p:txBody>
          <a:bodyPr/>
          <a:lstStyle/>
          <a:p>
            <a:r>
              <a:rPr lang="en-US" altLang="en-US"/>
              <a:t>Heaps</a:t>
            </a:r>
          </a:p>
        </p:txBody>
      </p:sp>
      <p:sp>
        <p:nvSpPr>
          <p:cNvPr id="14340" name="Rectangle 6">
            <a:extLst>
              <a:ext uri="{FF2B5EF4-FFF2-40B4-BE49-F238E27FC236}">
                <a16:creationId xmlns:a16="http://schemas.microsoft.com/office/drawing/2014/main" id="{CDB0EEA8-CC1A-4354-B343-2B98CAC2FED5}"/>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Complete binary tree.</a:t>
            </a:r>
          </a:p>
        </p:txBody>
      </p:sp>
      <p:sp>
        <p:nvSpPr>
          <p:cNvPr id="14343" name="AutoShape 7">
            <a:extLst>
              <a:ext uri="{FF2B5EF4-FFF2-40B4-BE49-F238E27FC236}">
                <a16:creationId xmlns:a16="http://schemas.microsoft.com/office/drawing/2014/main" id="{BFC83D52-BCD9-45C1-855A-5C834CFEAD13}"/>
              </a:ext>
            </a:extLst>
          </p:cNvPr>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p>
            <a:pPr algn="ctr">
              <a:defRPr/>
            </a:pPr>
            <a:r>
              <a:rPr lang="en-US" altLang="en-US">
                <a:solidFill>
                  <a:schemeClr val="tx1"/>
                </a:solidFill>
                <a:latin typeface="Arial" panose="020B0604020202020204" pitchFamily="34" charset="0"/>
              </a:rPr>
              <a:t>The next nodes</a:t>
            </a:r>
          </a:p>
          <a:p>
            <a:pPr algn="ctr">
              <a:defRPr/>
            </a:pPr>
            <a:r>
              <a:rPr lang="en-US" altLang="en-US">
                <a:solidFill>
                  <a:schemeClr val="tx1"/>
                </a:solidFill>
                <a:latin typeface="Arial" panose="020B0604020202020204" pitchFamily="34" charset="0"/>
              </a:rPr>
              <a:t>always fill the next</a:t>
            </a:r>
          </a:p>
          <a:p>
            <a:pPr algn="ctr">
              <a:defRPr/>
            </a:pPr>
            <a:r>
              <a:rPr lang="en-US" altLang="en-US">
                <a:solidFill>
                  <a:schemeClr val="tx1"/>
                </a:solidFill>
                <a:latin typeface="Arial" panose="020B0604020202020204" pitchFamily="34" charset="0"/>
              </a:rPr>
              <a:t>level from left-to-right</a:t>
            </a:r>
            <a:r>
              <a:rPr lang="en-US" altLang="en-US">
                <a:solidFill>
                  <a:schemeClr val="tx1"/>
                </a:solidFill>
                <a:effectLst>
                  <a:outerShdw blurRad="38100" dist="38100" dir="2700000" algn="tl">
                    <a:srgbClr val="000000"/>
                  </a:outerShdw>
                </a:effectLst>
                <a:latin typeface="Arial" panose="020B0604020202020204" pitchFamily="34" charset="0"/>
              </a:rPr>
              <a:t>.</a:t>
            </a:r>
          </a:p>
        </p:txBody>
      </p:sp>
      <p:sp>
        <p:nvSpPr>
          <p:cNvPr id="14342" name="Line 8">
            <a:extLst>
              <a:ext uri="{FF2B5EF4-FFF2-40B4-BE49-F238E27FC236}">
                <a16:creationId xmlns:a16="http://schemas.microsoft.com/office/drawing/2014/main" id="{1ACD9C12-8838-427B-980E-DD7988052962}"/>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AutoShape 9">
            <a:extLst>
              <a:ext uri="{FF2B5EF4-FFF2-40B4-BE49-F238E27FC236}">
                <a16:creationId xmlns:a16="http://schemas.microsoft.com/office/drawing/2014/main" id="{4FEDE252-6838-4A16-B387-FF4ED06B46C4}"/>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4344" name="Line 10">
            <a:extLst>
              <a:ext uri="{FF2B5EF4-FFF2-40B4-BE49-F238E27FC236}">
                <a16:creationId xmlns:a16="http://schemas.microsoft.com/office/drawing/2014/main" id="{E772AB59-A1D9-4176-8012-07DBE4729EF3}"/>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45" name="AutoShape 11">
            <a:extLst>
              <a:ext uri="{FF2B5EF4-FFF2-40B4-BE49-F238E27FC236}">
                <a16:creationId xmlns:a16="http://schemas.microsoft.com/office/drawing/2014/main" id="{1094E845-4C34-4C5E-8E54-B6871B2D38E3}"/>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4346" name="AutoShape 12">
            <a:extLst>
              <a:ext uri="{FF2B5EF4-FFF2-40B4-BE49-F238E27FC236}">
                <a16:creationId xmlns:a16="http://schemas.microsoft.com/office/drawing/2014/main" id="{935E4333-7BA2-4992-9447-955D6FC873D5}"/>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4">
            <a:extLst>
              <a:ext uri="{FF2B5EF4-FFF2-40B4-BE49-F238E27FC236}">
                <a16:creationId xmlns:a16="http://schemas.microsoft.com/office/drawing/2014/main" id="{0021EB87-2F5B-4AE9-B083-F0DD79CE0807}"/>
              </a:ext>
            </a:extLst>
          </p:cNvPr>
          <p:cNvGrpSpPr>
            <a:grpSpLocks/>
          </p:cNvGrpSpPr>
          <p:nvPr/>
        </p:nvGrpSpPr>
        <p:grpSpPr bwMode="auto">
          <a:xfrm>
            <a:off x="5516563" y="2941638"/>
            <a:ext cx="1158875" cy="1104900"/>
            <a:chOff x="3475" y="1853"/>
            <a:chExt cx="730" cy="696"/>
          </a:xfrm>
        </p:grpSpPr>
        <p:sp>
          <p:nvSpPr>
            <p:cNvPr id="16398" name="Line 2">
              <a:extLst>
                <a:ext uri="{FF2B5EF4-FFF2-40B4-BE49-F238E27FC236}">
                  <a16:creationId xmlns:a16="http://schemas.microsoft.com/office/drawing/2014/main" id="{CA067AE8-D1B1-4411-BAEB-F7C548FF097C}"/>
                </a:ext>
              </a:extLst>
            </p:cNvPr>
            <p:cNvSpPr>
              <a:spLocks noChangeShapeType="1"/>
            </p:cNvSpPr>
            <p:nvPr/>
          </p:nvSpPr>
          <p:spPr bwMode="auto">
            <a:xfrm>
              <a:off x="3475"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399" name="AutoShape 3">
              <a:extLst>
                <a:ext uri="{FF2B5EF4-FFF2-40B4-BE49-F238E27FC236}">
                  <a16:creationId xmlns:a16="http://schemas.microsoft.com/office/drawing/2014/main" id="{BE420AB2-81D3-41EA-AE64-B3451ADE3765}"/>
                </a:ext>
              </a:extLst>
            </p:cNvPr>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16387" name="Rectangle 5">
            <a:extLst>
              <a:ext uri="{FF2B5EF4-FFF2-40B4-BE49-F238E27FC236}">
                <a16:creationId xmlns:a16="http://schemas.microsoft.com/office/drawing/2014/main" id="{E589BC10-7861-4A0B-AE0F-77CB299FB926}"/>
              </a:ext>
            </a:extLst>
          </p:cNvPr>
          <p:cNvSpPr>
            <a:spLocks noGrp="1" noChangeArrowheads="1"/>
          </p:cNvSpPr>
          <p:nvPr>
            <p:ph type="title"/>
          </p:nvPr>
        </p:nvSpPr>
        <p:spPr>
          <a:noFill/>
        </p:spPr>
        <p:txBody>
          <a:bodyPr/>
          <a:lstStyle/>
          <a:p>
            <a:r>
              <a:rPr lang="en-US" altLang="en-US"/>
              <a:t>Heaps</a:t>
            </a:r>
          </a:p>
        </p:txBody>
      </p:sp>
      <p:sp>
        <p:nvSpPr>
          <p:cNvPr id="16388" name="Rectangle 6">
            <a:extLst>
              <a:ext uri="{FF2B5EF4-FFF2-40B4-BE49-F238E27FC236}">
                <a16:creationId xmlns:a16="http://schemas.microsoft.com/office/drawing/2014/main" id="{5AF1B8B4-29B1-4D7A-B64F-B2E5218C76F1}"/>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Complete binary tree.</a:t>
            </a:r>
          </a:p>
        </p:txBody>
      </p:sp>
      <p:sp>
        <p:nvSpPr>
          <p:cNvPr id="16389" name="AutoShape 7">
            <a:extLst>
              <a:ext uri="{FF2B5EF4-FFF2-40B4-BE49-F238E27FC236}">
                <a16:creationId xmlns:a16="http://schemas.microsoft.com/office/drawing/2014/main" id="{D538CD7C-822B-4F85-9070-CE65FEAD290D}"/>
              </a:ext>
            </a:extLst>
          </p:cNvPr>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The next nodes</a:t>
            </a:r>
          </a:p>
          <a:p>
            <a:pPr algn="ctr"/>
            <a:r>
              <a:rPr lang="en-US" altLang="en-US">
                <a:solidFill>
                  <a:schemeClr val="tx1"/>
                </a:solidFill>
                <a:latin typeface="Arial" panose="020B0604020202020204" pitchFamily="34" charset="0"/>
              </a:rPr>
              <a:t>always fill the next</a:t>
            </a:r>
          </a:p>
          <a:p>
            <a:pPr algn="ctr"/>
            <a:r>
              <a:rPr lang="en-US" altLang="en-US">
                <a:solidFill>
                  <a:schemeClr val="tx1"/>
                </a:solidFill>
                <a:latin typeface="Arial" panose="020B0604020202020204" pitchFamily="34" charset="0"/>
              </a:rPr>
              <a:t>level from left-to-right.</a:t>
            </a:r>
          </a:p>
        </p:txBody>
      </p:sp>
      <p:grpSp>
        <p:nvGrpSpPr>
          <p:cNvPr id="16390" name="Group 10">
            <a:extLst>
              <a:ext uri="{FF2B5EF4-FFF2-40B4-BE49-F238E27FC236}">
                <a16:creationId xmlns:a16="http://schemas.microsoft.com/office/drawing/2014/main" id="{93618A07-B86E-419C-80CA-082556BEDD10}"/>
              </a:ext>
            </a:extLst>
          </p:cNvPr>
          <p:cNvGrpSpPr>
            <a:grpSpLocks/>
          </p:cNvGrpSpPr>
          <p:nvPr/>
        </p:nvGrpSpPr>
        <p:grpSpPr bwMode="auto">
          <a:xfrm>
            <a:off x="4679950" y="2941638"/>
            <a:ext cx="1158875" cy="1104900"/>
            <a:chOff x="2948" y="1853"/>
            <a:chExt cx="730" cy="696"/>
          </a:xfrm>
        </p:grpSpPr>
        <p:sp>
          <p:nvSpPr>
            <p:cNvPr id="16396" name="Line 8">
              <a:extLst>
                <a:ext uri="{FF2B5EF4-FFF2-40B4-BE49-F238E27FC236}">
                  <a16:creationId xmlns:a16="http://schemas.microsoft.com/office/drawing/2014/main" id="{1A97ECD4-6A76-4165-B3D5-E0F9E54AB286}"/>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397" name="AutoShape 9">
              <a:extLst>
                <a:ext uri="{FF2B5EF4-FFF2-40B4-BE49-F238E27FC236}">
                  <a16:creationId xmlns:a16="http://schemas.microsoft.com/office/drawing/2014/main" id="{7CE1C2C0-11D1-42F4-A041-7C3F58F3004F}"/>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16391" name="Line 11">
            <a:extLst>
              <a:ext uri="{FF2B5EF4-FFF2-40B4-BE49-F238E27FC236}">
                <a16:creationId xmlns:a16="http://schemas.microsoft.com/office/drawing/2014/main" id="{7FB6160E-24DB-43BF-9795-5F4F7E924C60}"/>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392" name="AutoShape 12">
            <a:extLst>
              <a:ext uri="{FF2B5EF4-FFF2-40B4-BE49-F238E27FC236}">
                <a16:creationId xmlns:a16="http://schemas.microsoft.com/office/drawing/2014/main" id="{2FD7257A-821F-4CAB-B115-AF1854B45F87}"/>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6393" name="Line 13">
            <a:extLst>
              <a:ext uri="{FF2B5EF4-FFF2-40B4-BE49-F238E27FC236}">
                <a16:creationId xmlns:a16="http://schemas.microsoft.com/office/drawing/2014/main" id="{11D9ACA8-E5EE-464E-BA23-54D3789FEEB3}"/>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394" name="AutoShape 14">
            <a:extLst>
              <a:ext uri="{FF2B5EF4-FFF2-40B4-BE49-F238E27FC236}">
                <a16:creationId xmlns:a16="http://schemas.microsoft.com/office/drawing/2014/main" id="{53594142-0360-488C-9010-EBDF947067D1}"/>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6395" name="AutoShape 15">
            <a:extLst>
              <a:ext uri="{FF2B5EF4-FFF2-40B4-BE49-F238E27FC236}">
                <a16:creationId xmlns:a16="http://schemas.microsoft.com/office/drawing/2014/main" id="{30216CBB-88D1-4175-ADD2-288A96792DAA}"/>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8D612FE-5B5A-4139-ACDD-B25E8451D83C}"/>
              </a:ext>
            </a:extLst>
          </p:cNvPr>
          <p:cNvSpPr>
            <a:spLocks noGrp="1" noChangeArrowheads="1"/>
          </p:cNvSpPr>
          <p:nvPr>
            <p:ph type="title"/>
          </p:nvPr>
        </p:nvSpPr>
        <p:spPr>
          <a:noFill/>
        </p:spPr>
        <p:txBody>
          <a:bodyPr/>
          <a:lstStyle/>
          <a:p>
            <a:r>
              <a:rPr lang="en-US" altLang="en-US"/>
              <a:t>Heaps</a:t>
            </a:r>
          </a:p>
        </p:txBody>
      </p:sp>
      <p:sp>
        <p:nvSpPr>
          <p:cNvPr id="18435" name="Rectangle 3">
            <a:extLst>
              <a:ext uri="{FF2B5EF4-FFF2-40B4-BE49-F238E27FC236}">
                <a16:creationId xmlns:a16="http://schemas.microsoft.com/office/drawing/2014/main" id="{2D2C9C4B-B08F-4326-A575-A843F2802345}"/>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Complete binary tree.</a:t>
            </a:r>
          </a:p>
        </p:txBody>
      </p:sp>
      <p:sp>
        <p:nvSpPr>
          <p:cNvPr id="18436" name="AutoShape 4">
            <a:extLst>
              <a:ext uri="{FF2B5EF4-FFF2-40B4-BE49-F238E27FC236}">
                <a16:creationId xmlns:a16="http://schemas.microsoft.com/office/drawing/2014/main" id="{EF77D612-BA66-4B5F-9E63-47102E48DD91}"/>
              </a:ext>
            </a:extLst>
          </p:cNvPr>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The next nodes</a:t>
            </a:r>
          </a:p>
          <a:p>
            <a:pPr algn="ctr"/>
            <a:r>
              <a:rPr lang="en-US" altLang="en-US">
                <a:solidFill>
                  <a:schemeClr val="tx1"/>
                </a:solidFill>
                <a:latin typeface="Arial" panose="020B0604020202020204" pitchFamily="34" charset="0"/>
              </a:rPr>
              <a:t>always fill the next</a:t>
            </a:r>
          </a:p>
          <a:p>
            <a:pPr algn="ctr"/>
            <a:r>
              <a:rPr lang="en-US" altLang="en-US">
                <a:solidFill>
                  <a:schemeClr val="tx1"/>
                </a:solidFill>
                <a:latin typeface="Arial" panose="020B0604020202020204" pitchFamily="34" charset="0"/>
              </a:rPr>
              <a:t>level from left-to-right.</a:t>
            </a:r>
          </a:p>
        </p:txBody>
      </p:sp>
      <p:grpSp>
        <p:nvGrpSpPr>
          <p:cNvPr id="18437" name="Group 7">
            <a:extLst>
              <a:ext uri="{FF2B5EF4-FFF2-40B4-BE49-F238E27FC236}">
                <a16:creationId xmlns:a16="http://schemas.microsoft.com/office/drawing/2014/main" id="{50CFF588-0454-4A15-AE0C-695026187D82}"/>
              </a:ext>
            </a:extLst>
          </p:cNvPr>
          <p:cNvGrpSpPr>
            <a:grpSpLocks/>
          </p:cNvGrpSpPr>
          <p:nvPr/>
        </p:nvGrpSpPr>
        <p:grpSpPr bwMode="auto">
          <a:xfrm>
            <a:off x="6892925" y="2941638"/>
            <a:ext cx="1158875" cy="1104900"/>
            <a:chOff x="4342" y="1853"/>
            <a:chExt cx="730" cy="696"/>
          </a:xfrm>
        </p:grpSpPr>
        <p:sp>
          <p:nvSpPr>
            <p:cNvPr id="18449" name="Line 5">
              <a:extLst>
                <a:ext uri="{FF2B5EF4-FFF2-40B4-BE49-F238E27FC236}">
                  <a16:creationId xmlns:a16="http://schemas.microsoft.com/office/drawing/2014/main" id="{08F686AB-F62C-4FD5-A829-276FA201AFDC}"/>
                </a:ext>
              </a:extLst>
            </p:cNvPr>
            <p:cNvSpPr>
              <a:spLocks noChangeShapeType="1"/>
            </p:cNvSpPr>
            <p:nvPr/>
          </p:nvSpPr>
          <p:spPr bwMode="auto">
            <a:xfrm flipH="1">
              <a:off x="4717"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0" name="AutoShape 6">
              <a:extLst>
                <a:ext uri="{FF2B5EF4-FFF2-40B4-BE49-F238E27FC236}">
                  <a16:creationId xmlns:a16="http://schemas.microsoft.com/office/drawing/2014/main" id="{0A66E5B5-82AD-461F-868F-813CBF8CBFAC}"/>
                </a:ext>
              </a:extLst>
            </p:cNvPr>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grpSp>
        <p:nvGrpSpPr>
          <p:cNvPr id="18438" name="Group 10">
            <a:extLst>
              <a:ext uri="{FF2B5EF4-FFF2-40B4-BE49-F238E27FC236}">
                <a16:creationId xmlns:a16="http://schemas.microsoft.com/office/drawing/2014/main" id="{483F7926-F184-4273-B308-F114C02EBD1A}"/>
              </a:ext>
            </a:extLst>
          </p:cNvPr>
          <p:cNvGrpSpPr>
            <a:grpSpLocks/>
          </p:cNvGrpSpPr>
          <p:nvPr/>
        </p:nvGrpSpPr>
        <p:grpSpPr bwMode="auto">
          <a:xfrm>
            <a:off x="5516563" y="2941638"/>
            <a:ext cx="1158875" cy="1104900"/>
            <a:chOff x="3475" y="1853"/>
            <a:chExt cx="730" cy="696"/>
          </a:xfrm>
        </p:grpSpPr>
        <p:sp>
          <p:nvSpPr>
            <p:cNvPr id="18447" name="Line 8">
              <a:extLst>
                <a:ext uri="{FF2B5EF4-FFF2-40B4-BE49-F238E27FC236}">
                  <a16:creationId xmlns:a16="http://schemas.microsoft.com/office/drawing/2014/main" id="{13D505E2-ED1E-485E-A495-6447DD2546A9}"/>
                </a:ext>
              </a:extLst>
            </p:cNvPr>
            <p:cNvSpPr>
              <a:spLocks noChangeShapeType="1"/>
            </p:cNvSpPr>
            <p:nvPr/>
          </p:nvSpPr>
          <p:spPr bwMode="auto">
            <a:xfrm>
              <a:off x="3475"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8" name="AutoShape 9">
              <a:extLst>
                <a:ext uri="{FF2B5EF4-FFF2-40B4-BE49-F238E27FC236}">
                  <a16:creationId xmlns:a16="http://schemas.microsoft.com/office/drawing/2014/main" id="{4E1619A6-DC26-4FB6-AD9F-75B0C32BC138}"/>
                </a:ext>
              </a:extLst>
            </p:cNvPr>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grpSp>
        <p:nvGrpSpPr>
          <p:cNvPr id="18439" name="Group 13">
            <a:extLst>
              <a:ext uri="{FF2B5EF4-FFF2-40B4-BE49-F238E27FC236}">
                <a16:creationId xmlns:a16="http://schemas.microsoft.com/office/drawing/2014/main" id="{BE1BE4C9-5642-4FE3-B41F-4F2842006304}"/>
              </a:ext>
            </a:extLst>
          </p:cNvPr>
          <p:cNvGrpSpPr>
            <a:grpSpLocks/>
          </p:cNvGrpSpPr>
          <p:nvPr/>
        </p:nvGrpSpPr>
        <p:grpSpPr bwMode="auto">
          <a:xfrm>
            <a:off x="4679950" y="2941638"/>
            <a:ext cx="1158875" cy="1104900"/>
            <a:chOff x="2948" y="1853"/>
            <a:chExt cx="730" cy="696"/>
          </a:xfrm>
        </p:grpSpPr>
        <p:sp>
          <p:nvSpPr>
            <p:cNvPr id="18445" name="Line 11">
              <a:extLst>
                <a:ext uri="{FF2B5EF4-FFF2-40B4-BE49-F238E27FC236}">
                  <a16:creationId xmlns:a16="http://schemas.microsoft.com/office/drawing/2014/main" id="{8E877879-CB63-4C47-8564-C5BAF40D920B}"/>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6" name="AutoShape 12">
              <a:extLst>
                <a:ext uri="{FF2B5EF4-FFF2-40B4-BE49-F238E27FC236}">
                  <a16:creationId xmlns:a16="http://schemas.microsoft.com/office/drawing/2014/main" id="{2E844B9E-D9BC-4496-AE84-475B622ACC65}"/>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18440" name="Line 14">
            <a:extLst>
              <a:ext uri="{FF2B5EF4-FFF2-40B4-BE49-F238E27FC236}">
                <a16:creationId xmlns:a16="http://schemas.microsoft.com/office/drawing/2014/main" id="{DD1A3427-0D95-4A78-8F09-A800BDA60801}"/>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1" name="AutoShape 15">
            <a:extLst>
              <a:ext uri="{FF2B5EF4-FFF2-40B4-BE49-F238E27FC236}">
                <a16:creationId xmlns:a16="http://schemas.microsoft.com/office/drawing/2014/main" id="{FF478D97-331D-43B8-8A09-A0F637359E85}"/>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8442" name="Line 16">
            <a:extLst>
              <a:ext uri="{FF2B5EF4-FFF2-40B4-BE49-F238E27FC236}">
                <a16:creationId xmlns:a16="http://schemas.microsoft.com/office/drawing/2014/main" id="{C0644509-2605-4B2B-B4C4-64BCCCE45AD6}"/>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43" name="AutoShape 17">
            <a:extLst>
              <a:ext uri="{FF2B5EF4-FFF2-40B4-BE49-F238E27FC236}">
                <a16:creationId xmlns:a16="http://schemas.microsoft.com/office/drawing/2014/main" id="{F0E1A8DA-CF6C-4EDF-819B-106795DF8BCA}"/>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18444" name="AutoShape 18">
            <a:extLst>
              <a:ext uri="{FF2B5EF4-FFF2-40B4-BE49-F238E27FC236}">
                <a16:creationId xmlns:a16="http://schemas.microsoft.com/office/drawing/2014/main" id="{552A33D1-9628-4496-911B-1A6930C6CE7B}"/>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4">
            <a:extLst>
              <a:ext uri="{FF2B5EF4-FFF2-40B4-BE49-F238E27FC236}">
                <a16:creationId xmlns:a16="http://schemas.microsoft.com/office/drawing/2014/main" id="{5FC9AD0B-B6EA-408B-B1CB-97E0DD129413}"/>
              </a:ext>
            </a:extLst>
          </p:cNvPr>
          <p:cNvGrpSpPr>
            <a:grpSpLocks/>
          </p:cNvGrpSpPr>
          <p:nvPr/>
        </p:nvGrpSpPr>
        <p:grpSpPr bwMode="auto">
          <a:xfrm>
            <a:off x="7697788" y="2941638"/>
            <a:ext cx="1158875" cy="1104900"/>
            <a:chOff x="4849" y="1853"/>
            <a:chExt cx="730" cy="696"/>
          </a:xfrm>
        </p:grpSpPr>
        <p:sp>
          <p:nvSpPr>
            <p:cNvPr id="20500" name="Line 2">
              <a:extLst>
                <a:ext uri="{FF2B5EF4-FFF2-40B4-BE49-F238E27FC236}">
                  <a16:creationId xmlns:a16="http://schemas.microsoft.com/office/drawing/2014/main" id="{2B3B220B-C95E-48FD-814E-A60732E81CAD}"/>
                </a:ext>
              </a:extLst>
            </p:cNvPr>
            <p:cNvSpPr>
              <a:spLocks noChangeShapeType="1"/>
            </p:cNvSpPr>
            <p:nvPr/>
          </p:nvSpPr>
          <p:spPr bwMode="auto">
            <a:xfrm>
              <a:off x="4849"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01" name="AutoShape 3">
              <a:extLst>
                <a:ext uri="{FF2B5EF4-FFF2-40B4-BE49-F238E27FC236}">
                  <a16:creationId xmlns:a16="http://schemas.microsoft.com/office/drawing/2014/main" id="{ACD3BF85-1726-47F2-8AEA-9A28D6B115D0}"/>
                </a:ext>
              </a:extLst>
            </p:cNvPr>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20483" name="Rectangle 5">
            <a:extLst>
              <a:ext uri="{FF2B5EF4-FFF2-40B4-BE49-F238E27FC236}">
                <a16:creationId xmlns:a16="http://schemas.microsoft.com/office/drawing/2014/main" id="{4F041967-DBC5-4EFF-9822-42D9755E5628}"/>
              </a:ext>
            </a:extLst>
          </p:cNvPr>
          <p:cNvSpPr>
            <a:spLocks noGrp="1" noChangeArrowheads="1"/>
          </p:cNvSpPr>
          <p:nvPr>
            <p:ph type="title"/>
          </p:nvPr>
        </p:nvSpPr>
        <p:spPr>
          <a:noFill/>
        </p:spPr>
        <p:txBody>
          <a:bodyPr/>
          <a:lstStyle/>
          <a:p>
            <a:r>
              <a:rPr lang="en-US" altLang="en-US"/>
              <a:t>Heaps</a:t>
            </a:r>
          </a:p>
        </p:txBody>
      </p:sp>
      <p:sp>
        <p:nvSpPr>
          <p:cNvPr id="20484" name="Rectangle 6">
            <a:extLst>
              <a:ext uri="{FF2B5EF4-FFF2-40B4-BE49-F238E27FC236}">
                <a16:creationId xmlns:a16="http://schemas.microsoft.com/office/drawing/2014/main" id="{27D790F8-5D0B-40A2-BD47-8FFC5FDE841A}"/>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Complete binary tree.</a:t>
            </a:r>
          </a:p>
        </p:txBody>
      </p:sp>
      <p:sp>
        <p:nvSpPr>
          <p:cNvPr id="20485" name="AutoShape 7">
            <a:extLst>
              <a:ext uri="{FF2B5EF4-FFF2-40B4-BE49-F238E27FC236}">
                <a16:creationId xmlns:a16="http://schemas.microsoft.com/office/drawing/2014/main" id="{08AEC0C7-EA2C-4749-B1DD-DF17AD315D76}"/>
              </a:ext>
            </a:extLst>
          </p:cNvPr>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alpha val="50000"/>
              </a:srgbClr>
            </a:outerShdw>
          </a:effectLst>
        </p:spPr>
        <p:txBody>
          <a:bodyPr wrap="none" lIns="90488" tIns="44450" rIns="90488" bIns="44450"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pPr algn="ctr"/>
            <a:r>
              <a:rPr lang="en-US" altLang="en-US">
                <a:solidFill>
                  <a:schemeClr val="tx1"/>
                </a:solidFill>
                <a:latin typeface="Arial" panose="020B0604020202020204" pitchFamily="34" charset="0"/>
              </a:rPr>
              <a:t>The next nodes</a:t>
            </a:r>
          </a:p>
          <a:p>
            <a:pPr algn="ctr"/>
            <a:r>
              <a:rPr lang="en-US" altLang="en-US">
                <a:solidFill>
                  <a:schemeClr val="tx1"/>
                </a:solidFill>
                <a:latin typeface="Arial" panose="020B0604020202020204" pitchFamily="34" charset="0"/>
              </a:rPr>
              <a:t>always fill the next</a:t>
            </a:r>
          </a:p>
          <a:p>
            <a:pPr algn="ctr"/>
            <a:r>
              <a:rPr lang="en-US" altLang="en-US">
                <a:solidFill>
                  <a:schemeClr val="tx1"/>
                </a:solidFill>
                <a:latin typeface="Arial" panose="020B0604020202020204" pitchFamily="34" charset="0"/>
              </a:rPr>
              <a:t>level from left-to-right.</a:t>
            </a:r>
          </a:p>
        </p:txBody>
      </p:sp>
      <p:grpSp>
        <p:nvGrpSpPr>
          <p:cNvPr id="20486" name="Group 10">
            <a:extLst>
              <a:ext uri="{FF2B5EF4-FFF2-40B4-BE49-F238E27FC236}">
                <a16:creationId xmlns:a16="http://schemas.microsoft.com/office/drawing/2014/main" id="{2601CBCD-B306-4C9C-9C6B-5004B29CF5DC}"/>
              </a:ext>
            </a:extLst>
          </p:cNvPr>
          <p:cNvGrpSpPr>
            <a:grpSpLocks/>
          </p:cNvGrpSpPr>
          <p:nvPr/>
        </p:nvGrpSpPr>
        <p:grpSpPr bwMode="auto">
          <a:xfrm>
            <a:off x="6892925" y="2941638"/>
            <a:ext cx="1158875" cy="1104900"/>
            <a:chOff x="4342" y="1853"/>
            <a:chExt cx="730" cy="696"/>
          </a:xfrm>
        </p:grpSpPr>
        <p:sp>
          <p:nvSpPr>
            <p:cNvPr id="20498" name="Line 8">
              <a:extLst>
                <a:ext uri="{FF2B5EF4-FFF2-40B4-BE49-F238E27FC236}">
                  <a16:creationId xmlns:a16="http://schemas.microsoft.com/office/drawing/2014/main" id="{ABF59D2A-020B-46E7-BE8F-793DF17D9CC6}"/>
                </a:ext>
              </a:extLst>
            </p:cNvPr>
            <p:cNvSpPr>
              <a:spLocks noChangeShapeType="1"/>
            </p:cNvSpPr>
            <p:nvPr/>
          </p:nvSpPr>
          <p:spPr bwMode="auto">
            <a:xfrm flipH="1">
              <a:off x="4717"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9" name="AutoShape 9">
              <a:extLst>
                <a:ext uri="{FF2B5EF4-FFF2-40B4-BE49-F238E27FC236}">
                  <a16:creationId xmlns:a16="http://schemas.microsoft.com/office/drawing/2014/main" id="{0318E5BA-3240-4CE9-8ADB-C0FC25A359DC}"/>
                </a:ext>
              </a:extLst>
            </p:cNvPr>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grpSp>
        <p:nvGrpSpPr>
          <p:cNvPr id="20487" name="Group 13">
            <a:extLst>
              <a:ext uri="{FF2B5EF4-FFF2-40B4-BE49-F238E27FC236}">
                <a16:creationId xmlns:a16="http://schemas.microsoft.com/office/drawing/2014/main" id="{4249A897-D4AD-4816-8931-F9B2DD368937}"/>
              </a:ext>
            </a:extLst>
          </p:cNvPr>
          <p:cNvGrpSpPr>
            <a:grpSpLocks/>
          </p:cNvGrpSpPr>
          <p:nvPr/>
        </p:nvGrpSpPr>
        <p:grpSpPr bwMode="auto">
          <a:xfrm>
            <a:off x="5516563" y="2941638"/>
            <a:ext cx="1158875" cy="1104900"/>
            <a:chOff x="3475" y="1853"/>
            <a:chExt cx="730" cy="696"/>
          </a:xfrm>
        </p:grpSpPr>
        <p:sp>
          <p:nvSpPr>
            <p:cNvPr id="20496" name="Line 11">
              <a:extLst>
                <a:ext uri="{FF2B5EF4-FFF2-40B4-BE49-F238E27FC236}">
                  <a16:creationId xmlns:a16="http://schemas.microsoft.com/office/drawing/2014/main" id="{A820EF36-776C-4B19-A157-A4DE6BA6DAB2}"/>
                </a:ext>
              </a:extLst>
            </p:cNvPr>
            <p:cNvSpPr>
              <a:spLocks noChangeShapeType="1"/>
            </p:cNvSpPr>
            <p:nvPr/>
          </p:nvSpPr>
          <p:spPr bwMode="auto">
            <a:xfrm>
              <a:off x="3475"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7" name="AutoShape 12">
              <a:extLst>
                <a:ext uri="{FF2B5EF4-FFF2-40B4-BE49-F238E27FC236}">
                  <a16:creationId xmlns:a16="http://schemas.microsoft.com/office/drawing/2014/main" id="{45B258AE-18A8-4906-B3B9-071EECDB2D8B}"/>
                </a:ext>
              </a:extLst>
            </p:cNvPr>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grpSp>
        <p:nvGrpSpPr>
          <p:cNvPr id="20488" name="Group 16">
            <a:extLst>
              <a:ext uri="{FF2B5EF4-FFF2-40B4-BE49-F238E27FC236}">
                <a16:creationId xmlns:a16="http://schemas.microsoft.com/office/drawing/2014/main" id="{EED715AD-047F-42DE-85DC-2F68648DD7D2}"/>
              </a:ext>
            </a:extLst>
          </p:cNvPr>
          <p:cNvGrpSpPr>
            <a:grpSpLocks/>
          </p:cNvGrpSpPr>
          <p:nvPr/>
        </p:nvGrpSpPr>
        <p:grpSpPr bwMode="auto">
          <a:xfrm>
            <a:off x="4679950" y="2941638"/>
            <a:ext cx="1158875" cy="1104900"/>
            <a:chOff x="2948" y="1853"/>
            <a:chExt cx="730" cy="696"/>
          </a:xfrm>
        </p:grpSpPr>
        <p:sp>
          <p:nvSpPr>
            <p:cNvPr id="20494" name="Line 14">
              <a:extLst>
                <a:ext uri="{FF2B5EF4-FFF2-40B4-BE49-F238E27FC236}">
                  <a16:creationId xmlns:a16="http://schemas.microsoft.com/office/drawing/2014/main" id="{D1352CD8-3578-4937-9DB9-272447FC6165}"/>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5" name="AutoShape 15">
              <a:extLst>
                <a:ext uri="{FF2B5EF4-FFF2-40B4-BE49-F238E27FC236}">
                  <a16:creationId xmlns:a16="http://schemas.microsoft.com/office/drawing/2014/main" id="{C5BF2574-D437-4DFF-AAC5-3D81DBF67775}"/>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20489" name="Line 17">
            <a:extLst>
              <a:ext uri="{FF2B5EF4-FFF2-40B4-BE49-F238E27FC236}">
                <a16:creationId xmlns:a16="http://schemas.microsoft.com/office/drawing/2014/main" id="{7948D284-8F13-41F3-8D7F-75DA7CC4362F}"/>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0" name="AutoShape 18">
            <a:extLst>
              <a:ext uri="{FF2B5EF4-FFF2-40B4-BE49-F238E27FC236}">
                <a16:creationId xmlns:a16="http://schemas.microsoft.com/office/drawing/2014/main" id="{B06F8356-2A64-4182-8B1B-DD79ABA9AA55}"/>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20491" name="Line 19">
            <a:extLst>
              <a:ext uri="{FF2B5EF4-FFF2-40B4-BE49-F238E27FC236}">
                <a16:creationId xmlns:a16="http://schemas.microsoft.com/office/drawing/2014/main" id="{DE2E3909-4712-494B-AD64-CA46B9A41B10}"/>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492" name="AutoShape 20">
            <a:extLst>
              <a:ext uri="{FF2B5EF4-FFF2-40B4-BE49-F238E27FC236}">
                <a16:creationId xmlns:a16="http://schemas.microsoft.com/office/drawing/2014/main" id="{6A619BDC-3760-457B-80FC-FE098AC43876}"/>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20493" name="AutoShape 21">
            <a:extLst>
              <a:ext uri="{FF2B5EF4-FFF2-40B4-BE49-F238E27FC236}">
                <a16:creationId xmlns:a16="http://schemas.microsoft.com/office/drawing/2014/main" id="{45A0258E-2A5C-4975-AAAC-176AC474BE88}"/>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
            <a:extLst>
              <a:ext uri="{FF2B5EF4-FFF2-40B4-BE49-F238E27FC236}">
                <a16:creationId xmlns:a16="http://schemas.microsoft.com/office/drawing/2014/main" id="{8E234539-55CA-4626-803D-3DBB8F613FFF}"/>
              </a:ext>
            </a:extLst>
          </p:cNvPr>
          <p:cNvGrpSpPr>
            <a:grpSpLocks/>
          </p:cNvGrpSpPr>
          <p:nvPr/>
        </p:nvGrpSpPr>
        <p:grpSpPr bwMode="auto">
          <a:xfrm>
            <a:off x="3917950" y="3883025"/>
            <a:ext cx="1158875" cy="1104900"/>
            <a:chOff x="2468" y="2446"/>
            <a:chExt cx="730" cy="696"/>
          </a:xfrm>
        </p:grpSpPr>
        <p:sp>
          <p:nvSpPr>
            <p:cNvPr id="22550" name="Line 2">
              <a:extLst>
                <a:ext uri="{FF2B5EF4-FFF2-40B4-BE49-F238E27FC236}">
                  <a16:creationId xmlns:a16="http://schemas.microsoft.com/office/drawing/2014/main" id="{93266D39-F6E5-46CF-A267-5F13822C199E}"/>
                </a:ext>
              </a:extLst>
            </p:cNvPr>
            <p:cNvSpPr>
              <a:spLocks noChangeShapeType="1"/>
            </p:cNvSpPr>
            <p:nvPr/>
          </p:nvSpPr>
          <p:spPr bwMode="auto">
            <a:xfrm flipH="1">
              <a:off x="2843" y="2446"/>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51" name="AutoShape 3">
              <a:extLst>
                <a:ext uri="{FF2B5EF4-FFF2-40B4-BE49-F238E27FC236}">
                  <a16:creationId xmlns:a16="http://schemas.microsoft.com/office/drawing/2014/main" id="{143EC92B-C4D3-40E0-A079-60935A1AA2E0}"/>
                </a:ext>
              </a:extLst>
            </p:cNvPr>
            <p:cNvSpPr>
              <a:spLocks noChangeArrowheads="1"/>
            </p:cNvSpPr>
            <p:nvPr/>
          </p:nvSpPr>
          <p:spPr bwMode="auto">
            <a:xfrm>
              <a:off x="2468" y="2680"/>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grpSp>
        <p:nvGrpSpPr>
          <p:cNvPr id="22531" name="Group 7">
            <a:extLst>
              <a:ext uri="{FF2B5EF4-FFF2-40B4-BE49-F238E27FC236}">
                <a16:creationId xmlns:a16="http://schemas.microsoft.com/office/drawing/2014/main" id="{A939C27F-A856-4330-9219-7F35A134E8F1}"/>
              </a:ext>
            </a:extLst>
          </p:cNvPr>
          <p:cNvGrpSpPr>
            <a:grpSpLocks/>
          </p:cNvGrpSpPr>
          <p:nvPr/>
        </p:nvGrpSpPr>
        <p:grpSpPr bwMode="auto">
          <a:xfrm>
            <a:off x="7697788" y="2941638"/>
            <a:ext cx="1158875" cy="1104900"/>
            <a:chOff x="4849" y="1853"/>
            <a:chExt cx="730" cy="696"/>
          </a:xfrm>
        </p:grpSpPr>
        <p:sp>
          <p:nvSpPr>
            <p:cNvPr id="22548" name="Line 5">
              <a:extLst>
                <a:ext uri="{FF2B5EF4-FFF2-40B4-BE49-F238E27FC236}">
                  <a16:creationId xmlns:a16="http://schemas.microsoft.com/office/drawing/2014/main" id="{FCC4810B-51EB-46DE-8077-27346D839A9D}"/>
                </a:ext>
              </a:extLst>
            </p:cNvPr>
            <p:cNvSpPr>
              <a:spLocks noChangeShapeType="1"/>
            </p:cNvSpPr>
            <p:nvPr/>
          </p:nvSpPr>
          <p:spPr bwMode="auto">
            <a:xfrm>
              <a:off x="4849"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49" name="AutoShape 6">
              <a:extLst>
                <a:ext uri="{FF2B5EF4-FFF2-40B4-BE49-F238E27FC236}">
                  <a16:creationId xmlns:a16="http://schemas.microsoft.com/office/drawing/2014/main" id="{B40DDCD2-9458-4A3B-82DB-830C792C9B77}"/>
                </a:ext>
              </a:extLst>
            </p:cNvPr>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22532" name="Rectangle 8">
            <a:extLst>
              <a:ext uri="{FF2B5EF4-FFF2-40B4-BE49-F238E27FC236}">
                <a16:creationId xmlns:a16="http://schemas.microsoft.com/office/drawing/2014/main" id="{3BBC9DAC-8A18-45F5-9437-49289ED6934D}"/>
              </a:ext>
            </a:extLst>
          </p:cNvPr>
          <p:cNvSpPr>
            <a:spLocks noGrp="1" noChangeArrowheads="1"/>
          </p:cNvSpPr>
          <p:nvPr>
            <p:ph type="title"/>
          </p:nvPr>
        </p:nvSpPr>
        <p:spPr>
          <a:noFill/>
        </p:spPr>
        <p:txBody>
          <a:bodyPr/>
          <a:lstStyle/>
          <a:p>
            <a:r>
              <a:rPr lang="en-US" altLang="en-US"/>
              <a:t>Heaps</a:t>
            </a:r>
          </a:p>
        </p:txBody>
      </p:sp>
      <p:sp>
        <p:nvSpPr>
          <p:cNvPr id="22533" name="Rectangle 9">
            <a:extLst>
              <a:ext uri="{FF2B5EF4-FFF2-40B4-BE49-F238E27FC236}">
                <a16:creationId xmlns:a16="http://schemas.microsoft.com/office/drawing/2014/main" id="{0ABF12AF-262F-4F0E-841A-47E5801C307B}"/>
              </a:ext>
            </a:extLst>
          </p:cNvPr>
          <p:cNvSpPr>
            <a:spLocks noGrp="1" noChangeArrowheads="1"/>
          </p:cNvSpPr>
          <p:nvPr>
            <p:ph type="body" idx="1"/>
          </p:nvPr>
        </p:nvSpPr>
        <p:spPr>
          <a:xfrm>
            <a:off x="685800" y="1981200"/>
            <a:ext cx="2651125" cy="4114800"/>
          </a:xfrm>
          <a:noFill/>
        </p:spPr>
        <p:txBody>
          <a:bodyPr/>
          <a:lstStyle/>
          <a:p>
            <a:pPr marL="0" indent="0">
              <a:buFont typeface="Monotype Sorts" pitchFamily="2" charset="2"/>
              <a:buNone/>
            </a:pPr>
            <a:r>
              <a:rPr lang="en-US" altLang="en-US">
                <a:effectLst/>
              </a:rPr>
              <a:t>Complete binary tree.</a:t>
            </a:r>
          </a:p>
        </p:txBody>
      </p:sp>
      <p:grpSp>
        <p:nvGrpSpPr>
          <p:cNvPr id="22534" name="Group 12">
            <a:extLst>
              <a:ext uri="{FF2B5EF4-FFF2-40B4-BE49-F238E27FC236}">
                <a16:creationId xmlns:a16="http://schemas.microsoft.com/office/drawing/2014/main" id="{6CA750E9-975D-4C79-9120-19D4EC7E8A61}"/>
              </a:ext>
            </a:extLst>
          </p:cNvPr>
          <p:cNvGrpSpPr>
            <a:grpSpLocks/>
          </p:cNvGrpSpPr>
          <p:nvPr/>
        </p:nvGrpSpPr>
        <p:grpSpPr bwMode="auto">
          <a:xfrm>
            <a:off x="6892925" y="2941638"/>
            <a:ext cx="1158875" cy="1104900"/>
            <a:chOff x="4342" y="1853"/>
            <a:chExt cx="730" cy="696"/>
          </a:xfrm>
        </p:grpSpPr>
        <p:sp>
          <p:nvSpPr>
            <p:cNvPr id="22546" name="Line 10">
              <a:extLst>
                <a:ext uri="{FF2B5EF4-FFF2-40B4-BE49-F238E27FC236}">
                  <a16:creationId xmlns:a16="http://schemas.microsoft.com/office/drawing/2014/main" id="{C4390EF8-97E2-4B14-B2A4-649E2F7BA828}"/>
                </a:ext>
              </a:extLst>
            </p:cNvPr>
            <p:cNvSpPr>
              <a:spLocks noChangeShapeType="1"/>
            </p:cNvSpPr>
            <p:nvPr/>
          </p:nvSpPr>
          <p:spPr bwMode="auto">
            <a:xfrm flipH="1">
              <a:off x="4717"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47" name="AutoShape 11">
              <a:extLst>
                <a:ext uri="{FF2B5EF4-FFF2-40B4-BE49-F238E27FC236}">
                  <a16:creationId xmlns:a16="http://schemas.microsoft.com/office/drawing/2014/main" id="{D9E94F3A-8E1C-4700-9119-79822E7EBF6A}"/>
                </a:ext>
              </a:extLst>
            </p:cNvPr>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grpSp>
        <p:nvGrpSpPr>
          <p:cNvPr id="22535" name="Group 15">
            <a:extLst>
              <a:ext uri="{FF2B5EF4-FFF2-40B4-BE49-F238E27FC236}">
                <a16:creationId xmlns:a16="http://schemas.microsoft.com/office/drawing/2014/main" id="{2439E7C8-72E9-48E5-A155-0A6B7A37A9BF}"/>
              </a:ext>
            </a:extLst>
          </p:cNvPr>
          <p:cNvGrpSpPr>
            <a:grpSpLocks/>
          </p:cNvGrpSpPr>
          <p:nvPr/>
        </p:nvGrpSpPr>
        <p:grpSpPr bwMode="auto">
          <a:xfrm>
            <a:off x="5516563" y="2941638"/>
            <a:ext cx="1158875" cy="1104900"/>
            <a:chOff x="3475" y="1853"/>
            <a:chExt cx="730" cy="696"/>
          </a:xfrm>
        </p:grpSpPr>
        <p:sp>
          <p:nvSpPr>
            <p:cNvPr id="22544" name="Line 13">
              <a:extLst>
                <a:ext uri="{FF2B5EF4-FFF2-40B4-BE49-F238E27FC236}">
                  <a16:creationId xmlns:a16="http://schemas.microsoft.com/office/drawing/2014/main" id="{03C935BB-E148-4D78-AA00-788891F41092}"/>
                </a:ext>
              </a:extLst>
            </p:cNvPr>
            <p:cNvSpPr>
              <a:spLocks noChangeShapeType="1"/>
            </p:cNvSpPr>
            <p:nvPr/>
          </p:nvSpPr>
          <p:spPr bwMode="auto">
            <a:xfrm>
              <a:off x="3475"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45" name="AutoShape 14">
              <a:extLst>
                <a:ext uri="{FF2B5EF4-FFF2-40B4-BE49-F238E27FC236}">
                  <a16:creationId xmlns:a16="http://schemas.microsoft.com/office/drawing/2014/main" id="{BE1439E0-1277-4D3D-893F-C93B06378E56}"/>
                </a:ext>
              </a:extLst>
            </p:cNvPr>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grpSp>
        <p:nvGrpSpPr>
          <p:cNvPr id="22536" name="Group 18">
            <a:extLst>
              <a:ext uri="{FF2B5EF4-FFF2-40B4-BE49-F238E27FC236}">
                <a16:creationId xmlns:a16="http://schemas.microsoft.com/office/drawing/2014/main" id="{81F95C46-6565-4173-A51E-23A27B84EDEA}"/>
              </a:ext>
            </a:extLst>
          </p:cNvPr>
          <p:cNvGrpSpPr>
            <a:grpSpLocks/>
          </p:cNvGrpSpPr>
          <p:nvPr/>
        </p:nvGrpSpPr>
        <p:grpSpPr bwMode="auto">
          <a:xfrm>
            <a:off x="4679950" y="2941638"/>
            <a:ext cx="1158875" cy="1104900"/>
            <a:chOff x="2948" y="1853"/>
            <a:chExt cx="730" cy="696"/>
          </a:xfrm>
        </p:grpSpPr>
        <p:sp>
          <p:nvSpPr>
            <p:cNvPr id="22542" name="Line 16">
              <a:extLst>
                <a:ext uri="{FF2B5EF4-FFF2-40B4-BE49-F238E27FC236}">
                  <a16:creationId xmlns:a16="http://schemas.microsoft.com/office/drawing/2014/main" id="{B944883F-C06A-4BD3-96F5-78E1D5F988DB}"/>
                </a:ext>
              </a:extLst>
            </p:cNvPr>
            <p:cNvSpPr>
              <a:spLocks noChangeShapeType="1"/>
            </p:cNvSpPr>
            <p:nvPr/>
          </p:nvSpPr>
          <p:spPr bwMode="auto">
            <a:xfrm flipH="1">
              <a:off x="3323" y="1853"/>
              <a:ext cx="355" cy="40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43" name="AutoShape 17">
              <a:extLst>
                <a:ext uri="{FF2B5EF4-FFF2-40B4-BE49-F238E27FC236}">
                  <a16:creationId xmlns:a16="http://schemas.microsoft.com/office/drawing/2014/main" id="{73BE20E2-680F-42C3-8ACE-2EC9D18CA812}"/>
                </a:ext>
              </a:extLst>
            </p:cNvPr>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grpSp>
      <p:sp>
        <p:nvSpPr>
          <p:cNvPr id="22537" name="Line 19">
            <a:extLst>
              <a:ext uri="{FF2B5EF4-FFF2-40B4-BE49-F238E27FC236}">
                <a16:creationId xmlns:a16="http://schemas.microsoft.com/office/drawing/2014/main" id="{F85898CA-D5FD-4573-8C6D-50E725544E13}"/>
              </a:ext>
            </a:extLst>
          </p:cNvPr>
          <p:cNvSpPr>
            <a:spLocks noChangeShapeType="1"/>
          </p:cNvSpPr>
          <p:nvPr/>
        </p:nvSpPr>
        <p:spPr bwMode="auto">
          <a:xfrm>
            <a:off x="7102475" y="1981200"/>
            <a:ext cx="563563" cy="639763"/>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38" name="AutoShape 20">
            <a:extLst>
              <a:ext uri="{FF2B5EF4-FFF2-40B4-BE49-F238E27FC236}">
                <a16:creationId xmlns:a16="http://schemas.microsoft.com/office/drawing/2014/main" id="{FDD791C5-71E5-4E7D-86A6-2699D9AFA20E}"/>
              </a:ext>
            </a:extLst>
          </p:cNvPr>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22539" name="Line 21">
            <a:extLst>
              <a:ext uri="{FF2B5EF4-FFF2-40B4-BE49-F238E27FC236}">
                <a16:creationId xmlns:a16="http://schemas.microsoft.com/office/drawing/2014/main" id="{C100B91F-80E3-44F5-9A9F-8A2A1456FCFC}"/>
              </a:ext>
            </a:extLst>
          </p:cNvPr>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40" name="AutoShape 22">
            <a:extLst>
              <a:ext uri="{FF2B5EF4-FFF2-40B4-BE49-F238E27FC236}">
                <a16:creationId xmlns:a16="http://schemas.microsoft.com/office/drawing/2014/main" id="{6C856361-AC44-464E-9519-027EC36E7140}"/>
              </a:ext>
            </a:extLst>
          </p:cNvPr>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
        <p:nvSpPr>
          <p:cNvPr id="22541" name="AutoShape 23">
            <a:extLst>
              <a:ext uri="{FF2B5EF4-FFF2-40B4-BE49-F238E27FC236}">
                <a16:creationId xmlns:a16="http://schemas.microsoft.com/office/drawing/2014/main" id="{D7C1840D-606A-4DED-B82B-2E05C126B775}"/>
              </a:ext>
            </a:extLst>
          </p:cNvPr>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accent1"/>
                </a:solidFill>
                <a:latin typeface="Times New Roman" panose="02020603050405020304" pitchFamily="18" charset="0"/>
              </a:defRPr>
            </a:lvl1pPr>
            <a:lvl2pPr marL="742950" indent="-285750">
              <a:defRPr sz="2400">
                <a:solidFill>
                  <a:schemeClr val="accent1"/>
                </a:solidFill>
                <a:latin typeface="Times New Roman" panose="02020603050405020304" pitchFamily="18" charset="0"/>
              </a:defRPr>
            </a:lvl2pPr>
            <a:lvl3pPr marL="1143000" indent="-228600">
              <a:defRPr sz="2400">
                <a:solidFill>
                  <a:schemeClr val="accent1"/>
                </a:solidFill>
                <a:latin typeface="Times New Roman" panose="02020603050405020304" pitchFamily="18" charset="0"/>
              </a:defRPr>
            </a:lvl3pPr>
            <a:lvl4pPr marL="1600200" indent="-228600">
              <a:defRPr sz="2400">
                <a:solidFill>
                  <a:schemeClr val="accent1"/>
                </a:solidFill>
                <a:latin typeface="Times New Roman" panose="02020603050405020304" pitchFamily="18" charset="0"/>
              </a:defRPr>
            </a:lvl4pPr>
            <a:lvl5pPr marL="2057400" indent="-228600">
              <a:defRPr sz="2400">
                <a:solidFill>
                  <a:schemeClr val="accent1"/>
                </a:solidFill>
                <a:latin typeface="Times New Roman" panose="02020603050405020304" pitchFamily="18" charset="0"/>
              </a:defRPr>
            </a:lvl5pPr>
            <a:lvl6pPr marL="2514600" indent="-228600" eaLnBrk="0" fontAlgn="base" hangingPunct="0">
              <a:spcBef>
                <a:spcPct val="0"/>
              </a:spcBef>
              <a:spcAft>
                <a:spcPct val="0"/>
              </a:spcAft>
              <a:defRPr sz="2400">
                <a:solidFill>
                  <a:schemeClr val="accent1"/>
                </a:solidFill>
                <a:latin typeface="Times New Roman" panose="02020603050405020304" pitchFamily="18" charset="0"/>
              </a:defRPr>
            </a:lvl6pPr>
            <a:lvl7pPr marL="2971800" indent="-228600" eaLnBrk="0" fontAlgn="base" hangingPunct="0">
              <a:spcBef>
                <a:spcPct val="0"/>
              </a:spcBef>
              <a:spcAft>
                <a:spcPct val="0"/>
              </a:spcAft>
              <a:defRPr sz="2400">
                <a:solidFill>
                  <a:schemeClr val="accent1"/>
                </a:solidFill>
                <a:latin typeface="Times New Roman" panose="02020603050405020304" pitchFamily="18" charset="0"/>
              </a:defRPr>
            </a:lvl7pPr>
            <a:lvl8pPr marL="3429000" indent="-228600" eaLnBrk="0" fontAlgn="base" hangingPunct="0">
              <a:spcBef>
                <a:spcPct val="0"/>
              </a:spcBef>
              <a:spcAft>
                <a:spcPct val="0"/>
              </a:spcAft>
              <a:defRPr sz="2400">
                <a:solidFill>
                  <a:schemeClr val="accent1"/>
                </a:solidFill>
                <a:latin typeface="Times New Roman" panose="02020603050405020304" pitchFamily="18" charset="0"/>
              </a:defRPr>
            </a:lvl8pPr>
            <a:lvl9pPr marL="3886200" indent="-228600" eaLnBrk="0" fontAlgn="base" hangingPunct="0">
              <a:spcBef>
                <a:spcPct val="0"/>
              </a:spcBef>
              <a:spcAft>
                <a:spcPct val="0"/>
              </a:spcAft>
              <a:defRPr sz="2400">
                <a:solidFill>
                  <a:schemeClr val="accent1"/>
                </a:solidFill>
                <a:latin typeface="Times New Roman" panose="02020603050405020304" pitchFamily="18" charset="0"/>
              </a:defRPr>
            </a:lvl9pPr>
          </a:lstStyle>
          <a:p>
            <a:endParaRPr lang="en-GB" altLang="en-US"/>
          </a:p>
        </p:txBody>
      </p:sp>
    </p:spTree>
  </p:cSld>
  <p:clrMapOvr>
    <a:masterClrMapping/>
  </p:clrMapOvr>
  <p:transition>
    <p:randomBar dir="vert"/>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accent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accent1"/>
            </a:solidFill>
            <a:effectLst/>
            <a:latin typeface="Times New Roman" panose="02020603050405020304" pitchFamily="18" charset="0"/>
          </a:defRPr>
        </a:defPPr>
      </a:lstStyle>
    </a:lnDef>
  </a:objectDefaults>
  <a:extraClrSchemeLst>
    <a:extraClrScheme>
      <a:clrScheme name="chapt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c:\teaching\ftp\powerpnt\chapt02.ppt</Template>
  <TotalTime>0</TotalTime>
  <Pages>31</Pages>
  <Words>1832</Words>
  <Application>Microsoft Office PowerPoint</Application>
  <PresentationFormat>On-screen Show (4:3)</PresentationFormat>
  <Paragraphs>328</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Monotype Sorts</vt:lpstr>
      <vt:lpstr>Times New Roman</vt:lpstr>
      <vt:lpstr>Arial</vt:lpstr>
      <vt:lpstr>chapt02</vt:lpstr>
      <vt:lpstr>Heaps</vt:lpstr>
      <vt:lpstr>Heaps</vt:lpstr>
      <vt:lpstr>Heaps</vt:lpstr>
      <vt:lpstr>Heaps</vt:lpstr>
      <vt:lpstr>Heaps</vt:lpstr>
      <vt:lpstr>Heaps</vt:lpstr>
      <vt:lpstr>Heaps</vt:lpstr>
      <vt:lpstr>Heaps</vt:lpstr>
      <vt:lpstr>Heaps</vt:lpstr>
      <vt:lpstr>Heaps</vt:lpstr>
      <vt:lpstr>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Heaps</dc:subject>
  <dc:creator>Michael Main and Walter Savitch</dc:creator>
  <cp:keywords/>
  <dc:description>Presentation from Chapter 11._x000d_
Copyright 1997, by Addison Wesley Longman.</dc:description>
  <cp:lastModifiedBy>Mohamed Nour</cp:lastModifiedBy>
  <cp:revision>21</cp:revision>
  <cp:lastPrinted>1997-04-03T09:43:28Z</cp:lastPrinted>
  <dcterms:created xsi:type="dcterms:W3CDTF">1995-01-19T17:12:00Z</dcterms:created>
  <dcterms:modified xsi:type="dcterms:W3CDTF">2018-11-27T06:29:45Z</dcterms:modified>
</cp:coreProperties>
</file>