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6C3"/>
    <a:srgbClr val="8D620B"/>
    <a:srgbClr val="CC444E"/>
    <a:srgbClr val="38528C"/>
    <a:srgbClr val="D1A245"/>
    <a:srgbClr val="49AD39"/>
    <a:srgbClr val="99D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902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030455" y="747836"/>
            <a:ext cx="4026150" cy="815500"/>
            <a:chOff x="2754768" y="2710248"/>
            <a:chExt cx="6034211" cy="1301695"/>
          </a:xfrm>
        </p:grpSpPr>
        <p:sp>
          <p:nvSpPr>
            <p:cNvPr id="4" name="Rounded Rectangle 3"/>
            <p:cNvSpPr/>
            <p:nvPr/>
          </p:nvSpPr>
          <p:spPr>
            <a:xfrm>
              <a:off x="2916191" y="2710250"/>
              <a:ext cx="1606376" cy="552201"/>
            </a:xfrm>
            <a:prstGeom prst="round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Stimuli</a:t>
              </a:r>
              <a:endParaRPr lang="en-GB" sz="105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50175" y="2710248"/>
              <a:ext cx="1605598" cy="551934"/>
            </a:xfrm>
            <a:prstGeom prst="round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Neural activity</a:t>
              </a:r>
              <a:endParaRPr lang="en-GB" sz="105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3381" y="2710250"/>
              <a:ext cx="1605598" cy="551935"/>
            </a:xfrm>
            <a:prstGeom prst="roundRect">
              <a:avLst/>
            </a:prstGeom>
            <a:solidFill>
              <a:srgbClr val="49A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Measurements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4522567" y="2986217"/>
              <a:ext cx="527608" cy="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6655773" y="2986217"/>
              <a:ext cx="5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54768" y="3643491"/>
              <a:ext cx="2155530" cy="36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 stimuli in resting state)</a:t>
              </a:r>
              <a:endPara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23" y="3308626"/>
                  <a:ext cx="190856" cy="2947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084" y="3308630"/>
                  <a:ext cx="182398" cy="2947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528" y="3308624"/>
                  <a:ext cx="186532" cy="2947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23810" b="-193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4138159" y="2037868"/>
            <a:ext cx="3756161" cy="2738142"/>
            <a:chOff x="4138159" y="2037868"/>
            <a:chExt cx="3756161" cy="2738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81517" y="4052735"/>
                  <a:ext cx="1736467" cy="7232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sz="1100" dirty="0" smtClean="0"/>
                </a:p>
                <a:p>
                  <a:pPr algn="ctr"/>
                  <a:r>
                    <a:rPr lang="en-GB" sz="1000" dirty="0" smtClean="0"/>
                    <a:t>Given some signals, what settings of parameters </a:t>
                  </a:r>
                  <a14:m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1000" dirty="0" smtClean="0"/>
                    <a:t> would we expect?</a:t>
                  </a:r>
                  <a:endParaRPr lang="en-GB" sz="10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517" y="4052735"/>
                  <a:ext cx="1736467" cy="7232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23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81517" y="2053730"/>
                  <a:ext cx="1736467" cy="707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sz="1000" dirty="0" smtClean="0"/>
                </a:p>
                <a:p>
                  <a:pPr algn="ctr"/>
                  <a:r>
                    <a:rPr lang="en-GB" sz="1000" dirty="0" smtClean="0"/>
                    <a:t>Given a brain model with parameters </a:t>
                  </a:r>
                  <a14:m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1000" dirty="0" smtClean="0"/>
                    <a:t>, what signals would we expect to observe?</a:t>
                  </a:r>
                  <a:endParaRPr lang="en-GB" sz="10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517" y="2053730"/>
                  <a:ext cx="1736467" cy="7078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3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38284" y="2839655"/>
              <a:ext cx="1538669" cy="1129024"/>
            </a:xfrm>
            <a:prstGeom prst="rect">
              <a:avLst/>
            </a:prstGeom>
          </p:spPr>
        </p:pic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641896" y="2848669"/>
              <a:ext cx="1252424" cy="1129024"/>
              <a:chOff x="3727" y="1824"/>
              <a:chExt cx="1361" cy="1225"/>
            </a:xfrm>
          </p:grpSpPr>
          <p:pic>
            <p:nvPicPr>
              <p:cNvPr id="22" name="Picture 21" descr="tete_EEG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BF9E7"/>
                  </a:clrFrom>
                  <a:clrTo>
                    <a:srgbClr val="FBF9E7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7" y="1870"/>
                <a:ext cx="1243" cy="1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450" y="1824"/>
                <a:ext cx="638" cy="1011"/>
              </a:xfrm>
              <a:custGeom>
                <a:avLst/>
                <a:gdLst>
                  <a:gd name="T0" fmla="*/ 0 w 2268"/>
                  <a:gd name="T1" fmla="*/ 1 h 2562"/>
                  <a:gd name="T2" fmla="*/ 0 w 2268"/>
                  <a:gd name="T3" fmla="*/ 1 h 2562"/>
                  <a:gd name="T4" fmla="*/ 0 w 2268"/>
                  <a:gd name="T5" fmla="*/ 1 h 2562"/>
                  <a:gd name="T6" fmla="*/ 0 w 2268"/>
                  <a:gd name="T7" fmla="*/ 1 h 2562"/>
                  <a:gd name="T8" fmla="*/ 0 w 2268"/>
                  <a:gd name="T9" fmla="*/ 0 h 2562"/>
                  <a:gd name="T10" fmla="*/ 0 w 2268"/>
                  <a:gd name="T11" fmla="*/ 1 h 2562"/>
                  <a:gd name="T12" fmla="*/ 0 w 2268"/>
                  <a:gd name="T13" fmla="*/ 1 h 2562"/>
                  <a:gd name="T14" fmla="*/ 0 w 2268"/>
                  <a:gd name="T15" fmla="*/ 1 h 2562"/>
                  <a:gd name="T16" fmla="*/ 0 w 2268"/>
                  <a:gd name="T17" fmla="*/ 1 h 2562"/>
                  <a:gd name="T18" fmla="*/ 0 w 2268"/>
                  <a:gd name="T19" fmla="*/ 1 h 2562"/>
                  <a:gd name="T20" fmla="*/ 0 w 2268"/>
                  <a:gd name="T21" fmla="*/ 1 h 2562"/>
                  <a:gd name="T22" fmla="*/ 0 w 2268"/>
                  <a:gd name="T23" fmla="*/ 1 h 2562"/>
                  <a:gd name="T24" fmla="*/ 0 w 2268"/>
                  <a:gd name="T25" fmla="*/ 0 h 2562"/>
                  <a:gd name="T26" fmla="*/ 0 w 2268"/>
                  <a:gd name="T27" fmla="*/ 2 h 2562"/>
                  <a:gd name="T28" fmla="*/ 0 w 2268"/>
                  <a:gd name="T29" fmla="*/ 1 h 2562"/>
                  <a:gd name="T30" fmla="*/ 0 w 2268"/>
                  <a:gd name="T31" fmla="*/ 1 h 2562"/>
                  <a:gd name="T32" fmla="*/ 0 w 2268"/>
                  <a:gd name="T33" fmla="*/ 0 h 2562"/>
                  <a:gd name="T34" fmla="*/ 0 w 2268"/>
                  <a:gd name="T35" fmla="*/ 1 h 2562"/>
                  <a:gd name="T36" fmla="*/ 0 w 2268"/>
                  <a:gd name="T37" fmla="*/ 1 h 2562"/>
                  <a:gd name="T38" fmla="*/ 0 w 2268"/>
                  <a:gd name="T39" fmla="*/ 1 h 2562"/>
                  <a:gd name="T40" fmla="*/ 0 w 2268"/>
                  <a:gd name="T41" fmla="*/ 1 h 2562"/>
                  <a:gd name="T42" fmla="*/ 0 w 2268"/>
                  <a:gd name="T43" fmla="*/ 1 h 2562"/>
                  <a:gd name="T44" fmla="*/ 0 w 2268"/>
                  <a:gd name="T45" fmla="*/ 1 h 25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68"/>
                  <a:gd name="T70" fmla="*/ 0 h 2562"/>
                  <a:gd name="T71" fmla="*/ 2268 w 2268"/>
                  <a:gd name="T72" fmla="*/ 2562 h 256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68" h="2562">
                    <a:moveTo>
                      <a:pt x="0" y="1254"/>
                    </a:moveTo>
                    <a:cubicBezTo>
                      <a:pt x="91" y="1276"/>
                      <a:pt x="182" y="1299"/>
                      <a:pt x="227" y="1254"/>
                    </a:cubicBezTo>
                    <a:cubicBezTo>
                      <a:pt x="272" y="1209"/>
                      <a:pt x="249" y="937"/>
                      <a:pt x="272" y="982"/>
                    </a:cubicBezTo>
                    <a:cubicBezTo>
                      <a:pt x="295" y="1027"/>
                      <a:pt x="340" y="1639"/>
                      <a:pt x="363" y="1526"/>
                    </a:cubicBezTo>
                    <a:cubicBezTo>
                      <a:pt x="386" y="1413"/>
                      <a:pt x="393" y="332"/>
                      <a:pt x="408" y="302"/>
                    </a:cubicBezTo>
                    <a:cubicBezTo>
                      <a:pt x="423" y="272"/>
                      <a:pt x="424" y="1232"/>
                      <a:pt x="454" y="1345"/>
                    </a:cubicBezTo>
                    <a:cubicBezTo>
                      <a:pt x="484" y="1458"/>
                      <a:pt x="552" y="952"/>
                      <a:pt x="590" y="982"/>
                    </a:cubicBezTo>
                    <a:cubicBezTo>
                      <a:pt x="628" y="1012"/>
                      <a:pt x="657" y="1541"/>
                      <a:pt x="680" y="1526"/>
                    </a:cubicBezTo>
                    <a:cubicBezTo>
                      <a:pt x="703" y="1511"/>
                      <a:pt x="703" y="914"/>
                      <a:pt x="726" y="891"/>
                    </a:cubicBezTo>
                    <a:cubicBezTo>
                      <a:pt x="749" y="868"/>
                      <a:pt x="779" y="1352"/>
                      <a:pt x="817" y="1390"/>
                    </a:cubicBezTo>
                    <a:cubicBezTo>
                      <a:pt x="855" y="1428"/>
                      <a:pt x="915" y="1118"/>
                      <a:pt x="953" y="1118"/>
                    </a:cubicBezTo>
                    <a:cubicBezTo>
                      <a:pt x="991" y="1118"/>
                      <a:pt x="990" y="1549"/>
                      <a:pt x="1043" y="1390"/>
                    </a:cubicBezTo>
                    <a:cubicBezTo>
                      <a:pt x="1096" y="1231"/>
                      <a:pt x="1209" y="0"/>
                      <a:pt x="1270" y="166"/>
                    </a:cubicBezTo>
                    <a:cubicBezTo>
                      <a:pt x="1331" y="332"/>
                      <a:pt x="1376" y="2214"/>
                      <a:pt x="1406" y="2388"/>
                    </a:cubicBezTo>
                    <a:cubicBezTo>
                      <a:pt x="1436" y="2562"/>
                      <a:pt x="1429" y="1375"/>
                      <a:pt x="1452" y="1209"/>
                    </a:cubicBezTo>
                    <a:cubicBezTo>
                      <a:pt x="1475" y="1043"/>
                      <a:pt x="1519" y="1458"/>
                      <a:pt x="1542" y="1390"/>
                    </a:cubicBezTo>
                    <a:cubicBezTo>
                      <a:pt x="1565" y="1322"/>
                      <a:pt x="1558" y="763"/>
                      <a:pt x="1588" y="801"/>
                    </a:cubicBezTo>
                    <a:cubicBezTo>
                      <a:pt x="1618" y="839"/>
                      <a:pt x="1694" y="1572"/>
                      <a:pt x="1724" y="1617"/>
                    </a:cubicBezTo>
                    <a:cubicBezTo>
                      <a:pt x="1754" y="1662"/>
                      <a:pt x="1739" y="1126"/>
                      <a:pt x="1769" y="1073"/>
                    </a:cubicBezTo>
                    <a:cubicBezTo>
                      <a:pt x="1799" y="1020"/>
                      <a:pt x="1867" y="1293"/>
                      <a:pt x="1905" y="1300"/>
                    </a:cubicBezTo>
                    <a:cubicBezTo>
                      <a:pt x="1943" y="1307"/>
                      <a:pt x="1966" y="1118"/>
                      <a:pt x="1996" y="1118"/>
                    </a:cubicBezTo>
                    <a:cubicBezTo>
                      <a:pt x="2026" y="1118"/>
                      <a:pt x="2042" y="1270"/>
                      <a:pt x="2087" y="1300"/>
                    </a:cubicBezTo>
                    <a:cubicBezTo>
                      <a:pt x="2132" y="1330"/>
                      <a:pt x="2200" y="1315"/>
                      <a:pt x="2268" y="1300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529824" y="2037868"/>
              <a:ext cx="10390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 smtClean="0"/>
                <a:t>Forward model</a:t>
              </a:r>
              <a:endParaRPr lang="en-GB" sz="1050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869240" y="3363299"/>
              <a:ext cx="274587" cy="170464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995145" y="3442613"/>
              <a:ext cx="301111" cy="199225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144323" y="3131992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V="1">
              <a:off x="4213352" y="3332346"/>
              <a:ext cx="0" cy="150385"/>
            </a:xfrm>
            <a:prstGeom prst="straightConnector1">
              <a:avLst/>
            </a:prstGeom>
            <a:ln w="38100">
              <a:solidFill>
                <a:srgbClr val="3852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491573" y="3538293"/>
              <a:ext cx="170912" cy="103545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307986" y="3257615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4631293" y="3444870"/>
              <a:ext cx="145842" cy="79819"/>
            </a:xfrm>
            <a:prstGeom prst="straightConnector1">
              <a:avLst/>
            </a:prstGeom>
            <a:ln w="38100">
              <a:solidFill>
                <a:srgbClr val="8D620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678496" y="3499890"/>
              <a:ext cx="303866" cy="303867"/>
            </a:xfrm>
            <a:prstGeom prst="ellipse">
              <a:avLst/>
            </a:prstGeom>
            <a:solidFill>
              <a:srgbClr val="D1A245"/>
            </a:solidFill>
            <a:ln w="28575">
              <a:solidFill>
                <a:srgbClr val="8D62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57606" y="4029594"/>
              <a:ext cx="1098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 smtClean="0"/>
                <a:t>Inverse problem</a:t>
              </a:r>
              <a:endParaRPr lang="en-GB" sz="1050" b="1" dirty="0"/>
            </a:p>
          </p:txBody>
        </p:sp>
        <p:sp>
          <p:nvSpPr>
            <p:cNvPr id="54" name="Arc 53"/>
            <p:cNvSpPr/>
            <p:nvPr/>
          </p:nvSpPr>
          <p:spPr>
            <a:xfrm flipH="1" flipV="1">
              <a:off x="4866603" y="3731410"/>
              <a:ext cx="2315292" cy="355140"/>
            </a:xfrm>
            <a:prstGeom prst="arc">
              <a:avLst>
                <a:gd name="adj1" fmla="val 10982413"/>
                <a:gd name="adj2" fmla="val 21432134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Arc 55"/>
            <p:cNvSpPr/>
            <p:nvPr/>
          </p:nvSpPr>
          <p:spPr>
            <a:xfrm>
              <a:off x="4866603" y="2732849"/>
              <a:ext cx="2315292" cy="355140"/>
            </a:xfrm>
            <a:prstGeom prst="arc">
              <a:avLst>
                <a:gd name="adj1" fmla="val 10982413"/>
                <a:gd name="adj2" fmla="val 21432134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02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10</cp:revision>
  <dcterms:created xsi:type="dcterms:W3CDTF">2017-05-04T11:46:02Z</dcterms:created>
  <dcterms:modified xsi:type="dcterms:W3CDTF">2017-05-04T13:49:33Z</dcterms:modified>
</cp:coreProperties>
</file>