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_large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1" r:id="rId4"/>
    <p:sldId id="258" r:id="rId5"/>
    <p:sldId id="259" r:id="rId6"/>
    <p:sldId id="257" r:id="rId7"/>
    <p:sldId id="260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46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7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48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48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877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91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756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3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03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94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8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7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15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93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87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0AD3-78E3-4F4F-8ECB-35B413CA7FEA}" type="datetimeFigureOut">
              <a:rPr kumimoji="1" lang="ja-JP" altLang="en-US" smtClean="0"/>
              <a:t>2020/4/19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0890EE-091B-4F35-8434-440974179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78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_large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Cython</a:t>
            </a:r>
            <a:r>
              <a:rPr kumimoji="1" lang="ja-JP" altLang="en-US" dirty="0" smtClean="0"/>
              <a:t>やってみた！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福田　祐樹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(Twitter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@</a:t>
            </a:r>
            <a:r>
              <a:rPr lang="en-US" altLang="ja-JP" sz="2400" dirty="0" err="1" smtClean="0"/>
              <a:t>Y_F_Acoustics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0" y="4772691"/>
            <a:ext cx="4147038" cy="184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dirty="0" err="1" smtClean="0"/>
              <a:t>Cython</a:t>
            </a:r>
            <a:r>
              <a:rPr kumimoji="1" lang="ja-JP" altLang="en-US" sz="4800" dirty="0" smtClean="0"/>
              <a:t>の基本的な記法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7334" y="1525953"/>
            <a:ext cx="7326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&lt;</a:t>
            </a:r>
            <a:r>
              <a:rPr kumimoji="1" lang="ja-JP" altLang="en-US" sz="2400" dirty="0" smtClean="0"/>
              <a:t>キーポイント</a:t>
            </a:r>
            <a:r>
              <a:rPr kumimoji="1" lang="en-US" altLang="ja-JP" sz="2400" dirty="0" smtClean="0"/>
              <a:t>&gt;</a:t>
            </a:r>
          </a:p>
          <a:p>
            <a:pPr marL="342900" indent="-342900">
              <a:buAutoNum type="arabicPeriod"/>
            </a:pPr>
            <a:r>
              <a:rPr lang="ja-JP" altLang="en-US" sz="2400" dirty="0" smtClean="0"/>
              <a:t>変数の型宣言</a:t>
            </a:r>
            <a:endParaRPr lang="en-US" altLang="ja-JP" sz="2400" dirty="0" smtClean="0"/>
          </a:p>
          <a:p>
            <a:pPr marL="342900" indent="-342900">
              <a:buAutoNum type="arabicPeriod"/>
            </a:pPr>
            <a:r>
              <a:rPr kumimoji="1" lang="en-US" altLang="ja-JP" sz="2400" dirty="0" smtClean="0"/>
              <a:t>Python</a:t>
            </a:r>
            <a:r>
              <a:rPr kumimoji="1" lang="ja-JP" altLang="en-US" sz="2400" dirty="0" smtClean="0"/>
              <a:t>インタプリタをなるべく実行させない記法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9635" r="62238" b="54468"/>
          <a:stretch/>
        </p:blipFill>
        <p:spPr>
          <a:xfrm>
            <a:off x="677334" y="3365498"/>
            <a:ext cx="4455212" cy="270119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9790" r="64337" b="48718"/>
          <a:stretch/>
        </p:blipFill>
        <p:spPr>
          <a:xfrm>
            <a:off x="6523891" y="3174020"/>
            <a:ext cx="4246686" cy="3089553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274885" y="3868615"/>
            <a:ext cx="650630" cy="2373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1810524" y="3683243"/>
            <a:ext cx="650630" cy="2373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8321918" y="3445850"/>
            <a:ext cx="1096401" cy="3336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096760" y="3642635"/>
            <a:ext cx="1422399" cy="584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319423" y="4317558"/>
            <a:ext cx="946313" cy="707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949" y="3827950"/>
            <a:ext cx="9927718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5400" dirty="0" err="1"/>
              <a:t>c</a:t>
            </a:r>
            <a:r>
              <a:rPr lang="en-US" altLang="ja-JP" sz="5400" dirty="0" err="1" smtClean="0"/>
              <a:t>ythonize</a:t>
            </a:r>
            <a:r>
              <a:rPr lang="en-US" altLang="ja-JP" sz="5400" dirty="0" smtClean="0"/>
              <a:t> –</a:t>
            </a:r>
            <a:r>
              <a:rPr lang="en-US" altLang="ja-JP" sz="5400" dirty="0" err="1" smtClean="0"/>
              <a:t>ai</a:t>
            </a:r>
            <a:r>
              <a:rPr lang="en-US" altLang="ja-JP" sz="5400" dirty="0" smtClean="0"/>
              <a:t> &lt;</a:t>
            </a:r>
            <a:r>
              <a:rPr lang="ja-JP" altLang="en-US" sz="5400" dirty="0" smtClean="0"/>
              <a:t>ファイル名</a:t>
            </a:r>
            <a:r>
              <a:rPr lang="en-US" altLang="ja-JP" sz="5400" dirty="0" smtClean="0"/>
              <a:t>&gt;.</a:t>
            </a:r>
            <a:r>
              <a:rPr lang="en-US" altLang="ja-JP" sz="5400" dirty="0" err="1" smtClean="0"/>
              <a:t>pyx</a:t>
            </a:r>
            <a:endParaRPr kumimoji="1" lang="ja-JP" altLang="en-US" sz="5400" dirty="0"/>
          </a:p>
        </p:txBody>
      </p:sp>
      <p:sp>
        <p:nvSpPr>
          <p:cNvPr id="12" name="楕円 11"/>
          <p:cNvSpPr/>
          <p:nvPr/>
        </p:nvSpPr>
        <p:spPr>
          <a:xfrm>
            <a:off x="4176828" y="4025644"/>
            <a:ext cx="502023" cy="5838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27572" y="641476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コンパイルレポート生成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5949" y="4873019"/>
            <a:ext cx="10024628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5400" dirty="0" err="1" smtClean="0"/>
              <a:t>cython</a:t>
            </a:r>
            <a:r>
              <a:rPr lang="en-US" altLang="ja-JP" sz="5400" dirty="0" smtClean="0"/>
              <a:t> –a &lt;</a:t>
            </a:r>
            <a:r>
              <a:rPr lang="ja-JP" altLang="en-US" sz="5400" dirty="0" smtClean="0"/>
              <a:t>ファイル名</a:t>
            </a:r>
            <a:r>
              <a:rPr lang="en-US" altLang="ja-JP" sz="5400" dirty="0" smtClean="0"/>
              <a:t>&gt;.</a:t>
            </a:r>
            <a:r>
              <a:rPr lang="en-US" altLang="ja-JP" sz="5400" dirty="0" err="1" smtClean="0"/>
              <a:t>pyx</a:t>
            </a:r>
            <a:endParaRPr kumimoji="1" lang="ja-JP" altLang="en-US" sz="5400" dirty="0"/>
          </a:p>
        </p:txBody>
      </p:sp>
      <p:cxnSp>
        <p:nvCxnSpPr>
          <p:cNvPr id="14" name="直線矢印コネクタ 13"/>
          <p:cNvCxnSpPr>
            <a:stCxn id="17" idx="0"/>
            <a:endCxn id="12" idx="5"/>
          </p:cNvCxnSpPr>
          <p:nvPr/>
        </p:nvCxnSpPr>
        <p:spPr>
          <a:xfrm flipH="1" flipV="1">
            <a:off x="4605331" y="4523972"/>
            <a:ext cx="284153" cy="1890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327271" y="5042235"/>
            <a:ext cx="502023" cy="5838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7" idx="0"/>
            <a:endCxn id="16" idx="5"/>
          </p:cNvCxnSpPr>
          <p:nvPr/>
        </p:nvCxnSpPr>
        <p:spPr>
          <a:xfrm flipH="1" flipV="1">
            <a:off x="3755774" y="5540563"/>
            <a:ext cx="1133710" cy="874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8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" grpId="0" animBg="1"/>
      <p:bldP spid="12" grpId="0" animBg="1"/>
      <p:bldP spid="17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err="1" smtClean="0"/>
              <a:t>Cython</a:t>
            </a:r>
            <a:r>
              <a:rPr kumimoji="1" lang="ja-JP" altLang="en-US" sz="4800" dirty="0" smtClean="0"/>
              <a:t>の基本的な記法</a:t>
            </a:r>
            <a:endParaRPr kumimoji="1" lang="ja-JP" altLang="en-US" sz="4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9" r="42395" b="36441"/>
          <a:stretch/>
        </p:blipFill>
        <p:spPr>
          <a:xfrm>
            <a:off x="677334" y="1565031"/>
            <a:ext cx="8601780" cy="4229100"/>
          </a:xfrm>
          <a:prstGeom prst="rect">
            <a:avLst/>
          </a:prstGeom>
        </p:spPr>
      </p:pic>
      <p:sp>
        <p:nvSpPr>
          <p:cNvPr id="3" name="右中かっこ 2"/>
          <p:cNvSpPr/>
          <p:nvPr/>
        </p:nvSpPr>
        <p:spPr>
          <a:xfrm>
            <a:off x="3555609" y="3465576"/>
            <a:ext cx="566928" cy="190652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22537" y="4021461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いか</a:t>
            </a:r>
            <a:r>
              <a:rPr lang="ja-JP" altLang="en-US" sz="2000" dirty="0" smtClean="0">
                <a:solidFill>
                  <a:srgbClr val="FF0000"/>
                </a:solidFill>
              </a:rPr>
              <a:t>に関数の中身を真っ白に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するか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5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4800" dirty="0" smtClean="0"/>
              <a:t>例</a:t>
            </a:r>
            <a:r>
              <a:rPr kumimoji="1" lang="en-US" altLang="ja-JP" sz="4800" dirty="0" smtClean="0"/>
              <a:t>(1). Python</a:t>
            </a:r>
            <a:r>
              <a:rPr kumimoji="1" lang="ja-JP" altLang="en-US" sz="4800" dirty="0" smtClean="0"/>
              <a:t>モジュールの作成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7334" y="1561068"/>
            <a:ext cx="636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maxiter</a:t>
            </a:r>
            <a:r>
              <a:rPr lang="ja-JP" altLang="en-US" dirty="0" smtClean="0"/>
              <a:t>回，</a:t>
            </a:r>
            <a:r>
              <a:rPr lang="en-US" altLang="ja-JP" dirty="0" smtClean="0"/>
              <a:t>n</a:t>
            </a:r>
            <a:r>
              <a:rPr lang="ja-JP" altLang="en-US" dirty="0" smtClean="0"/>
              <a:t>が素数か否か判定する関数</a:t>
            </a:r>
            <a:r>
              <a:rPr lang="en-US" altLang="ja-JP" dirty="0" err="1" smtClean="0"/>
              <a:t>isprime</a:t>
            </a:r>
            <a:r>
              <a:rPr lang="en-US" altLang="ja-JP" dirty="0" smtClean="0"/>
              <a:t>(n, </a:t>
            </a:r>
            <a:r>
              <a:rPr lang="en-US" altLang="ja-JP" dirty="0" err="1" smtClean="0"/>
              <a:t>maxiter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9790" r="59178" b="62393"/>
          <a:stretch/>
        </p:blipFill>
        <p:spPr>
          <a:xfrm>
            <a:off x="677334" y="2094956"/>
            <a:ext cx="4729936" cy="20110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9479" r="64772" b="31935"/>
          <a:stretch/>
        </p:blipFill>
        <p:spPr>
          <a:xfrm>
            <a:off x="6453878" y="2094956"/>
            <a:ext cx="4351867" cy="459567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61646" y="4466492"/>
            <a:ext cx="423385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>(n=2147483647, </a:t>
            </a:r>
            <a:r>
              <a:rPr kumimoji="1" lang="en-US" altLang="ja-JP" dirty="0" err="1" smtClean="0"/>
              <a:t>maxiter</a:t>
            </a:r>
            <a:r>
              <a:rPr kumimoji="1" lang="en-US" altLang="ja-JP" dirty="0" smtClean="0"/>
              <a:t>=1000)&gt;</a:t>
            </a:r>
          </a:p>
          <a:p>
            <a:r>
              <a:rPr lang="en-US" altLang="ja-JP" dirty="0" smtClean="0"/>
              <a:t>Python </a:t>
            </a:r>
            <a:r>
              <a:rPr lang="ja-JP" altLang="en-US" dirty="0" smtClean="0"/>
              <a:t>　　　　  </a:t>
            </a:r>
            <a:r>
              <a:rPr lang="en-US" altLang="ja-JP" dirty="0" smtClean="0"/>
              <a:t>: 5.001651</a:t>
            </a:r>
            <a:r>
              <a:rPr lang="ja-JP" altLang="en-US" dirty="0" smtClean="0"/>
              <a:t>秒</a:t>
            </a:r>
            <a:endParaRPr lang="en-US" altLang="ja-JP" dirty="0" smtClean="0"/>
          </a:p>
          <a:p>
            <a:r>
              <a:rPr kumimoji="1" lang="en-US" altLang="ja-JP" dirty="0" err="1" smtClean="0"/>
              <a:t>Cython</a:t>
            </a:r>
            <a:r>
              <a:rPr lang="en-US" altLang="ja-JP" dirty="0"/>
              <a:t> </a:t>
            </a:r>
            <a:r>
              <a:rPr lang="ja-JP" altLang="en-US" dirty="0" smtClean="0"/>
              <a:t>　　　　  </a:t>
            </a:r>
            <a:r>
              <a:rPr lang="en-US" altLang="ja-JP" dirty="0" smtClean="0"/>
              <a:t>: 3.252695</a:t>
            </a:r>
            <a:r>
              <a:rPr lang="ja-JP" altLang="en-US" dirty="0" smtClean="0"/>
              <a:t>秒</a:t>
            </a:r>
            <a:endParaRPr lang="en-US" altLang="ja-JP" dirty="0" smtClean="0"/>
          </a:p>
          <a:p>
            <a:r>
              <a:rPr kumimoji="1" lang="en-US" altLang="ja-JP" dirty="0" err="1" smtClean="0"/>
              <a:t>Cython</a:t>
            </a:r>
            <a:r>
              <a:rPr kumimoji="1" lang="ja-JP" altLang="en-US" dirty="0" smtClean="0"/>
              <a:t>（最適化）</a:t>
            </a:r>
            <a:r>
              <a:rPr lang="en-US" altLang="ja-JP" dirty="0"/>
              <a:t>: </a:t>
            </a:r>
            <a:r>
              <a:rPr lang="en-US" altLang="ja-JP" dirty="0" smtClean="0"/>
              <a:t>0.104720</a:t>
            </a:r>
            <a:r>
              <a:rPr lang="ja-JP" altLang="en-US" dirty="0" smtClean="0"/>
              <a:t>秒</a:t>
            </a:r>
            <a:endParaRPr lang="en-US" altLang="ja-JP" dirty="0" smtClean="0"/>
          </a:p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　　　　　　　</a:t>
            </a:r>
            <a:r>
              <a:rPr lang="ja-JP" altLang="en-US" dirty="0"/>
              <a:t> </a:t>
            </a:r>
            <a:r>
              <a:rPr lang="en-US" altLang="ja-JP" dirty="0"/>
              <a:t>: 0.040000s</a:t>
            </a:r>
            <a:endParaRPr kumimoji="1" lang="ja-JP" altLang="en-US" dirty="0"/>
          </a:p>
        </p:txBody>
      </p:sp>
      <p:sp>
        <p:nvSpPr>
          <p:cNvPr id="7" name="爆発 1 6"/>
          <p:cNvSpPr/>
          <p:nvPr/>
        </p:nvSpPr>
        <p:spPr>
          <a:xfrm>
            <a:off x="6462345" y="2094956"/>
            <a:ext cx="4343400" cy="407724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約</a:t>
            </a:r>
            <a:r>
              <a:rPr lang="en-US" altLang="ja-JP" sz="3200" dirty="0" smtClean="0"/>
              <a:t>50</a:t>
            </a:r>
            <a:r>
              <a:rPr lang="ja-JP" altLang="en-US" sz="3200" dirty="0" smtClean="0"/>
              <a:t>倍の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高速化！！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48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300" dirty="0" smtClean="0">
                <a:solidFill>
                  <a:srgbClr val="90C226"/>
                </a:solidFill>
              </a:rPr>
              <a:t>例</a:t>
            </a:r>
            <a:r>
              <a:rPr lang="en-US" altLang="ja-JP" sz="4300" dirty="0" smtClean="0">
                <a:solidFill>
                  <a:srgbClr val="90C226"/>
                </a:solidFill>
              </a:rPr>
              <a:t>(2). C</a:t>
            </a:r>
            <a:r>
              <a:rPr lang="ja-JP" altLang="en-US" sz="4300" dirty="0" smtClean="0">
                <a:solidFill>
                  <a:srgbClr val="90C226"/>
                </a:solidFill>
              </a:rPr>
              <a:t>言語への組み込み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" t="7498" r="57638" b="37019"/>
          <a:stretch/>
        </p:blipFill>
        <p:spPr>
          <a:xfrm>
            <a:off x="677334" y="1498862"/>
            <a:ext cx="5212428" cy="4223208"/>
          </a:xfrm>
          <a:prstGeom prst="rect">
            <a:avLst/>
          </a:prstGeom>
        </p:spPr>
      </p:pic>
      <p:sp>
        <p:nvSpPr>
          <p:cNvPr id="4" name="楕円 3"/>
          <p:cNvSpPr/>
          <p:nvPr/>
        </p:nvSpPr>
        <p:spPr>
          <a:xfrm>
            <a:off x="1468968" y="4013200"/>
            <a:ext cx="495300" cy="19050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40239" y="371962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FF00"/>
                </a:solidFill>
              </a:rPr>
              <a:t>ヘッダファイル生成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" t="7165" r="51546" b="24357"/>
          <a:stretch/>
        </p:blipFill>
        <p:spPr>
          <a:xfrm>
            <a:off x="5974802" y="1498862"/>
            <a:ext cx="5772617" cy="4963484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6378683" y="4108450"/>
            <a:ext cx="2624640" cy="27011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2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300" dirty="0" smtClean="0">
                <a:solidFill>
                  <a:srgbClr val="90C226"/>
                </a:solidFill>
              </a:rPr>
              <a:t>例</a:t>
            </a:r>
            <a:r>
              <a:rPr lang="en-US" altLang="ja-JP" sz="4300" dirty="0" smtClean="0">
                <a:solidFill>
                  <a:srgbClr val="90C226"/>
                </a:solidFill>
              </a:rPr>
              <a:t>(2). C</a:t>
            </a:r>
            <a:r>
              <a:rPr lang="ja-JP" altLang="en-US" sz="4300" dirty="0" smtClean="0">
                <a:solidFill>
                  <a:srgbClr val="90C226"/>
                </a:solidFill>
              </a:rPr>
              <a:t>言語への組み込み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t="7664" r="63824" b="49683"/>
          <a:stretch/>
        </p:blipFill>
        <p:spPr>
          <a:xfrm>
            <a:off x="677334" y="1527143"/>
            <a:ext cx="4905877" cy="370473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3332" r="78070" b="38186"/>
          <a:stretch/>
        </p:blipFill>
        <p:spPr>
          <a:xfrm>
            <a:off x="6872139" y="1527143"/>
            <a:ext cx="2989182" cy="494907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44655" y="5733921"/>
            <a:ext cx="4971233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&lt;</a:t>
            </a:r>
            <a:r>
              <a:rPr kumimoji="1" lang="ja-JP" altLang="en-US" sz="2400" dirty="0" smtClean="0"/>
              <a:t>注意</a:t>
            </a:r>
            <a:r>
              <a:rPr kumimoji="1" lang="en-US" altLang="ja-JP" sz="2400" dirty="0" smtClean="0"/>
              <a:t>&gt;</a:t>
            </a:r>
          </a:p>
          <a:p>
            <a:r>
              <a:rPr lang="en-US" altLang="ja-JP" sz="2400" dirty="0" smtClean="0"/>
              <a:t>Python3x.lib &amp; Python3x.dll</a:t>
            </a:r>
            <a:r>
              <a:rPr lang="ja-JP" altLang="en-US" sz="2400" dirty="0" smtClean="0"/>
              <a:t>が必要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8992" y="1700784"/>
            <a:ext cx="1755648" cy="4297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300" dirty="0">
                <a:solidFill>
                  <a:srgbClr val="90C226"/>
                </a:solidFill>
              </a:rPr>
              <a:t>例</a:t>
            </a:r>
            <a:r>
              <a:rPr lang="en-US" altLang="ja-JP" sz="4300" dirty="0" smtClean="0">
                <a:solidFill>
                  <a:srgbClr val="90C226"/>
                </a:solidFill>
              </a:rPr>
              <a:t>(3). </a:t>
            </a:r>
            <a:r>
              <a:rPr lang="ja-JP" altLang="en-US" sz="4300" dirty="0" smtClean="0">
                <a:solidFill>
                  <a:srgbClr val="90C226"/>
                </a:solidFill>
              </a:rPr>
              <a:t>実行形式ファイル生成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" t="7165" r="74133" b="69509"/>
          <a:stretch/>
        </p:blipFill>
        <p:spPr>
          <a:xfrm>
            <a:off x="677334" y="1545996"/>
            <a:ext cx="3654437" cy="21587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46692" y="5890315"/>
            <a:ext cx="4971233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&lt;</a:t>
            </a:r>
            <a:r>
              <a:rPr kumimoji="1" lang="ja-JP" altLang="en-US" sz="2400" dirty="0" smtClean="0"/>
              <a:t>注意</a:t>
            </a:r>
            <a:r>
              <a:rPr kumimoji="1" lang="en-US" altLang="ja-JP" sz="2400" dirty="0" smtClean="0"/>
              <a:t>&gt;</a:t>
            </a:r>
          </a:p>
          <a:p>
            <a:r>
              <a:rPr lang="en-US" altLang="ja-JP" sz="2400" dirty="0" smtClean="0"/>
              <a:t>Python3x.lib &amp; Python3x.dll</a:t>
            </a:r>
            <a:r>
              <a:rPr lang="ja-JP" altLang="en-US" sz="2400" dirty="0" smtClean="0"/>
              <a:t>が必要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7" t="17994" r="5342" b="19358"/>
          <a:stretch/>
        </p:blipFill>
        <p:spPr>
          <a:xfrm>
            <a:off x="4572000" y="1545996"/>
            <a:ext cx="7553352" cy="42074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531258" y="4817097"/>
            <a:ext cx="2007909" cy="23567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" t="3046" r="39734" b="37887"/>
          <a:stretch/>
        </p:blipFill>
        <p:spPr>
          <a:xfrm>
            <a:off x="4572000" y="1545995"/>
            <a:ext cx="7376630" cy="4207497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>
            <a:off x="4331771" y="5358384"/>
            <a:ext cx="1319221" cy="39510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5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まとめ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4718" y="1498862"/>
            <a:ext cx="59779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err="1" smtClean="0"/>
              <a:t>Cython</a:t>
            </a:r>
            <a:r>
              <a:rPr lang="ja-JP" altLang="en-US" sz="3200" dirty="0" smtClean="0"/>
              <a:t>でいろいろやってみた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・やっぱ</a:t>
            </a:r>
            <a:r>
              <a:rPr kumimoji="1" lang="en-US" altLang="ja-JP" sz="3200" dirty="0" smtClean="0"/>
              <a:t>C</a:t>
            </a:r>
            <a:r>
              <a:rPr kumimoji="1" lang="ja-JP" altLang="en-US" sz="3200" dirty="0" smtClean="0"/>
              <a:t>言語は速い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・やっぱ</a:t>
            </a:r>
            <a:r>
              <a:rPr lang="en-US" altLang="ja-JP" sz="3200" dirty="0" smtClean="0"/>
              <a:t>Python</a:t>
            </a:r>
            <a:r>
              <a:rPr lang="ja-JP" altLang="en-US" sz="3200" dirty="0" smtClean="0"/>
              <a:t>は</a:t>
            </a:r>
            <a:r>
              <a:rPr lang="ja-JP" altLang="en-US" sz="3200" dirty="0" smtClean="0"/>
              <a:t>便利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kumimoji="1" lang="en-US" altLang="ja-JP" sz="3200" dirty="0" smtClean="0"/>
          </a:p>
        </p:txBody>
      </p:sp>
      <p:sp>
        <p:nvSpPr>
          <p:cNvPr id="4" name="下矢印 3"/>
          <p:cNvSpPr/>
          <p:nvPr/>
        </p:nvSpPr>
        <p:spPr>
          <a:xfrm>
            <a:off x="4975668" y="2963161"/>
            <a:ext cx="1072662" cy="1090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36716" y="4211515"/>
            <a:ext cx="6750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rgbClr val="FF0000"/>
                </a:solidFill>
              </a:rPr>
              <a:t>Cython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は速くて便利！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ライブラリ開発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で検討の価値あり！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24961" y="5555323"/>
            <a:ext cx="162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solidFill>
                  <a:srgbClr val="00B050"/>
                </a:solidFill>
              </a:rPr>
              <a:t>Let’s </a:t>
            </a:r>
            <a:endParaRPr kumimoji="1" lang="ja-JP" altLang="en-US" sz="4400" b="1" dirty="0">
              <a:solidFill>
                <a:srgbClr val="00B05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12" y="5288733"/>
            <a:ext cx="2921773" cy="130262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972885" y="5555324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solidFill>
                  <a:srgbClr val="00B050"/>
                </a:solidFill>
              </a:rPr>
              <a:t>!!</a:t>
            </a:r>
            <a:r>
              <a:rPr kumimoji="1" lang="en-US" altLang="ja-JP" sz="4400" b="1" dirty="0" smtClean="0">
                <a:solidFill>
                  <a:srgbClr val="00B050"/>
                </a:solidFill>
              </a:rPr>
              <a:t> </a:t>
            </a:r>
            <a:endParaRPr kumimoji="1" lang="ja-JP" alt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8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あんた誰や</a:t>
            </a:r>
            <a:endParaRPr kumimoji="1" lang="ja-JP" altLang="en-US" sz="4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2523" y="2135010"/>
            <a:ext cx="4278488" cy="32088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7508" y="1930400"/>
            <a:ext cx="4322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福田　祐樹</a:t>
            </a:r>
            <a:r>
              <a:rPr lang="ja-JP" altLang="en-US" sz="2800" dirty="0" smtClean="0"/>
              <a:t>（フクヤン）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Twitter</a:t>
            </a:r>
            <a:r>
              <a:rPr kumimoji="1" lang="ja-JP" altLang="en-US" sz="2800" dirty="0" smtClean="0"/>
              <a:t>→</a:t>
            </a:r>
            <a:r>
              <a:rPr kumimoji="1" lang="en-US" altLang="ja-JP" sz="2800" dirty="0" smtClean="0"/>
              <a:t>@</a:t>
            </a:r>
            <a:r>
              <a:rPr kumimoji="1" lang="en-US" altLang="ja-JP" sz="2800" dirty="0" err="1" smtClean="0"/>
              <a:t>Y_F_Acoustics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広島市立大学大学院修了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修士（情報工学）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メーカー勤務（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年</a:t>
            </a:r>
            <a:r>
              <a:rPr lang="ja-JP" altLang="en-US" sz="2800" dirty="0"/>
              <a:t>目</a:t>
            </a:r>
            <a:r>
              <a:rPr lang="ja-JP" altLang="en-US" sz="2800" dirty="0" smtClean="0"/>
              <a:t>）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福島県在住</a:t>
            </a:r>
            <a:endParaRPr kumimoji="1"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9023" y="587868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スピーカーのキャビネットを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抱きしめるフクヤン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2503" y="688731"/>
            <a:ext cx="8596668" cy="1320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アジェンダ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2503" y="1494692"/>
            <a:ext cx="7613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ja-JP" altLang="en-US" sz="3200" dirty="0" smtClean="0"/>
              <a:t>前提</a:t>
            </a:r>
            <a:endParaRPr lang="en-US" altLang="ja-JP" sz="3200" dirty="0" smtClean="0"/>
          </a:p>
          <a:p>
            <a:pPr marL="514350" indent="-514350">
              <a:buAutoNum type="arabicPeriod"/>
            </a:pPr>
            <a:r>
              <a:rPr kumimoji="1" lang="en-US" altLang="ja-JP" sz="3200" dirty="0" err="1" smtClean="0"/>
              <a:t>Cython</a:t>
            </a:r>
            <a:r>
              <a:rPr kumimoji="1" lang="ja-JP" altLang="en-US" sz="3200" dirty="0" err="1" smtClean="0"/>
              <a:t>って</a:t>
            </a:r>
            <a:r>
              <a:rPr kumimoji="1" lang="ja-JP" altLang="en-US" sz="3200" dirty="0" smtClean="0"/>
              <a:t>なんぞや？</a:t>
            </a:r>
            <a:endParaRPr kumimoji="1" lang="en-US" altLang="ja-JP" sz="3200" dirty="0" smtClean="0"/>
          </a:p>
          <a:p>
            <a:pPr marL="514350" indent="-514350">
              <a:buAutoNum type="arabicPeriod"/>
            </a:pPr>
            <a:r>
              <a:rPr lang="en-US" altLang="ja-JP" sz="3200" dirty="0" smtClean="0"/>
              <a:t>JIT</a:t>
            </a:r>
            <a:r>
              <a:rPr lang="ja-JP" altLang="en-US" sz="3200" dirty="0" smtClean="0"/>
              <a:t>コンパイルとの比較</a:t>
            </a:r>
            <a:endParaRPr lang="en-US" altLang="ja-JP" sz="3200" dirty="0" smtClean="0"/>
          </a:p>
          <a:p>
            <a:pPr marL="514350" indent="-514350">
              <a:buAutoNum type="arabicPeriod"/>
            </a:pPr>
            <a:r>
              <a:rPr lang="ja-JP" altLang="en-US" sz="3200" dirty="0"/>
              <a:t>使用</a:t>
            </a:r>
            <a:r>
              <a:rPr lang="ja-JP" altLang="en-US" sz="3200" dirty="0" smtClean="0"/>
              <a:t>用途</a:t>
            </a:r>
            <a:endParaRPr lang="en-US" altLang="ja-JP" sz="3200" dirty="0" smtClean="0"/>
          </a:p>
          <a:p>
            <a:pPr marL="514350" indent="-514350">
              <a:buAutoNum type="arabicPeriod"/>
            </a:pPr>
            <a:r>
              <a:rPr lang="en-US" altLang="ja-JP" sz="3200" dirty="0" err="1" smtClean="0"/>
              <a:t>Cython</a:t>
            </a:r>
            <a:r>
              <a:rPr lang="ja-JP" altLang="en-US" sz="3200" dirty="0" smtClean="0"/>
              <a:t>の基本的な記法</a:t>
            </a:r>
            <a:endParaRPr lang="en-US" altLang="ja-JP" sz="3200" dirty="0" smtClean="0"/>
          </a:p>
          <a:p>
            <a:pPr marL="514350" indent="-514350">
              <a:buAutoNum type="arabicPeriod"/>
            </a:pPr>
            <a:r>
              <a:rPr lang="ja-JP" altLang="en-US" sz="3200" dirty="0" smtClean="0"/>
              <a:t>例</a:t>
            </a:r>
            <a:r>
              <a:rPr lang="en-US" altLang="ja-JP" sz="3200" dirty="0" smtClean="0"/>
              <a:t>(1)</a:t>
            </a:r>
            <a:r>
              <a:rPr lang="ja-JP" altLang="en-US" sz="3200" dirty="0" smtClean="0"/>
              <a:t>「</a:t>
            </a:r>
            <a:r>
              <a:rPr lang="en-US" altLang="ja-JP" sz="3200" dirty="0" smtClean="0"/>
              <a:t>Python</a:t>
            </a:r>
            <a:r>
              <a:rPr lang="ja-JP" altLang="en-US" sz="3200" dirty="0" smtClean="0"/>
              <a:t>モジュールの作成」</a:t>
            </a:r>
            <a:endParaRPr lang="en-US" altLang="ja-JP" sz="3200" dirty="0" smtClean="0"/>
          </a:p>
          <a:p>
            <a:pPr marL="514350" indent="-514350">
              <a:buAutoNum type="arabicPeriod"/>
            </a:pPr>
            <a:r>
              <a:rPr lang="ja-JP" altLang="en-US" sz="3200" dirty="0" smtClean="0"/>
              <a:t>例</a:t>
            </a:r>
            <a:r>
              <a:rPr lang="en-US" altLang="ja-JP" sz="3200" dirty="0" smtClean="0"/>
              <a:t>(2)</a:t>
            </a:r>
            <a:r>
              <a:rPr lang="ja-JP" altLang="en-US" sz="3200" dirty="0" smtClean="0"/>
              <a:t>「</a:t>
            </a:r>
            <a:r>
              <a:rPr lang="en-US" altLang="ja-JP" sz="3200" dirty="0" smtClean="0"/>
              <a:t>C</a:t>
            </a:r>
            <a:r>
              <a:rPr lang="ja-JP" altLang="en-US" sz="3200" dirty="0" smtClean="0"/>
              <a:t>言語への組み込み」</a:t>
            </a:r>
            <a:endParaRPr lang="en-US" altLang="ja-JP" sz="3200" dirty="0" smtClean="0"/>
          </a:p>
          <a:p>
            <a:pPr marL="514350" indent="-514350">
              <a:buAutoNum type="arabicPeriod"/>
            </a:pPr>
            <a:r>
              <a:rPr lang="ja-JP" altLang="en-US" sz="3200" dirty="0" smtClean="0"/>
              <a:t>例</a:t>
            </a:r>
            <a:r>
              <a:rPr lang="en-US" altLang="ja-JP" sz="3200" dirty="0" smtClean="0"/>
              <a:t>(3)</a:t>
            </a:r>
            <a:r>
              <a:rPr lang="ja-JP" altLang="en-US" sz="3200" dirty="0" smtClean="0"/>
              <a:t>「実行ファイル生成」</a:t>
            </a:r>
            <a:endParaRPr lang="en-US" altLang="ja-JP" sz="3200" dirty="0" smtClean="0"/>
          </a:p>
          <a:p>
            <a:pPr marL="514350" indent="-514350">
              <a:buAutoNum type="arabicPeriod"/>
            </a:pPr>
            <a:r>
              <a:rPr lang="ja-JP" altLang="en-US" sz="3200" dirty="0"/>
              <a:t>まとめ</a:t>
            </a: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96353" y="1494692"/>
            <a:ext cx="4659924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&lt;</a:t>
            </a:r>
            <a:r>
              <a:rPr kumimoji="1" lang="ja-JP" altLang="en-US" sz="2000" dirty="0" smtClean="0"/>
              <a:t>想定する聴講者</a:t>
            </a:r>
            <a:r>
              <a:rPr kumimoji="1" lang="en-US" altLang="ja-JP" sz="2000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err="1" smtClean="0"/>
              <a:t>Cython</a:t>
            </a:r>
            <a:r>
              <a:rPr lang="ja-JP" altLang="en-US" sz="2000" dirty="0" smtClean="0"/>
              <a:t>に興味ある人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Python</a:t>
            </a:r>
            <a:r>
              <a:rPr lang="ja-JP" altLang="en-US" sz="2000" dirty="0" smtClean="0"/>
              <a:t>大好き！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大嫌い！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C</a:t>
            </a:r>
            <a:r>
              <a:rPr lang="ja-JP" altLang="en-US" sz="2000" dirty="0" smtClean="0"/>
              <a:t>言語で</a:t>
            </a:r>
            <a:r>
              <a:rPr lang="en-US" altLang="ja-JP" sz="2000" dirty="0" smtClean="0"/>
              <a:t>Python</a:t>
            </a:r>
            <a:r>
              <a:rPr lang="ja-JP" altLang="en-US" sz="2000" dirty="0" smtClean="0"/>
              <a:t>ライブラリ開発したことある人（してみたい人）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とりあえず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言語と</a:t>
            </a:r>
            <a:r>
              <a:rPr lang="en-US" altLang="ja-JP" sz="2000" dirty="0" smtClean="0"/>
              <a:t>Python</a:t>
            </a:r>
            <a:r>
              <a:rPr lang="ja-JP" altLang="en-US" sz="2000" dirty="0" smtClean="0"/>
              <a:t>で何かしてみたい人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542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前提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03215" y="1930400"/>
            <a:ext cx="714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Python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は計算速度の遅さがネック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楕円 3"/>
          <p:cNvSpPr/>
          <p:nvPr/>
        </p:nvSpPr>
        <p:spPr>
          <a:xfrm>
            <a:off x="677334" y="2808554"/>
            <a:ext cx="4422204" cy="2177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JIT</a:t>
            </a:r>
            <a:r>
              <a:rPr kumimoji="1" lang="ja-JP" altLang="en-US" sz="2800" b="1" dirty="0" smtClean="0"/>
              <a:t>コンパイル</a:t>
            </a:r>
            <a:endParaRPr kumimoji="1" lang="en-US" altLang="ja-JP" sz="2800" b="1" dirty="0" smtClean="0"/>
          </a:p>
          <a:p>
            <a:pPr algn="ctr"/>
            <a:r>
              <a:rPr lang="en-US" altLang="ja-JP" sz="2800" b="1" dirty="0" smtClean="0"/>
              <a:t>(</a:t>
            </a:r>
            <a:r>
              <a:rPr lang="en-US" altLang="ja-JP" sz="2800" b="1" dirty="0" err="1" smtClean="0"/>
              <a:t>Numba</a:t>
            </a:r>
            <a:r>
              <a:rPr lang="en-US" altLang="ja-JP" sz="2800" b="1" dirty="0" smtClean="0"/>
              <a:t>, </a:t>
            </a:r>
            <a:r>
              <a:rPr lang="en-US" altLang="ja-JP" sz="2800" b="1" dirty="0" err="1" smtClean="0"/>
              <a:t>PyPy</a:t>
            </a:r>
            <a:r>
              <a:rPr lang="en-US" altLang="ja-JP" sz="2800" b="1" dirty="0" smtClean="0"/>
              <a:t>)</a:t>
            </a:r>
            <a:endParaRPr kumimoji="1" lang="ja-JP" altLang="en-US" sz="2800" b="1" dirty="0"/>
          </a:p>
        </p:txBody>
      </p:sp>
      <p:sp>
        <p:nvSpPr>
          <p:cNvPr id="5" name="楕円 4"/>
          <p:cNvSpPr/>
          <p:nvPr/>
        </p:nvSpPr>
        <p:spPr>
          <a:xfrm>
            <a:off x="5214166" y="2808554"/>
            <a:ext cx="4422204" cy="2177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C</a:t>
            </a:r>
            <a:r>
              <a:rPr lang="ja-JP" altLang="en-US" sz="2800" b="1" dirty="0" smtClean="0"/>
              <a:t>言語の利用</a:t>
            </a:r>
            <a:endParaRPr lang="en-US" altLang="ja-JP" sz="2800" b="1" dirty="0" smtClean="0"/>
          </a:p>
        </p:txBody>
      </p:sp>
      <p:sp>
        <p:nvSpPr>
          <p:cNvPr id="6" name="上矢印 5"/>
          <p:cNvSpPr/>
          <p:nvPr/>
        </p:nvSpPr>
        <p:spPr>
          <a:xfrm>
            <a:off x="2567516" y="5117123"/>
            <a:ext cx="641839" cy="6594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0274" y="5864662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 smtClean="0"/>
              <a:t>あくまでオプション</a:t>
            </a:r>
            <a:endParaRPr kumimoji="1" lang="ja-JP" altLang="en-US" sz="2800" b="1" dirty="0"/>
          </a:p>
        </p:txBody>
      </p:sp>
      <p:sp>
        <p:nvSpPr>
          <p:cNvPr id="8" name="上矢印 7"/>
          <p:cNvSpPr/>
          <p:nvPr/>
        </p:nvSpPr>
        <p:spPr>
          <a:xfrm>
            <a:off x="7244923" y="5117123"/>
            <a:ext cx="641839" cy="6594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96286" y="586466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/>
              <a:t>基本的</a:t>
            </a:r>
            <a:r>
              <a:rPr lang="ja-JP" altLang="en-US" sz="2800" b="1" dirty="0" smtClean="0"/>
              <a:t>に可能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11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前提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03215" y="1930400"/>
            <a:ext cx="6741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Python/C API (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Python.h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)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の存在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51200"/>
            <a:ext cx="2144190" cy="214419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510785" y="3392271"/>
            <a:ext cx="108715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  <a:endParaRPr lang="ja-JP" alt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3360497" y="3392271"/>
            <a:ext cx="261131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0800000">
            <a:off x="3360497" y="4797119"/>
            <a:ext cx="261131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73648" y="5395390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ラップした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言語の関数の呼び出し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11079" y="2881868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r>
              <a:rPr lang="ja-JP" altLang="en-US" dirty="0" smtClean="0"/>
              <a:t>言語から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関数の実行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428" y="4126419"/>
            <a:ext cx="2523448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#include &lt;</a:t>
            </a:r>
            <a:r>
              <a:rPr kumimoji="1" lang="en-US" altLang="ja-JP" sz="2000" dirty="0" err="1" smtClean="0"/>
              <a:t>Python.h</a:t>
            </a:r>
            <a:r>
              <a:rPr kumimoji="1" lang="en-US" altLang="ja-JP" sz="2000" dirty="0" smtClean="0"/>
              <a:t>&gt;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94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err="1" smtClean="0"/>
              <a:t>Cython</a:t>
            </a:r>
            <a:r>
              <a:rPr kumimoji="1" lang="ja-JP" altLang="en-US" sz="4800" dirty="0" err="1" smtClean="0"/>
              <a:t>って</a:t>
            </a:r>
            <a:r>
              <a:rPr kumimoji="1" lang="ja-JP" altLang="en-US" sz="4800" dirty="0" smtClean="0"/>
              <a:t>なんぞや？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7334" y="1930400"/>
            <a:ext cx="5631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Python</a:t>
            </a:r>
            <a:r>
              <a:rPr kumimoji="1" lang="ja-JP" altLang="en-US" sz="2800" dirty="0" smtClean="0"/>
              <a:t>（ライク）のプログラム</a:t>
            </a:r>
            <a:endParaRPr kumimoji="1" lang="en-US" altLang="ja-JP" sz="2800" dirty="0" smtClean="0"/>
          </a:p>
          <a:p>
            <a:r>
              <a:rPr lang="en-US" altLang="ja-JP" sz="2800" dirty="0"/>
              <a:t>	</a:t>
            </a:r>
            <a:r>
              <a:rPr kumimoji="1" lang="ja-JP" altLang="en-US" sz="2800" dirty="0" smtClean="0"/>
              <a:t>→</a:t>
            </a:r>
            <a:r>
              <a:rPr kumimoji="1" lang="en-US" altLang="ja-JP" sz="2800" dirty="0" smtClean="0"/>
              <a:t>C</a:t>
            </a:r>
            <a:r>
              <a:rPr kumimoji="1" lang="ja-JP" altLang="en-US" sz="2800" dirty="0" smtClean="0"/>
              <a:t>言語へのトランスパイラ</a:t>
            </a:r>
            <a:endParaRPr kumimoji="1" lang="ja-JP" altLang="en-US" sz="2800" dirty="0"/>
          </a:p>
        </p:txBody>
      </p:sp>
      <p:sp>
        <p:nvSpPr>
          <p:cNvPr id="4" name="楕円 3"/>
          <p:cNvSpPr/>
          <p:nvPr/>
        </p:nvSpPr>
        <p:spPr>
          <a:xfrm>
            <a:off x="677334" y="3402623"/>
            <a:ext cx="3173697" cy="2092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Python</a:t>
            </a:r>
          </a:p>
          <a:p>
            <a:pPr algn="ctr"/>
            <a:r>
              <a:rPr kumimoji="1" lang="ja-JP" altLang="en-US" sz="2400" b="1" dirty="0" smtClean="0"/>
              <a:t>プログラムの高速化</a:t>
            </a:r>
            <a:endParaRPr kumimoji="1" lang="ja-JP" altLang="en-US" sz="2400" b="1" dirty="0"/>
          </a:p>
        </p:txBody>
      </p:sp>
      <p:sp>
        <p:nvSpPr>
          <p:cNvPr id="5" name="楕円 4"/>
          <p:cNvSpPr/>
          <p:nvPr/>
        </p:nvSpPr>
        <p:spPr>
          <a:xfrm>
            <a:off x="7634328" y="3402622"/>
            <a:ext cx="3173697" cy="2092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/>
              <a:t>C</a:t>
            </a:r>
            <a:r>
              <a:rPr lang="ja-JP" altLang="en-US" sz="2400" b="1" dirty="0" smtClean="0"/>
              <a:t>と</a:t>
            </a:r>
            <a:r>
              <a:rPr lang="en-US" altLang="ja-JP" sz="2400" b="1" dirty="0" smtClean="0"/>
              <a:t>Python</a:t>
            </a:r>
            <a:r>
              <a:rPr lang="ja-JP" altLang="en-US" sz="2400" b="1" dirty="0" smtClean="0"/>
              <a:t>の</a:t>
            </a:r>
            <a:endParaRPr lang="en-US" altLang="ja-JP" sz="2400" b="1" dirty="0" smtClean="0"/>
          </a:p>
          <a:p>
            <a:pPr algn="ctr"/>
            <a:r>
              <a:rPr lang="ja-JP" altLang="en-US" sz="2400" b="1" dirty="0" smtClean="0"/>
              <a:t>組み合わせ</a:t>
            </a:r>
            <a:endParaRPr kumimoji="1" lang="ja-JP" altLang="en-US" sz="2400" b="1" dirty="0"/>
          </a:p>
        </p:txBody>
      </p:sp>
      <p:sp>
        <p:nvSpPr>
          <p:cNvPr id="6" name="楕円 5"/>
          <p:cNvSpPr/>
          <p:nvPr/>
        </p:nvSpPr>
        <p:spPr>
          <a:xfrm>
            <a:off x="4155831" y="3402623"/>
            <a:ext cx="3173697" cy="2092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C</a:t>
            </a:r>
            <a:r>
              <a:rPr kumimoji="1" lang="ja-JP" altLang="en-US" sz="2400" b="1" dirty="0" smtClean="0"/>
              <a:t>言語への</a:t>
            </a:r>
            <a:endParaRPr kumimoji="1" lang="en-US" altLang="ja-JP" sz="2400" b="1" dirty="0" smtClean="0"/>
          </a:p>
          <a:p>
            <a:pPr algn="ctr"/>
            <a:r>
              <a:rPr kumimoji="1" lang="ja-JP" altLang="en-US" sz="2400" b="1" dirty="0" smtClean="0"/>
              <a:t>組み込み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80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 err="1"/>
              <a:t>Cython</a:t>
            </a:r>
            <a:r>
              <a:rPr lang="ja-JP" altLang="en-US" sz="4800" dirty="0" err="1"/>
              <a:t>って</a:t>
            </a:r>
            <a:r>
              <a:rPr lang="ja-JP" altLang="en-US" sz="4800" dirty="0"/>
              <a:t>なんぞや？</a:t>
            </a:r>
            <a:endParaRPr kumimoji="1" lang="ja-JP" altLang="en-US" sz="4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5" y="2115488"/>
            <a:ext cx="2330739" cy="2330739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6893900" y="2349834"/>
            <a:ext cx="116874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  <a:endParaRPr lang="ja-JP" alt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左カーブ矢印 4"/>
          <p:cNvSpPr/>
          <p:nvPr/>
        </p:nvSpPr>
        <p:spPr>
          <a:xfrm>
            <a:off x="3114310" y="1757979"/>
            <a:ext cx="3336615" cy="3088689"/>
          </a:xfrm>
          <a:prstGeom prst="curvedLeftArrow">
            <a:avLst>
              <a:gd name="adj1" fmla="val 10575"/>
              <a:gd name="adj2" fmla="val 50000"/>
              <a:gd name="adj3" fmla="val 22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87" y="5383065"/>
            <a:ext cx="3026128" cy="134914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821524" y="1468315"/>
            <a:ext cx="3966138" cy="3625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dirty="0" smtClean="0"/>
              <a:t>JIT</a:t>
            </a:r>
            <a:r>
              <a:rPr lang="ja-JP" altLang="en-US" sz="4800" dirty="0" smtClean="0"/>
              <a:t>コンパイルとの比較</a:t>
            </a:r>
            <a:r>
              <a:rPr lang="en-US" altLang="ja-JP" sz="4800" dirty="0" smtClean="0"/>
              <a:t>(Python)</a:t>
            </a:r>
            <a:endParaRPr kumimoji="1" lang="ja-JP" altLang="en-US" sz="4800" dirty="0"/>
          </a:p>
        </p:txBody>
      </p:sp>
      <p:sp>
        <p:nvSpPr>
          <p:cNvPr id="3" name="正方形/長方形 2"/>
          <p:cNvSpPr/>
          <p:nvPr/>
        </p:nvSpPr>
        <p:spPr>
          <a:xfrm>
            <a:off x="677334" y="2171700"/>
            <a:ext cx="3938628" cy="21277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ja-JP" altLang="en-US" sz="2000" dirty="0" smtClean="0">
                <a:solidFill>
                  <a:schemeClr val="tx1"/>
                </a:solidFill>
              </a:rPr>
              <a:t>比較的容易に高速化が可能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ja-JP" altLang="en-US" sz="2000" dirty="0">
                <a:solidFill>
                  <a:schemeClr val="tx1"/>
                </a:solidFill>
              </a:rPr>
              <a:t>単一</a:t>
            </a:r>
            <a:r>
              <a:rPr lang="ja-JP" altLang="en-US" sz="2000" dirty="0" smtClean="0">
                <a:solidFill>
                  <a:schemeClr val="tx1"/>
                </a:solidFill>
              </a:rPr>
              <a:t>の言語の知識で</a:t>
            </a:r>
            <a:r>
              <a:rPr lang="en-US" altLang="ja-JP" sz="2000" dirty="0" smtClean="0">
                <a:solidFill>
                  <a:schemeClr val="tx1"/>
                </a:solidFill>
              </a:rPr>
              <a:t>OK</a:t>
            </a:r>
          </a:p>
          <a:p>
            <a:pPr marL="457200" indent="-457200">
              <a:buAutoNum type="arabicPeriod"/>
            </a:pPr>
            <a:r>
              <a:rPr lang="en-US" altLang="ja-JP" sz="2000" dirty="0" smtClean="0">
                <a:solidFill>
                  <a:schemeClr val="tx1"/>
                </a:solidFill>
              </a:rPr>
              <a:t>Python</a:t>
            </a:r>
            <a:r>
              <a:rPr lang="ja-JP" altLang="en-US" sz="2000" dirty="0" smtClean="0">
                <a:solidFill>
                  <a:schemeClr val="tx1"/>
                </a:solidFill>
              </a:rPr>
              <a:t>のみで動作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ja-JP" sz="2000" dirty="0" smtClean="0">
                <a:solidFill>
                  <a:schemeClr val="tx1"/>
                </a:solidFill>
              </a:rPr>
              <a:t>JIT</a:t>
            </a:r>
            <a:r>
              <a:rPr lang="ja-JP" altLang="en-US" sz="2000" dirty="0" smtClean="0">
                <a:solidFill>
                  <a:schemeClr val="tx1"/>
                </a:solidFill>
              </a:rPr>
              <a:t>コンパイラが必要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ja-JP" altLang="en-US" sz="2000" dirty="0" smtClean="0">
                <a:solidFill>
                  <a:schemeClr val="tx1"/>
                </a:solidFill>
              </a:rPr>
              <a:t>ソースコード配布は△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79689" y="171003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JIT</a:t>
            </a:r>
            <a:r>
              <a:rPr kumimoji="1" lang="ja-JP" altLang="en-US" sz="2400" dirty="0" smtClean="0"/>
              <a:t>コンパイル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25122" y="17100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トランスパイル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164340" y="2171701"/>
            <a:ext cx="4612705" cy="21277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ja-JP" altLang="en-US" sz="2000" dirty="0" smtClean="0">
                <a:solidFill>
                  <a:schemeClr val="tx1"/>
                </a:solidFill>
              </a:rPr>
              <a:t>配布先は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Cython</a:t>
            </a:r>
            <a:r>
              <a:rPr lang="ja-JP" altLang="en-US" sz="2000" dirty="0" smtClean="0">
                <a:solidFill>
                  <a:schemeClr val="tx1"/>
                </a:solidFill>
              </a:rPr>
              <a:t>不要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ja-JP" altLang="en-US" sz="2000" dirty="0" smtClean="0">
                <a:solidFill>
                  <a:schemeClr val="tx1"/>
                </a:solidFill>
              </a:rPr>
              <a:t>多く</a:t>
            </a:r>
            <a:r>
              <a:rPr lang="ja-JP" altLang="en-US" sz="2000" dirty="0" smtClean="0">
                <a:solidFill>
                  <a:schemeClr val="tx1"/>
                </a:solidFill>
              </a:rPr>
              <a:t>のユーザに恩恵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ja-JP" altLang="en-US" sz="2000" dirty="0" smtClean="0">
                <a:solidFill>
                  <a:schemeClr val="tx1"/>
                </a:solidFill>
              </a:rPr>
              <a:t>ソースコード配布</a:t>
            </a:r>
            <a:r>
              <a:rPr lang="ja-JP" altLang="en-US" sz="2000" dirty="0" smtClean="0">
                <a:solidFill>
                  <a:schemeClr val="tx1"/>
                </a:solidFill>
              </a:rPr>
              <a:t>○</a:t>
            </a:r>
            <a:r>
              <a:rPr lang="en-US" altLang="ja-JP" sz="2000" dirty="0" smtClean="0">
                <a:solidFill>
                  <a:schemeClr val="tx1"/>
                </a:solidFill>
              </a:rPr>
              <a:t>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distutils</a:t>
            </a:r>
            <a:r>
              <a:rPr lang="en-US" altLang="ja-JP" sz="2000" dirty="0" smtClean="0">
                <a:solidFill>
                  <a:schemeClr val="tx1"/>
                </a:solidFill>
              </a:rPr>
              <a:t>)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ja-JP" altLang="en-US" sz="2000" dirty="0" smtClean="0">
                <a:solidFill>
                  <a:schemeClr val="tx1"/>
                </a:solidFill>
              </a:rPr>
              <a:t>変換先</a:t>
            </a:r>
            <a:r>
              <a:rPr lang="en-US" altLang="ja-JP" sz="2000" dirty="0" smtClean="0">
                <a:solidFill>
                  <a:schemeClr val="tx1"/>
                </a:solidFill>
              </a:rPr>
              <a:t>(C)</a:t>
            </a:r>
            <a:r>
              <a:rPr lang="ja-JP" altLang="en-US" sz="2000" dirty="0" smtClean="0">
                <a:solidFill>
                  <a:schemeClr val="tx1"/>
                </a:solidFill>
              </a:rPr>
              <a:t>の知識が必要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ja-JP" altLang="en-US" sz="2000" dirty="0">
                <a:solidFill>
                  <a:schemeClr val="tx1"/>
                </a:solidFill>
              </a:rPr>
              <a:t>使えるよう</a:t>
            </a:r>
            <a:r>
              <a:rPr lang="ja-JP" altLang="en-US" sz="2000" dirty="0" smtClean="0">
                <a:solidFill>
                  <a:schemeClr val="tx1"/>
                </a:solidFill>
              </a:rPr>
              <a:t>になるまでが・・・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5" y="4540738"/>
            <a:ext cx="1613388" cy="16133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53" y="4904174"/>
            <a:ext cx="2562835" cy="8865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04" y="4872913"/>
            <a:ext cx="2661138" cy="11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使用用途</a:t>
            </a:r>
            <a:endParaRPr kumimoji="1" lang="ja-JP" altLang="en-US" sz="4800" dirty="0"/>
          </a:p>
        </p:txBody>
      </p:sp>
      <p:sp>
        <p:nvSpPr>
          <p:cNvPr id="3" name="楕円 2"/>
          <p:cNvSpPr/>
          <p:nvPr/>
        </p:nvSpPr>
        <p:spPr>
          <a:xfrm>
            <a:off x="677334" y="1930400"/>
            <a:ext cx="3420208" cy="1626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より高速な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 smtClean="0">
                <a:solidFill>
                  <a:schemeClr val="tx1"/>
                </a:solidFill>
              </a:rPr>
              <a:t>Python</a:t>
            </a:r>
            <a:r>
              <a:rPr lang="ja-JP" altLang="en-US" sz="2000" b="1" dirty="0" smtClean="0">
                <a:solidFill>
                  <a:schemeClr val="tx1"/>
                </a:solidFill>
              </a:rPr>
              <a:t>モジュールの開発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楕円 3"/>
          <p:cNvSpPr/>
          <p:nvPr/>
        </p:nvSpPr>
        <p:spPr>
          <a:xfrm>
            <a:off x="4589911" y="3251200"/>
            <a:ext cx="3420208" cy="1626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Python</a:t>
            </a:r>
            <a:r>
              <a:rPr kumimoji="1" lang="ja-JP" altLang="en-US" sz="2000" b="1" dirty="0" smtClean="0">
                <a:solidFill>
                  <a:schemeClr val="tx1"/>
                </a:solidFill>
              </a:rPr>
              <a:t>ライクに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作成した関数の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C</a:t>
            </a:r>
            <a:r>
              <a:rPr kumimoji="1" lang="ja-JP" altLang="en-US" sz="2000" b="1" dirty="0" smtClean="0">
                <a:solidFill>
                  <a:schemeClr val="tx1"/>
                </a:solidFill>
              </a:rPr>
              <a:t>言語への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組み込み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480365" y="4877777"/>
            <a:ext cx="3420208" cy="1626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実行</a:t>
            </a:r>
            <a:r>
              <a:rPr lang="ja-JP" altLang="en-US" sz="2000" b="1" dirty="0" smtClean="0">
                <a:solidFill>
                  <a:schemeClr val="tx1"/>
                </a:solidFill>
              </a:rPr>
              <a:t>形式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プログラムの生成</a:t>
            </a:r>
            <a:endParaRPr lang="en-US" altLang="ja-JP" sz="2000" b="1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807451"/>
            <a:ext cx="4437185" cy="19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4601</TotalTime>
  <Words>452</Words>
  <Application>Microsoft Office PowerPoint</Application>
  <PresentationFormat>ワイド画面</PresentationFormat>
  <Paragraphs>112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メイリオ</vt:lpstr>
      <vt:lpstr>Arial</vt:lpstr>
      <vt:lpstr>Trebuchet MS</vt:lpstr>
      <vt:lpstr>Wingdings 3</vt:lpstr>
      <vt:lpstr>ファセット</vt:lpstr>
      <vt:lpstr>Cythonやってみた！</vt:lpstr>
      <vt:lpstr>あんた誰や</vt:lpstr>
      <vt:lpstr>アジェンダ</vt:lpstr>
      <vt:lpstr>前提</vt:lpstr>
      <vt:lpstr>前提</vt:lpstr>
      <vt:lpstr>Cythonってなんぞや？</vt:lpstr>
      <vt:lpstr>Cythonってなんぞや？</vt:lpstr>
      <vt:lpstr>JITコンパイルとの比較(Python)</vt:lpstr>
      <vt:lpstr>使用用途</vt:lpstr>
      <vt:lpstr>Cythonの基本的な記法</vt:lpstr>
      <vt:lpstr>Cythonの基本的な記法</vt:lpstr>
      <vt:lpstr>例(1). Pythonモジュールの作成</vt:lpstr>
      <vt:lpstr>例(2). C言語への組み込み</vt:lpstr>
      <vt:lpstr>例(2). C言語への組み込み</vt:lpstr>
      <vt:lpstr>例(3). 実行形式ファイル生成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Cythonやってみた！</dc:title>
  <dc:creator>Yuki Fukuda</dc:creator>
  <cp:lastModifiedBy>Yuki Fukuda</cp:lastModifiedBy>
  <cp:revision>58</cp:revision>
  <dcterms:created xsi:type="dcterms:W3CDTF">2020-04-10T16:46:43Z</dcterms:created>
  <dcterms:modified xsi:type="dcterms:W3CDTF">2020-04-19T05:26:20Z</dcterms:modified>
</cp:coreProperties>
</file>