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8" r:id="rId4"/>
    <p:sldId id="259" r:id="rId5"/>
    <p:sldId id="260" r:id="rId6"/>
    <p:sldId id="261" r:id="rId7"/>
    <p:sldId id="262" r:id="rId8"/>
    <p:sldId id="264" r:id="rId9"/>
    <p:sldId id="283" r:id="rId10"/>
    <p:sldId id="282" r:id="rId11"/>
    <p:sldId id="284" r:id="rId12"/>
    <p:sldId id="263"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2403" autoAdjust="0"/>
  </p:normalViewPr>
  <p:slideViewPr>
    <p:cSldViewPr snapToGrid="0">
      <p:cViewPr varScale="1">
        <p:scale>
          <a:sx n="80" d="100"/>
          <a:sy n="80" d="100"/>
        </p:scale>
        <p:origin x="69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8100F0-E4EC-4290-89C2-3DE24212A170}" type="datetimeFigureOut">
              <a:rPr lang="en-IL" smtClean="0"/>
              <a:t>06/26/2022</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76787-4441-4A0A-979E-418D2CB3B342}" type="slidenum">
              <a:rPr lang="en-IL" smtClean="0"/>
              <a:t>‹#›</a:t>
            </a:fld>
            <a:endParaRPr lang="en-IL"/>
          </a:p>
        </p:txBody>
      </p:sp>
    </p:spTree>
    <p:extLst>
      <p:ext uri="{BB962C8B-B14F-4D97-AF65-F5344CB8AC3E}">
        <p14:creationId xmlns:p14="http://schemas.microsoft.com/office/powerpoint/2010/main" val="2617465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further reading: https://en.wikipedia.org/wiki/Keystroke_logging</a:t>
            </a:r>
            <a:endParaRPr lang="en-IL" dirty="0"/>
          </a:p>
        </p:txBody>
      </p:sp>
      <p:sp>
        <p:nvSpPr>
          <p:cNvPr id="4" name="Slide Number Placeholder 3"/>
          <p:cNvSpPr>
            <a:spLocks noGrp="1"/>
          </p:cNvSpPr>
          <p:nvPr>
            <p:ph type="sldNum" sz="quarter" idx="5"/>
          </p:nvPr>
        </p:nvSpPr>
        <p:spPr/>
        <p:txBody>
          <a:bodyPr/>
          <a:lstStyle/>
          <a:p>
            <a:fld id="{B4176787-4441-4A0A-979E-418D2CB3B342}" type="slidenum">
              <a:rPr lang="en-IL" smtClean="0"/>
              <a:t>3</a:t>
            </a:fld>
            <a:endParaRPr lang="en-IL"/>
          </a:p>
        </p:txBody>
      </p:sp>
    </p:spTree>
    <p:extLst>
      <p:ext uri="{BB962C8B-B14F-4D97-AF65-F5344CB8AC3E}">
        <p14:creationId xmlns:p14="http://schemas.microsoft.com/office/powerpoint/2010/main" val="975827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further reading: https://en.wikipedia.org/wiki/Side-channel_attack</a:t>
            </a:r>
            <a:endParaRPr lang="en-IL" dirty="0"/>
          </a:p>
        </p:txBody>
      </p:sp>
      <p:sp>
        <p:nvSpPr>
          <p:cNvPr id="4" name="Slide Number Placeholder 3"/>
          <p:cNvSpPr>
            <a:spLocks noGrp="1"/>
          </p:cNvSpPr>
          <p:nvPr>
            <p:ph type="sldNum" sz="quarter" idx="5"/>
          </p:nvPr>
        </p:nvSpPr>
        <p:spPr/>
        <p:txBody>
          <a:bodyPr/>
          <a:lstStyle/>
          <a:p>
            <a:fld id="{B4176787-4441-4A0A-979E-418D2CB3B342}" type="slidenum">
              <a:rPr lang="en-IL" smtClean="0"/>
              <a:t>4</a:t>
            </a:fld>
            <a:endParaRPr lang="en-IL"/>
          </a:p>
        </p:txBody>
      </p:sp>
    </p:spTree>
    <p:extLst>
      <p:ext uri="{BB962C8B-B14F-4D97-AF65-F5344CB8AC3E}">
        <p14:creationId xmlns:p14="http://schemas.microsoft.com/office/powerpoint/2010/main" val="711250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paper of the method: https://arxiv.org/abs/1609.09359</a:t>
            </a:r>
          </a:p>
          <a:p>
            <a:r>
              <a:rPr lang="en-US" dirty="0"/>
              <a:t>Implementation of the method: https://github.com/SPRITZ-Research-Group/Skype-Type</a:t>
            </a:r>
            <a:endParaRPr lang="en-IL" dirty="0"/>
          </a:p>
        </p:txBody>
      </p:sp>
      <p:sp>
        <p:nvSpPr>
          <p:cNvPr id="4" name="Slide Number Placeholder 3"/>
          <p:cNvSpPr>
            <a:spLocks noGrp="1"/>
          </p:cNvSpPr>
          <p:nvPr>
            <p:ph type="sldNum" sz="quarter" idx="5"/>
          </p:nvPr>
        </p:nvSpPr>
        <p:spPr/>
        <p:txBody>
          <a:bodyPr/>
          <a:lstStyle/>
          <a:p>
            <a:fld id="{B4176787-4441-4A0A-979E-418D2CB3B342}" type="slidenum">
              <a:rPr lang="en-IL" smtClean="0"/>
              <a:t>6</a:t>
            </a:fld>
            <a:endParaRPr lang="en-IL"/>
          </a:p>
        </p:txBody>
      </p:sp>
    </p:spTree>
    <p:extLst>
      <p:ext uri="{BB962C8B-B14F-4D97-AF65-F5344CB8AC3E}">
        <p14:creationId xmlns:p14="http://schemas.microsoft.com/office/powerpoint/2010/main" val="1938035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Chart taken from: https://www3.nd.edu/~busiforc/handouts/cryptography/letterfrequencies.html</a:t>
            </a:r>
          </a:p>
          <a:p>
            <a:r>
              <a:rPr lang="en-US" dirty="0"/>
              <a:t>Average word length in English: https://www.wolframalpha.com/input/?i=average+english+word+length</a:t>
            </a:r>
            <a:endParaRPr lang="en-IL" dirty="0"/>
          </a:p>
        </p:txBody>
      </p:sp>
      <p:sp>
        <p:nvSpPr>
          <p:cNvPr id="4" name="Slide Number Placeholder 3"/>
          <p:cNvSpPr>
            <a:spLocks noGrp="1"/>
          </p:cNvSpPr>
          <p:nvPr>
            <p:ph type="sldNum" sz="quarter" idx="5"/>
          </p:nvPr>
        </p:nvSpPr>
        <p:spPr/>
        <p:txBody>
          <a:bodyPr/>
          <a:lstStyle/>
          <a:p>
            <a:fld id="{B4176787-4441-4A0A-979E-418D2CB3B342}" type="slidenum">
              <a:rPr lang="en-IL" smtClean="0"/>
              <a:t>20</a:t>
            </a:fld>
            <a:endParaRPr lang="en-IL"/>
          </a:p>
        </p:txBody>
      </p:sp>
    </p:spTree>
    <p:extLst>
      <p:ext uri="{BB962C8B-B14F-4D97-AF65-F5344CB8AC3E}">
        <p14:creationId xmlns:p14="http://schemas.microsoft.com/office/powerpoint/2010/main" val="1806397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 implementation of </a:t>
            </a:r>
            <a:r>
              <a:rPr lang="en-US" dirty="0" err="1"/>
              <a:t>SymSpell</a:t>
            </a:r>
            <a:r>
              <a:rPr lang="en-US" dirty="0"/>
              <a:t> in C#: https://github.com/wolfgarbe/SymSpell</a:t>
            </a:r>
          </a:p>
          <a:p>
            <a:r>
              <a:rPr lang="en-US" dirty="0"/>
              <a:t>The python port we used: https://github.com/mammothb/symspellpy</a:t>
            </a:r>
          </a:p>
          <a:p>
            <a:endParaRPr lang="en-IL" dirty="0"/>
          </a:p>
        </p:txBody>
      </p:sp>
      <p:sp>
        <p:nvSpPr>
          <p:cNvPr id="4" name="Slide Number Placeholder 3"/>
          <p:cNvSpPr>
            <a:spLocks noGrp="1"/>
          </p:cNvSpPr>
          <p:nvPr>
            <p:ph type="sldNum" sz="quarter" idx="5"/>
          </p:nvPr>
        </p:nvSpPr>
        <p:spPr/>
        <p:txBody>
          <a:bodyPr/>
          <a:lstStyle/>
          <a:p>
            <a:fld id="{B4176787-4441-4A0A-979E-418D2CB3B342}" type="slidenum">
              <a:rPr lang="en-IL" smtClean="0"/>
              <a:t>25</a:t>
            </a:fld>
            <a:endParaRPr lang="en-IL"/>
          </a:p>
        </p:txBody>
      </p:sp>
    </p:spTree>
    <p:extLst>
      <p:ext uri="{BB962C8B-B14F-4D97-AF65-F5344CB8AC3E}">
        <p14:creationId xmlns:p14="http://schemas.microsoft.com/office/powerpoint/2010/main" val="3944393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26-Jun-22</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0444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26-Jun-22</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471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26-Jun-22</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77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26-Jun-22</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62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26-Jun-22</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729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26-Jun-22</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70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26-Jun-22</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165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26-Jun-22</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511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26-Jun-22</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834716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26-Jun-22</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822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26-Jun-22</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8348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26-Jun-22</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51573446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595EDFDF-6E4E-0D0B-8CBA-E877C62D777E}"/>
              </a:ext>
            </a:extLst>
          </p:cNvPr>
          <p:cNvSpPr>
            <a:spLocks noGrp="1"/>
          </p:cNvSpPr>
          <p:nvPr>
            <p:ph type="ctrTitle"/>
          </p:nvPr>
        </p:nvSpPr>
        <p:spPr>
          <a:xfrm>
            <a:off x="4739751" y="768334"/>
            <a:ext cx="6479629" cy="2866405"/>
          </a:xfrm>
        </p:spPr>
        <p:txBody>
          <a:bodyPr>
            <a:normAutofit/>
          </a:bodyPr>
          <a:lstStyle/>
          <a:p>
            <a:r>
              <a:rPr lang="en-US"/>
              <a:t>Acoustic Keylogger</a:t>
            </a:r>
            <a:endParaRPr lang="en-IL" dirty="0"/>
          </a:p>
        </p:txBody>
      </p:sp>
      <p:sp>
        <p:nvSpPr>
          <p:cNvPr id="3" name="Subtitle 2">
            <a:extLst>
              <a:ext uri="{FF2B5EF4-FFF2-40B4-BE49-F238E27FC236}">
                <a16:creationId xmlns:a16="http://schemas.microsoft.com/office/drawing/2014/main" id="{1496D3C3-7714-B3E5-342B-4734CECAEC0E}"/>
              </a:ext>
            </a:extLst>
          </p:cNvPr>
          <p:cNvSpPr>
            <a:spLocks noGrp="1"/>
          </p:cNvSpPr>
          <p:nvPr>
            <p:ph type="subTitle" idx="1"/>
          </p:nvPr>
        </p:nvSpPr>
        <p:spPr>
          <a:xfrm>
            <a:off x="4739751" y="4283239"/>
            <a:ext cx="6479629" cy="1475177"/>
          </a:xfrm>
        </p:spPr>
        <p:txBody>
          <a:bodyPr>
            <a:normAutofit/>
          </a:bodyPr>
          <a:lstStyle/>
          <a:p>
            <a:r>
              <a:rPr lang="en-US"/>
              <a:t>Aviad Shalom Tzemah</a:t>
            </a:r>
          </a:p>
          <a:p>
            <a:r>
              <a:rPr lang="en-US"/>
              <a:t>Yuval Levy</a:t>
            </a:r>
            <a:endParaRPr lang="en-IL" dirty="0"/>
          </a:p>
        </p:txBody>
      </p:sp>
      <p:pic>
        <p:nvPicPr>
          <p:cNvPr id="34" name="Picture 3">
            <a:extLst>
              <a:ext uri="{FF2B5EF4-FFF2-40B4-BE49-F238E27FC236}">
                <a16:creationId xmlns:a16="http://schemas.microsoft.com/office/drawing/2014/main" id="{37F55014-BA72-0EF0-46D9-974645320A58}"/>
              </a:ext>
            </a:extLst>
          </p:cNvPr>
          <p:cNvPicPr>
            <a:picLocks noChangeAspect="1"/>
          </p:cNvPicPr>
          <p:nvPr/>
        </p:nvPicPr>
        <p:blipFill rotWithShape="1">
          <a:blip r:embed="rId2"/>
          <a:srcRect l="40253" r="11064" b="-1"/>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718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2824D16-30FA-09DF-1DDA-E1E12A8A3F04}"/>
              </a:ext>
            </a:extLst>
          </p:cNvPr>
          <p:cNvSpPr>
            <a:spLocks noGrp="1"/>
          </p:cNvSpPr>
          <p:nvPr>
            <p:ph type="title"/>
          </p:nvPr>
        </p:nvSpPr>
        <p:spPr/>
        <p:txBody>
          <a:bodyPr/>
          <a:lstStyle/>
          <a:p>
            <a:r>
              <a:rPr lang="en-US" dirty="0"/>
              <a:t>Pre-processing (2):</a:t>
            </a:r>
          </a:p>
        </p:txBody>
      </p:sp>
      <p:sp>
        <p:nvSpPr>
          <p:cNvPr id="3" name="מציין מיקום תוכן 2">
            <a:extLst>
              <a:ext uri="{FF2B5EF4-FFF2-40B4-BE49-F238E27FC236}">
                <a16:creationId xmlns:a16="http://schemas.microsoft.com/office/drawing/2014/main" id="{46CAA41F-6ECC-8DAA-8344-BF47136A6D45}"/>
              </a:ext>
            </a:extLst>
          </p:cNvPr>
          <p:cNvSpPr>
            <a:spLocks noGrp="1"/>
          </p:cNvSpPr>
          <p:nvPr>
            <p:ph idx="1"/>
          </p:nvPr>
        </p:nvSpPr>
        <p:spPr>
          <a:xfrm>
            <a:off x="565150" y="1885950"/>
            <a:ext cx="7540625" cy="3875278"/>
          </a:xfrm>
        </p:spPr>
        <p:txBody>
          <a:bodyPr>
            <a:normAutofit/>
          </a:bodyPr>
          <a:lstStyle/>
          <a:p>
            <a:r>
              <a:rPr lang="en-US" dirty="0"/>
              <a:t>Amplitude normalization: RMS = 1.</a:t>
            </a:r>
          </a:p>
          <a:p>
            <a:r>
              <a:rPr lang="en-US" dirty="0"/>
              <a:t>Sum of FFT Coefficients in 10ms windows -&gt; energy of each window.</a:t>
            </a:r>
          </a:p>
          <a:p>
            <a:r>
              <a:rPr lang="en-US" dirty="0"/>
              <a:t>Set a threshold parameter: </a:t>
            </a:r>
            <a:r>
              <a:rPr lang="el-GR" dirty="0">
                <a:latin typeface="Cambria Math" panose="02040503050406030204" pitchFamily="18" charset="0"/>
                <a:ea typeface="Cambria Math" panose="02040503050406030204" pitchFamily="18" charset="0"/>
              </a:rPr>
              <a:t>ε</a:t>
            </a:r>
            <a:endParaRPr lang="en-US" dirty="0">
              <a:latin typeface="Cambria Math" panose="02040503050406030204" pitchFamily="18" charset="0"/>
              <a:ea typeface="Cambria Math" panose="02040503050406030204" pitchFamily="18" charset="0"/>
            </a:endParaRPr>
          </a:p>
          <a:p>
            <a:r>
              <a:rPr lang="en-US" dirty="0"/>
              <a:t>For each window:</a:t>
            </a:r>
          </a:p>
          <a:p>
            <a:pPr lvl="1"/>
            <a:r>
              <a:rPr lang="en-US" sz="2400" dirty="0"/>
              <a:t>If energy &gt; </a:t>
            </a:r>
            <a:r>
              <a:rPr lang="el-GR" sz="2400" dirty="0">
                <a:latin typeface="Cambria Math" panose="02040503050406030204" pitchFamily="18" charset="0"/>
                <a:ea typeface="Cambria Math" panose="02040503050406030204" pitchFamily="18" charset="0"/>
              </a:rPr>
              <a:t>ε</a:t>
            </a:r>
            <a:r>
              <a:rPr lang="en-US" sz="2400" dirty="0">
                <a:latin typeface="Cambria Math" panose="02040503050406030204" pitchFamily="18" charset="0"/>
                <a:ea typeface="Cambria Math" panose="02040503050406030204" pitchFamily="18" charset="0"/>
              </a:rPr>
              <a:t>:</a:t>
            </a:r>
          </a:p>
          <a:p>
            <a:pPr lvl="2"/>
            <a:r>
              <a:rPr lang="en-US" sz="2400" dirty="0" err="1">
                <a:latin typeface="Cambria Math" panose="02040503050406030204" pitchFamily="18" charset="0"/>
                <a:ea typeface="Cambria Math" panose="02040503050406030204" pitchFamily="18" charset="0"/>
              </a:rPr>
              <a:t>Keystroke_event</a:t>
            </a:r>
            <a:r>
              <a:rPr lang="en-US" sz="2400" dirty="0">
                <a:latin typeface="Cambria Math" panose="02040503050406030204" pitchFamily="18" charset="0"/>
                <a:ea typeface="Cambria Math" panose="02040503050406030204" pitchFamily="18" charset="0"/>
              </a:rPr>
              <a:t> = 1</a:t>
            </a:r>
          </a:p>
          <a:p>
            <a:r>
              <a:rPr lang="en-US" sz="3000" dirty="0">
                <a:latin typeface="Cambria Math" panose="02040503050406030204" pitchFamily="18" charset="0"/>
                <a:ea typeface="Cambria Math" panose="02040503050406030204" pitchFamily="18" charset="0"/>
              </a:rPr>
              <a:t>Extract the subsequent 100ms</a:t>
            </a:r>
          </a:p>
          <a:p>
            <a:pPr lvl="1"/>
            <a:endParaRPr lang="en-US" sz="26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19833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33B2AD5-EF53-480E-9290-B8A79A2F89AA}"/>
              </a:ext>
            </a:extLst>
          </p:cNvPr>
          <p:cNvSpPr>
            <a:spLocks noGrp="1"/>
          </p:cNvSpPr>
          <p:nvPr>
            <p:ph type="title"/>
          </p:nvPr>
        </p:nvSpPr>
        <p:spPr/>
        <p:txBody>
          <a:bodyPr/>
          <a:lstStyle/>
          <a:p>
            <a:r>
              <a:rPr lang="en-US" dirty="0"/>
              <a:t>Multiclass Classification:</a:t>
            </a:r>
          </a:p>
        </p:txBody>
      </p:sp>
      <p:sp>
        <p:nvSpPr>
          <p:cNvPr id="3" name="מציין מיקום תוכן 2">
            <a:extLst>
              <a:ext uri="{FF2B5EF4-FFF2-40B4-BE49-F238E27FC236}">
                <a16:creationId xmlns:a16="http://schemas.microsoft.com/office/drawing/2014/main" id="{92001383-1841-64DC-E377-E61E9E20E86C}"/>
              </a:ext>
            </a:extLst>
          </p:cNvPr>
          <p:cNvSpPr>
            <a:spLocks noGrp="1"/>
          </p:cNvSpPr>
          <p:nvPr>
            <p:ph idx="1"/>
          </p:nvPr>
        </p:nvSpPr>
        <p:spPr>
          <a:xfrm>
            <a:off x="565149" y="2121916"/>
            <a:ext cx="7335835" cy="3601212"/>
          </a:xfrm>
        </p:spPr>
        <p:txBody>
          <a:bodyPr/>
          <a:lstStyle/>
          <a:p>
            <a:r>
              <a:rPr lang="en-US" dirty="0"/>
              <a:t>Model features: MFCC.</a:t>
            </a:r>
          </a:p>
          <a:p>
            <a:endParaRPr lang="en-US" dirty="0"/>
          </a:p>
          <a:p>
            <a:r>
              <a:rPr lang="en-US" dirty="0"/>
              <a:t>Target-Device Classification: K-NN (K=10).</a:t>
            </a:r>
          </a:p>
          <a:p>
            <a:endParaRPr lang="en-US" dirty="0"/>
          </a:p>
          <a:p>
            <a:r>
              <a:rPr lang="en-US" dirty="0"/>
              <a:t>Key Classification: logistic regression.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2479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BFD37-2FBC-59A6-65BD-FDC0D7711CB7}"/>
              </a:ext>
            </a:extLst>
          </p:cNvPr>
          <p:cNvSpPr>
            <a:spLocks noGrp="1"/>
          </p:cNvSpPr>
          <p:nvPr>
            <p:ph type="title"/>
          </p:nvPr>
        </p:nvSpPr>
        <p:spPr/>
        <p:txBody>
          <a:bodyPr/>
          <a:lstStyle/>
          <a:p>
            <a:r>
              <a:rPr lang="en-US" dirty="0"/>
              <a:t>Let’s see it in action!</a:t>
            </a:r>
            <a:endParaRPr lang="en-IL" dirty="0"/>
          </a:p>
        </p:txBody>
      </p:sp>
      <p:sp>
        <p:nvSpPr>
          <p:cNvPr id="3" name="Content Placeholder 2">
            <a:extLst>
              <a:ext uri="{FF2B5EF4-FFF2-40B4-BE49-F238E27FC236}">
                <a16:creationId xmlns:a16="http://schemas.microsoft.com/office/drawing/2014/main" id="{6DBF3A15-AEF6-C5BF-EECB-367766543672}"/>
              </a:ext>
            </a:extLst>
          </p:cNvPr>
          <p:cNvSpPr>
            <a:spLocks noGrp="1"/>
          </p:cNvSpPr>
          <p:nvPr>
            <p:ph idx="1"/>
          </p:nvPr>
        </p:nvSpPr>
        <p:spPr/>
        <p:txBody>
          <a:bodyPr/>
          <a:lstStyle/>
          <a:p>
            <a:r>
              <a:rPr lang="en-US" dirty="0"/>
              <a:t>After we trained a model, we gave it some .wav files to get the hang of how the method works.</a:t>
            </a:r>
          </a:p>
          <a:p>
            <a:r>
              <a:rPr lang="en-US" dirty="0"/>
              <a:t>For each keystroke the model detected, it performed a classification and gave the top 10 labels it was confident in, in a descending order.</a:t>
            </a:r>
          </a:p>
          <a:p>
            <a:r>
              <a:rPr lang="en-US" dirty="0"/>
              <a:t>Let’s see some examples…</a:t>
            </a:r>
            <a:endParaRPr lang="en-IL" dirty="0"/>
          </a:p>
        </p:txBody>
      </p:sp>
    </p:spTree>
    <p:extLst>
      <p:ext uri="{BB962C8B-B14F-4D97-AF65-F5344CB8AC3E}">
        <p14:creationId xmlns:p14="http://schemas.microsoft.com/office/powerpoint/2010/main" val="662232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3D04-690E-6F0C-3658-4F3DD5E84D18}"/>
              </a:ext>
            </a:extLst>
          </p:cNvPr>
          <p:cNvSpPr>
            <a:spLocks noGrp="1"/>
          </p:cNvSpPr>
          <p:nvPr>
            <p:ph type="title"/>
          </p:nvPr>
        </p:nvSpPr>
        <p:spPr/>
        <p:txBody>
          <a:bodyPr>
            <a:normAutofit fontScale="90000"/>
          </a:bodyPr>
          <a:lstStyle/>
          <a:p>
            <a:r>
              <a:rPr lang="en-US" dirty="0"/>
              <a:t>How well it predicts the answer to life, the universe and everything?</a:t>
            </a:r>
            <a:endParaRPr lang="en-IL" dirty="0"/>
          </a:p>
        </p:txBody>
      </p:sp>
      <p:pic>
        <p:nvPicPr>
          <p:cNvPr id="5" name="Picture 4">
            <a:extLst>
              <a:ext uri="{FF2B5EF4-FFF2-40B4-BE49-F238E27FC236}">
                <a16:creationId xmlns:a16="http://schemas.microsoft.com/office/drawing/2014/main" id="{8DD575A5-66B5-5F29-43A7-BA0AC528B466}"/>
              </a:ext>
            </a:extLst>
          </p:cNvPr>
          <p:cNvPicPr>
            <a:picLocks noChangeAspect="1"/>
          </p:cNvPicPr>
          <p:nvPr/>
        </p:nvPicPr>
        <p:blipFill>
          <a:blip r:embed="rId2"/>
          <a:stretch>
            <a:fillRect/>
          </a:stretch>
        </p:blipFill>
        <p:spPr>
          <a:xfrm>
            <a:off x="520698" y="2575699"/>
            <a:ext cx="6535062" cy="3286584"/>
          </a:xfrm>
          <a:prstGeom prst="rect">
            <a:avLst/>
          </a:prstGeom>
        </p:spPr>
      </p:pic>
    </p:spTree>
    <p:extLst>
      <p:ext uri="{BB962C8B-B14F-4D97-AF65-F5344CB8AC3E}">
        <p14:creationId xmlns:p14="http://schemas.microsoft.com/office/powerpoint/2010/main" val="2317540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95BA0-E617-0DA7-E637-38BC1AB3409D}"/>
              </a:ext>
            </a:extLst>
          </p:cNvPr>
          <p:cNvSpPr>
            <a:spLocks noGrp="1"/>
          </p:cNvSpPr>
          <p:nvPr>
            <p:ph type="title"/>
          </p:nvPr>
        </p:nvSpPr>
        <p:spPr/>
        <p:txBody>
          <a:bodyPr>
            <a:normAutofit fontScale="90000"/>
          </a:bodyPr>
          <a:lstStyle/>
          <a:p>
            <a:r>
              <a:rPr lang="en-US" dirty="0"/>
              <a:t>What about a popular greeting?</a:t>
            </a:r>
            <a:endParaRPr lang="en-IL" dirty="0"/>
          </a:p>
        </p:txBody>
      </p:sp>
      <p:pic>
        <p:nvPicPr>
          <p:cNvPr id="5" name="Picture 4">
            <a:extLst>
              <a:ext uri="{FF2B5EF4-FFF2-40B4-BE49-F238E27FC236}">
                <a16:creationId xmlns:a16="http://schemas.microsoft.com/office/drawing/2014/main" id="{D2EF462C-6AB6-D424-A82F-258EA455DE55}"/>
              </a:ext>
            </a:extLst>
          </p:cNvPr>
          <p:cNvPicPr>
            <a:picLocks noChangeAspect="1"/>
          </p:cNvPicPr>
          <p:nvPr/>
        </p:nvPicPr>
        <p:blipFill>
          <a:blip r:embed="rId2"/>
          <a:stretch>
            <a:fillRect/>
          </a:stretch>
        </p:blipFill>
        <p:spPr>
          <a:xfrm>
            <a:off x="565150" y="1959370"/>
            <a:ext cx="6592220" cy="3705742"/>
          </a:xfrm>
          <a:prstGeom prst="rect">
            <a:avLst/>
          </a:prstGeom>
        </p:spPr>
      </p:pic>
    </p:spTree>
    <p:extLst>
      <p:ext uri="{BB962C8B-B14F-4D97-AF65-F5344CB8AC3E}">
        <p14:creationId xmlns:p14="http://schemas.microsoft.com/office/powerpoint/2010/main" val="1381716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1" name="Oval 10">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Oval 1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Oval 2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6" name="Straight Connector 35">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F744F3-240E-B614-37B6-7BCC755721B2}"/>
              </a:ext>
            </a:extLst>
          </p:cNvPr>
          <p:cNvSpPr>
            <a:spLocks noGrp="1"/>
          </p:cNvSpPr>
          <p:nvPr>
            <p:ph type="title"/>
          </p:nvPr>
        </p:nvSpPr>
        <p:spPr>
          <a:xfrm>
            <a:off x="565150" y="768334"/>
            <a:ext cx="4134537" cy="2866405"/>
          </a:xfrm>
        </p:spPr>
        <p:txBody>
          <a:bodyPr vert="horz" lIns="91440" tIns="45720" rIns="91440" bIns="45720" rtlCol="0" anchor="t">
            <a:normAutofit/>
          </a:bodyPr>
          <a:lstStyle/>
          <a:p>
            <a:r>
              <a:rPr lang="en-US" sz="5400"/>
              <a:t>And famous tragedies? </a:t>
            </a:r>
          </a:p>
        </p:txBody>
      </p:sp>
      <p:grpSp>
        <p:nvGrpSpPr>
          <p:cNvPr id="40" name="Group 39">
            <a:extLst>
              <a:ext uri="{FF2B5EF4-FFF2-40B4-BE49-F238E27FC236}">
                <a16:creationId xmlns:a16="http://schemas.microsoft.com/office/drawing/2014/main" id="{665B630C-8A26-BF40-AD00-AAAB3F8DF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1" name="Freeform 85">
              <a:extLst>
                <a:ext uri="{FF2B5EF4-FFF2-40B4-BE49-F238E27FC236}">
                  <a16:creationId xmlns:a16="http://schemas.microsoft.com/office/drawing/2014/main" id="{47332152-49D9-5F42-9522-9424EDC70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87">
              <a:extLst>
                <a:ext uri="{FF2B5EF4-FFF2-40B4-BE49-F238E27FC236}">
                  <a16:creationId xmlns:a16="http://schemas.microsoft.com/office/drawing/2014/main" id="{60C97C94-6942-C048-8F6F-55E05CBA1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89">
              <a:extLst>
                <a:ext uri="{FF2B5EF4-FFF2-40B4-BE49-F238E27FC236}">
                  <a16:creationId xmlns:a16="http://schemas.microsoft.com/office/drawing/2014/main" id="{BD92967A-BFB2-E441-AC07-5997DDDD5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100">
              <a:extLst>
                <a:ext uri="{FF2B5EF4-FFF2-40B4-BE49-F238E27FC236}">
                  <a16:creationId xmlns:a16="http://schemas.microsoft.com/office/drawing/2014/main" id="{DC25488D-5181-EC40-A6AC-862FC3787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6" name="Straight Connector 45">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81E769D-DA85-6324-70C0-B321E09EA19B}"/>
              </a:ext>
            </a:extLst>
          </p:cNvPr>
          <p:cNvPicPr>
            <a:picLocks noChangeAspect="1"/>
          </p:cNvPicPr>
          <p:nvPr/>
        </p:nvPicPr>
        <p:blipFill>
          <a:blip r:embed="rId2"/>
          <a:stretch>
            <a:fillRect/>
          </a:stretch>
        </p:blipFill>
        <p:spPr>
          <a:xfrm>
            <a:off x="6000823" y="681645"/>
            <a:ext cx="4800300" cy="5486059"/>
          </a:xfrm>
          <a:prstGeom prst="rect">
            <a:avLst/>
          </a:prstGeom>
        </p:spPr>
      </p:pic>
    </p:spTree>
    <p:extLst>
      <p:ext uri="{BB962C8B-B14F-4D97-AF65-F5344CB8AC3E}">
        <p14:creationId xmlns:p14="http://schemas.microsoft.com/office/powerpoint/2010/main" val="149165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DA946-F41C-18E2-9DBB-DFCCA4C5F6CD}"/>
              </a:ext>
            </a:extLst>
          </p:cNvPr>
          <p:cNvSpPr>
            <a:spLocks noGrp="1"/>
          </p:cNvSpPr>
          <p:nvPr>
            <p:ph type="title"/>
          </p:nvPr>
        </p:nvSpPr>
        <p:spPr/>
        <p:txBody>
          <a:bodyPr>
            <a:normAutofit fontScale="90000"/>
          </a:bodyPr>
          <a:lstStyle/>
          <a:p>
            <a:r>
              <a:rPr lang="en-US" dirty="0"/>
              <a:t>Let’s show some experiments</a:t>
            </a:r>
            <a:endParaRPr lang="en-IL" dirty="0"/>
          </a:p>
        </p:txBody>
      </p:sp>
      <p:sp>
        <p:nvSpPr>
          <p:cNvPr id="3" name="Content Placeholder 2">
            <a:extLst>
              <a:ext uri="{FF2B5EF4-FFF2-40B4-BE49-F238E27FC236}">
                <a16:creationId xmlns:a16="http://schemas.microsoft.com/office/drawing/2014/main" id="{9AD18AB4-1024-AB1D-3D2E-BCEB24257A04}"/>
              </a:ext>
            </a:extLst>
          </p:cNvPr>
          <p:cNvSpPr>
            <a:spLocks noGrp="1"/>
          </p:cNvSpPr>
          <p:nvPr>
            <p:ph idx="1"/>
          </p:nvPr>
        </p:nvSpPr>
        <p:spPr/>
        <p:txBody>
          <a:bodyPr>
            <a:normAutofit fontScale="92500" lnSpcReduction="10000"/>
          </a:bodyPr>
          <a:lstStyle/>
          <a:p>
            <a:r>
              <a:rPr lang="en-US" dirty="0"/>
              <a:t>We conducted several experiments on the method on different settings and conditions.</a:t>
            </a:r>
          </a:p>
          <a:p>
            <a:r>
              <a:rPr lang="en-US" dirty="0"/>
              <a:t>We wanted to check how robust the method is, and what is its flaws.</a:t>
            </a:r>
          </a:p>
          <a:p>
            <a:r>
              <a:rPr lang="en-US" dirty="0"/>
              <a:t>The first two tests were conducted on a laptop Asus GL-502VS.</a:t>
            </a:r>
          </a:p>
          <a:p>
            <a:r>
              <a:rPr lang="en-US" dirty="0"/>
              <a:t>The last test was conducted on a desktop computer with </a:t>
            </a:r>
            <a:r>
              <a:rPr lang="en-US" dirty="0" err="1"/>
              <a:t>Keychron</a:t>
            </a:r>
            <a:r>
              <a:rPr lang="en-US" dirty="0"/>
              <a:t> Q1 keyboard with </a:t>
            </a:r>
            <a:r>
              <a:rPr lang="en-US" b="0" i="0" dirty="0" err="1">
                <a:effectLst/>
                <a:latin typeface="Roboto" panose="020B0604020202020204" pitchFamily="2" charset="0"/>
              </a:rPr>
              <a:t>Gateron</a:t>
            </a:r>
            <a:r>
              <a:rPr lang="en-US" b="0" i="0" dirty="0">
                <a:effectLst/>
                <a:latin typeface="Roboto" panose="020B0604020202020204" pitchFamily="2" charset="0"/>
              </a:rPr>
              <a:t> Phantom Red switches and the built-in </a:t>
            </a:r>
            <a:r>
              <a:rPr lang="en-US" b="0" i="0" dirty="0" err="1">
                <a:effectLst/>
                <a:latin typeface="Roboto" panose="020B0604020202020204" pitchFamily="2" charset="0"/>
              </a:rPr>
              <a:t>michrophone</a:t>
            </a:r>
            <a:r>
              <a:rPr lang="en-US" b="0" i="0" dirty="0">
                <a:effectLst/>
                <a:latin typeface="Roboto" panose="020B0604020202020204" pitchFamily="2" charset="0"/>
              </a:rPr>
              <a:t> of a </a:t>
            </a:r>
            <a:r>
              <a:rPr lang="en-US" b="0" i="0" dirty="0">
                <a:effectLst/>
                <a:latin typeface="Roboto" panose="02000000000000000000" pitchFamily="2" charset="0"/>
              </a:rPr>
              <a:t>Bose QuietComfort 35 II.</a:t>
            </a:r>
            <a:endParaRPr lang="en-IL" dirty="0"/>
          </a:p>
        </p:txBody>
      </p:sp>
    </p:spTree>
    <p:extLst>
      <p:ext uri="{BB962C8B-B14F-4D97-AF65-F5344CB8AC3E}">
        <p14:creationId xmlns:p14="http://schemas.microsoft.com/office/powerpoint/2010/main" val="3158896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484F9-9CF1-EF97-3D50-D0F6D1D4080F}"/>
              </a:ext>
            </a:extLst>
          </p:cNvPr>
          <p:cNvSpPr>
            <a:spLocks noGrp="1"/>
          </p:cNvSpPr>
          <p:nvPr>
            <p:ph type="title"/>
          </p:nvPr>
        </p:nvSpPr>
        <p:spPr/>
        <p:txBody>
          <a:bodyPr/>
          <a:lstStyle/>
          <a:p>
            <a:r>
              <a:rPr lang="en-US" dirty="0"/>
              <a:t>First test</a:t>
            </a:r>
            <a:endParaRPr lang="en-IL" dirty="0"/>
          </a:p>
        </p:txBody>
      </p:sp>
      <p:sp>
        <p:nvSpPr>
          <p:cNvPr id="3" name="Content Placeholder 2">
            <a:extLst>
              <a:ext uri="{FF2B5EF4-FFF2-40B4-BE49-F238E27FC236}">
                <a16:creationId xmlns:a16="http://schemas.microsoft.com/office/drawing/2014/main" id="{56E5377E-5B93-9D80-05AB-A740AFE019C7}"/>
              </a:ext>
            </a:extLst>
          </p:cNvPr>
          <p:cNvSpPr>
            <a:spLocks noGrp="1"/>
          </p:cNvSpPr>
          <p:nvPr>
            <p:ph idx="1"/>
          </p:nvPr>
        </p:nvSpPr>
        <p:spPr/>
        <p:txBody>
          <a:bodyPr>
            <a:normAutofit fontScale="77500" lnSpcReduction="20000"/>
          </a:bodyPr>
          <a:lstStyle/>
          <a:p>
            <a:r>
              <a:rPr lang="en-US" dirty="0"/>
              <a:t>We wanted to check how well the method performs, if the attack will happen in a different setting from the one the training data was gathered in.</a:t>
            </a:r>
          </a:p>
          <a:p>
            <a:r>
              <a:rPr lang="en-US" dirty="0"/>
              <a:t>Meaning, what if an attacker gathered the training data on a victim when he was in his room but gathers the keystrokes he wants to predict when the victim is in a different room.</a:t>
            </a:r>
          </a:p>
          <a:p>
            <a:r>
              <a:rPr lang="en-US" dirty="0"/>
              <a:t>We trained a model on all the English alphabet where each letter has 10 samples (recordings) in the train set plus 10 space samples.</a:t>
            </a:r>
          </a:p>
          <a:p>
            <a:r>
              <a:rPr lang="en-US" dirty="0"/>
              <a:t>We let the model predict the same random 10 strings of letters in each of the rooms and calculated the average accuracy at each top-N value.</a:t>
            </a:r>
            <a:endParaRPr lang="en-IL" dirty="0"/>
          </a:p>
        </p:txBody>
      </p:sp>
    </p:spTree>
    <p:extLst>
      <p:ext uri="{BB962C8B-B14F-4D97-AF65-F5344CB8AC3E}">
        <p14:creationId xmlns:p14="http://schemas.microsoft.com/office/powerpoint/2010/main" val="1932421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EAC9C-E012-AD1C-1D11-D6F61440D347}"/>
              </a:ext>
            </a:extLst>
          </p:cNvPr>
          <p:cNvSpPr>
            <a:spLocks noGrp="1"/>
          </p:cNvSpPr>
          <p:nvPr>
            <p:ph type="title"/>
          </p:nvPr>
        </p:nvSpPr>
        <p:spPr/>
        <p:txBody>
          <a:bodyPr/>
          <a:lstStyle/>
          <a:p>
            <a:r>
              <a:rPr lang="en-US" dirty="0"/>
              <a:t>First test results</a:t>
            </a:r>
            <a:endParaRPr lang="en-IL" dirty="0"/>
          </a:p>
        </p:txBody>
      </p:sp>
      <p:pic>
        <p:nvPicPr>
          <p:cNvPr id="5" name="Picture 4">
            <a:extLst>
              <a:ext uri="{FF2B5EF4-FFF2-40B4-BE49-F238E27FC236}">
                <a16:creationId xmlns:a16="http://schemas.microsoft.com/office/drawing/2014/main" id="{4D4DB3CB-F67B-0F9B-A40A-E685011657C2}"/>
              </a:ext>
            </a:extLst>
          </p:cNvPr>
          <p:cNvPicPr>
            <a:picLocks noChangeAspect="1"/>
          </p:cNvPicPr>
          <p:nvPr/>
        </p:nvPicPr>
        <p:blipFill>
          <a:blip r:embed="rId2"/>
          <a:stretch>
            <a:fillRect/>
          </a:stretch>
        </p:blipFill>
        <p:spPr>
          <a:xfrm>
            <a:off x="455877" y="2486364"/>
            <a:ext cx="7554379" cy="3162741"/>
          </a:xfrm>
          <a:prstGeom prst="rect">
            <a:avLst/>
          </a:prstGeom>
        </p:spPr>
      </p:pic>
    </p:spTree>
    <p:extLst>
      <p:ext uri="{BB962C8B-B14F-4D97-AF65-F5344CB8AC3E}">
        <p14:creationId xmlns:p14="http://schemas.microsoft.com/office/powerpoint/2010/main" val="2566531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A090-32BA-098E-6C64-E732033CF931}"/>
              </a:ext>
            </a:extLst>
          </p:cNvPr>
          <p:cNvSpPr>
            <a:spLocks noGrp="1"/>
          </p:cNvSpPr>
          <p:nvPr>
            <p:ph type="title"/>
          </p:nvPr>
        </p:nvSpPr>
        <p:spPr/>
        <p:txBody>
          <a:bodyPr/>
          <a:lstStyle/>
          <a:p>
            <a:r>
              <a:rPr lang="en-US" dirty="0"/>
              <a:t>Second test</a:t>
            </a:r>
            <a:endParaRPr lang="en-IL" dirty="0"/>
          </a:p>
        </p:txBody>
      </p:sp>
      <p:sp>
        <p:nvSpPr>
          <p:cNvPr id="3" name="Content Placeholder 2">
            <a:extLst>
              <a:ext uri="{FF2B5EF4-FFF2-40B4-BE49-F238E27FC236}">
                <a16:creationId xmlns:a16="http://schemas.microsoft.com/office/drawing/2014/main" id="{8625A24D-485A-39A3-BD59-B518A6BBF4ED}"/>
              </a:ext>
            </a:extLst>
          </p:cNvPr>
          <p:cNvSpPr>
            <a:spLocks noGrp="1"/>
          </p:cNvSpPr>
          <p:nvPr>
            <p:ph idx="1"/>
          </p:nvPr>
        </p:nvSpPr>
        <p:spPr/>
        <p:txBody>
          <a:bodyPr>
            <a:normAutofit fontScale="92500" lnSpcReduction="10000"/>
          </a:bodyPr>
          <a:lstStyle/>
          <a:p>
            <a:r>
              <a:rPr lang="en-US" dirty="0"/>
              <a:t>For the second test we wanted to check how a more realistic data set would affect the performance of the model.</a:t>
            </a:r>
          </a:p>
          <a:p>
            <a:r>
              <a:rPr lang="en-US" dirty="0"/>
              <a:t>As we saw in the previous test, the training set consisted of all the English alphabet where each characters had 10 samples.</a:t>
            </a:r>
          </a:p>
          <a:p>
            <a:r>
              <a:rPr lang="en-US" dirty="0"/>
              <a:t>But in a real situation the attacker would collect training set which is mostly texts in a natural language meaning, not every character is going to have the same number of samples in the train set.</a:t>
            </a:r>
            <a:endParaRPr lang="en-IL" dirty="0"/>
          </a:p>
        </p:txBody>
      </p:sp>
    </p:spTree>
    <p:extLst>
      <p:ext uri="{BB962C8B-B14F-4D97-AF65-F5344CB8AC3E}">
        <p14:creationId xmlns:p14="http://schemas.microsoft.com/office/powerpoint/2010/main" val="198960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CE9AC-5FFE-4006-BBF3-D5D17F8F1891}"/>
              </a:ext>
            </a:extLst>
          </p:cNvPr>
          <p:cNvSpPr>
            <a:spLocks noGrp="1"/>
          </p:cNvSpPr>
          <p:nvPr>
            <p:ph type="title"/>
          </p:nvPr>
        </p:nvSpPr>
        <p:spPr/>
        <p:txBody>
          <a:bodyPr/>
          <a:lstStyle/>
          <a:p>
            <a:r>
              <a:rPr lang="en-US" dirty="0"/>
              <a:t>Today’s agenda</a:t>
            </a:r>
            <a:endParaRPr lang="en-IL" dirty="0"/>
          </a:p>
        </p:txBody>
      </p:sp>
      <p:sp>
        <p:nvSpPr>
          <p:cNvPr id="3" name="Content Placeholder 2">
            <a:extLst>
              <a:ext uri="{FF2B5EF4-FFF2-40B4-BE49-F238E27FC236}">
                <a16:creationId xmlns:a16="http://schemas.microsoft.com/office/drawing/2014/main" id="{2CD9404C-891D-1989-22D7-07F836F1D81D}"/>
              </a:ext>
            </a:extLst>
          </p:cNvPr>
          <p:cNvSpPr>
            <a:spLocks noGrp="1"/>
          </p:cNvSpPr>
          <p:nvPr>
            <p:ph idx="1"/>
          </p:nvPr>
        </p:nvSpPr>
        <p:spPr/>
        <p:txBody>
          <a:bodyPr/>
          <a:lstStyle/>
          <a:p>
            <a:r>
              <a:rPr lang="en-US" dirty="0"/>
              <a:t>We are going to present to you a side channel attack called Acoustic Keylogger.</a:t>
            </a:r>
          </a:p>
          <a:p>
            <a:r>
              <a:rPr lang="en-US" dirty="0"/>
              <a:t>We’ll explain how it is implemented.</a:t>
            </a:r>
          </a:p>
          <a:p>
            <a:r>
              <a:rPr lang="en-US" dirty="0"/>
              <a:t>We’ll show some experiments we conducted and their results.</a:t>
            </a:r>
          </a:p>
          <a:p>
            <a:r>
              <a:rPr lang="en-US" dirty="0"/>
              <a:t>We’ll present a way to leverage on the attack to make it more powerful.</a:t>
            </a:r>
          </a:p>
          <a:p>
            <a:r>
              <a:rPr lang="en-US" dirty="0"/>
              <a:t>Final thoughts and questions.</a:t>
            </a:r>
            <a:endParaRPr lang="en-IL" dirty="0"/>
          </a:p>
        </p:txBody>
      </p:sp>
    </p:spTree>
    <p:extLst>
      <p:ext uri="{BB962C8B-B14F-4D97-AF65-F5344CB8AC3E}">
        <p14:creationId xmlns:p14="http://schemas.microsoft.com/office/powerpoint/2010/main" val="737668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0C3D-B468-6F78-2B04-1338CC2CC7AE}"/>
              </a:ext>
            </a:extLst>
          </p:cNvPr>
          <p:cNvSpPr>
            <a:spLocks noGrp="1"/>
          </p:cNvSpPr>
          <p:nvPr>
            <p:ph type="title"/>
          </p:nvPr>
        </p:nvSpPr>
        <p:spPr/>
        <p:txBody>
          <a:bodyPr/>
          <a:lstStyle/>
          <a:p>
            <a:r>
              <a:rPr lang="en-US" dirty="0"/>
              <a:t>Second test cont.’</a:t>
            </a:r>
            <a:endParaRPr lang="en-IL" dirty="0"/>
          </a:p>
        </p:txBody>
      </p:sp>
      <p:sp>
        <p:nvSpPr>
          <p:cNvPr id="3" name="Content Placeholder 2">
            <a:extLst>
              <a:ext uri="{FF2B5EF4-FFF2-40B4-BE49-F238E27FC236}">
                <a16:creationId xmlns:a16="http://schemas.microsoft.com/office/drawing/2014/main" id="{DC31285B-0676-71E9-8D8D-25DF5610D912}"/>
              </a:ext>
            </a:extLst>
          </p:cNvPr>
          <p:cNvSpPr>
            <a:spLocks noGrp="1"/>
          </p:cNvSpPr>
          <p:nvPr>
            <p:ph idx="1"/>
          </p:nvPr>
        </p:nvSpPr>
        <p:spPr>
          <a:xfrm>
            <a:off x="147174" y="1904521"/>
            <a:ext cx="7335835" cy="3601212"/>
          </a:xfrm>
        </p:spPr>
        <p:txBody>
          <a:bodyPr>
            <a:normAutofit fontScale="92500" lnSpcReduction="10000"/>
          </a:bodyPr>
          <a:lstStyle/>
          <a:p>
            <a:r>
              <a:rPr lang="en-US" dirty="0"/>
              <a:t>We arranged the train set so it would follow (to some extent) the frequency of letters in the following chart presenting the frequency of letters in English in the </a:t>
            </a:r>
            <a:r>
              <a:rPr lang="en-US" b="1" i="1" dirty="0">
                <a:solidFill>
                  <a:srgbClr val="000000"/>
                </a:solidFill>
                <a:effectLst/>
                <a:latin typeface="Times New Roman" panose="02020603050405020304" pitchFamily="18" charset="0"/>
              </a:rPr>
              <a:t>Concise Oxford Dictionary </a:t>
            </a:r>
            <a:r>
              <a:rPr lang="en-US" b="0" i="0" dirty="0">
                <a:solidFill>
                  <a:srgbClr val="000000"/>
                </a:solidFill>
                <a:effectLst/>
                <a:latin typeface="Times New Roman" panose="02020603050405020304" pitchFamily="18" charset="0"/>
              </a:rPr>
              <a:t>(9th edition, 1995)</a:t>
            </a:r>
            <a:r>
              <a:rPr lang="en-US" dirty="0"/>
              <a:t>.</a:t>
            </a:r>
          </a:p>
          <a:p>
            <a:r>
              <a:rPr lang="en-US" dirty="0"/>
              <a:t>We can see in the chart that if we take the letter Q (which is the least frequent character) as the base (1). The letter E is 56.88 times more frequent.</a:t>
            </a:r>
          </a:p>
          <a:p>
            <a:r>
              <a:rPr lang="en-US" dirty="0"/>
              <a:t>We ended up with 115 samples of letters and we added a space sample for every 5 samples because the average word length in English is around 5.</a:t>
            </a:r>
            <a:endParaRPr lang="en-IL" dirty="0"/>
          </a:p>
        </p:txBody>
      </p:sp>
      <p:pic>
        <p:nvPicPr>
          <p:cNvPr id="2050" name="Picture 2">
            <a:extLst>
              <a:ext uri="{FF2B5EF4-FFF2-40B4-BE49-F238E27FC236}">
                <a16:creationId xmlns:a16="http://schemas.microsoft.com/office/drawing/2014/main" id="{2B5C2D1A-461B-CB4C-8AA4-81FC816986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009" y="471390"/>
            <a:ext cx="4581525" cy="577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391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47F8-71B8-1553-E840-F3775C802E70}"/>
              </a:ext>
            </a:extLst>
          </p:cNvPr>
          <p:cNvSpPr>
            <a:spLocks noGrp="1"/>
          </p:cNvSpPr>
          <p:nvPr>
            <p:ph type="title"/>
          </p:nvPr>
        </p:nvSpPr>
        <p:spPr/>
        <p:txBody>
          <a:bodyPr/>
          <a:lstStyle/>
          <a:p>
            <a:r>
              <a:rPr lang="en-US" dirty="0"/>
              <a:t>Second test results</a:t>
            </a:r>
            <a:endParaRPr lang="en-IL" dirty="0"/>
          </a:p>
        </p:txBody>
      </p:sp>
      <p:pic>
        <p:nvPicPr>
          <p:cNvPr id="5" name="Picture 4">
            <a:extLst>
              <a:ext uri="{FF2B5EF4-FFF2-40B4-BE49-F238E27FC236}">
                <a16:creationId xmlns:a16="http://schemas.microsoft.com/office/drawing/2014/main" id="{B8E497A7-CCCC-3150-13A0-F92D845ADB8E}"/>
              </a:ext>
            </a:extLst>
          </p:cNvPr>
          <p:cNvPicPr>
            <a:picLocks noChangeAspect="1"/>
          </p:cNvPicPr>
          <p:nvPr/>
        </p:nvPicPr>
        <p:blipFill>
          <a:blip r:embed="rId2"/>
          <a:stretch>
            <a:fillRect/>
          </a:stretch>
        </p:blipFill>
        <p:spPr>
          <a:xfrm>
            <a:off x="831784" y="2180051"/>
            <a:ext cx="6982799" cy="2896004"/>
          </a:xfrm>
          <a:prstGeom prst="rect">
            <a:avLst/>
          </a:prstGeom>
        </p:spPr>
      </p:pic>
    </p:spTree>
    <p:extLst>
      <p:ext uri="{BB962C8B-B14F-4D97-AF65-F5344CB8AC3E}">
        <p14:creationId xmlns:p14="http://schemas.microsoft.com/office/powerpoint/2010/main" val="3318880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D166C-7992-DDA2-B6F1-B96A10089E7A}"/>
              </a:ext>
            </a:extLst>
          </p:cNvPr>
          <p:cNvSpPr>
            <a:spLocks noGrp="1"/>
          </p:cNvSpPr>
          <p:nvPr>
            <p:ph type="title"/>
          </p:nvPr>
        </p:nvSpPr>
        <p:spPr/>
        <p:txBody>
          <a:bodyPr/>
          <a:lstStyle/>
          <a:p>
            <a:r>
              <a:rPr lang="en-US" dirty="0"/>
              <a:t>Third and last test</a:t>
            </a:r>
            <a:endParaRPr lang="en-IL" dirty="0"/>
          </a:p>
        </p:txBody>
      </p:sp>
      <p:sp>
        <p:nvSpPr>
          <p:cNvPr id="3" name="Content Placeholder 2">
            <a:extLst>
              <a:ext uri="{FF2B5EF4-FFF2-40B4-BE49-F238E27FC236}">
                <a16:creationId xmlns:a16="http://schemas.microsoft.com/office/drawing/2014/main" id="{6AAA6560-2C2B-9590-D8AB-D05A6A57C4CD}"/>
              </a:ext>
            </a:extLst>
          </p:cNvPr>
          <p:cNvSpPr>
            <a:spLocks noGrp="1"/>
          </p:cNvSpPr>
          <p:nvPr>
            <p:ph idx="1"/>
          </p:nvPr>
        </p:nvSpPr>
        <p:spPr/>
        <p:txBody>
          <a:bodyPr>
            <a:normAutofit fontScale="77500" lnSpcReduction="20000"/>
          </a:bodyPr>
          <a:lstStyle/>
          <a:p>
            <a:r>
              <a:rPr lang="en-US" dirty="0"/>
              <a:t>Since the last two tests we conducted on a laptop, we wanted to see how the method performs on a desktop victim.</a:t>
            </a:r>
          </a:p>
          <a:p>
            <a:r>
              <a:rPr lang="en-US" dirty="0"/>
              <a:t>The difference between a desktop and a laptop, is that desktop computers usually don’t have a built-in microphone and the recordings for the attack usually will come from a headset which its position relative to the victim’s keyboard can vary all the time.</a:t>
            </a:r>
          </a:p>
          <a:p>
            <a:r>
              <a:rPr lang="en-US" dirty="0"/>
              <a:t>We trained a model on all the letters of the English alphabet as we did for the first test but on the desktop. </a:t>
            </a:r>
          </a:p>
          <a:p>
            <a:r>
              <a:rPr lang="en-US" dirty="0"/>
              <a:t>Then we obtained the test (attack) recordings from two microphone positions:</a:t>
            </a:r>
          </a:p>
          <a:p>
            <a:pPr marL="914400" lvl="1" indent="-457200">
              <a:buFont typeface="+mj-lt"/>
              <a:buAutoNum type="arabicPeriod"/>
            </a:pPr>
            <a:r>
              <a:rPr lang="en-US" dirty="0"/>
              <a:t>The position as training one.</a:t>
            </a:r>
          </a:p>
          <a:p>
            <a:pPr marL="914400" lvl="1" indent="-457200">
              <a:buFont typeface="+mj-lt"/>
              <a:buAutoNum type="arabicPeriod"/>
            </a:pPr>
            <a:r>
              <a:rPr lang="en-US" dirty="0"/>
              <a:t>The microphone moved to the left relative to the training position.</a:t>
            </a:r>
          </a:p>
          <a:p>
            <a:pPr marL="457200" indent="-457200">
              <a:buFont typeface="+mj-lt"/>
              <a:buAutoNum type="arabicPeriod"/>
            </a:pPr>
            <a:endParaRPr lang="en-IL" dirty="0"/>
          </a:p>
        </p:txBody>
      </p:sp>
    </p:spTree>
    <p:extLst>
      <p:ext uri="{BB962C8B-B14F-4D97-AF65-F5344CB8AC3E}">
        <p14:creationId xmlns:p14="http://schemas.microsoft.com/office/powerpoint/2010/main" val="1377343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D8F1-D4E8-DF2F-608C-28593B291AB9}"/>
              </a:ext>
            </a:extLst>
          </p:cNvPr>
          <p:cNvSpPr>
            <a:spLocks noGrp="1"/>
          </p:cNvSpPr>
          <p:nvPr>
            <p:ph type="title"/>
          </p:nvPr>
        </p:nvSpPr>
        <p:spPr/>
        <p:txBody>
          <a:bodyPr/>
          <a:lstStyle/>
          <a:p>
            <a:r>
              <a:rPr lang="en-US" dirty="0"/>
              <a:t>This test results</a:t>
            </a:r>
            <a:endParaRPr lang="en-IL" dirty="0"/>
          </a:p>
        </p:txBody>
      </p:sp>
      <p:pic>
        <p:nvPicPr>
          <p:cNvPr id="5" name="Picture 4">
            <a:extLst>
              <a:ext uri="{FF2B5EF4-FFF2-40B4-BE49-F238E27FC236}">
                <a16:creationId xmlns:a16="http://schemas.microsoft.com/office/drawing/2014/main" id="{F14C5F78-F606-A1DB-C046-C8E5FFED69D4}"/>
              </a:ext>
            </a:extLst>
          </p:cNvPr>
          <p:cNvPicPr>
            <a:picLocks noChangeAspect="1"/>
          </p:cNvPicPr>
          <p:nvPr/>
        </p:nvPicPr>
        <p:blipFill>
          <a:blip r:embed="rId2"/>
          <a:stretch>
            <a:fillRect/>
          </a:stretch>
        </p:blipFill>
        <p:spPr>
          <a:xfrm>
            <a:off x="746712" y="1944024"/>
            <a:ext cx="7154273" cy="3467584"/>
          </a:xfrm>
          <a:prstGeom prst="rect">
            <a:avLst/>
          </a:prstGeom>
        </p:spPr>
      </p:pic>
    </p:spTree>
    <p:extLst>
      <p:ext uri="{BB962C8B-B14F-4D97-AF65-F5344CB8AC3E}">
        <p14:creationId xmlns:p14="http://schemas.microsoft.com/office/powerpoint/2010/main" val="3480253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94F7A-8694-EC77-5968-AA1E1130EAD9}"/>
              </a:ext>
            </a:extLst>
          </p:cNvPr>
          <p:cNvSpPr>
            <a:spLocks noGrp="1"/>
          </p:cNvSpPr>
          <p:nvPr>
            <p:ph type="title"/>
          </p:nvPr>
        </p:nvSpPr>
        <p:spPr/>
        <p:txBody>
          <a:bodyPr>
            <a:normAutofit fontScale="90000"/>
          </a:bodyPr>
          <a:lstStyle/>
          <a:p>
            <a:r>
              <a:rPr lang="en-US" dirty="0"/>
              <a:t>Ok. So, all we get is a bunch of letter predictions, what does that give to an attacker?</a:t>
            </a:r>
            <a:endParaRPr lang="en-IL" dirty="0"/>
          </a:p>
        </p:txBody>
      </p:sp>
      <p:sp>
        <p:nvSpPr>
          <p:cNvPr id="3" name="Content Placeholder 2">
            <a:extLst>
              <a:ext uri="{FF2B5EF4-FFF2-40B4-BE49-F238E27FC236}">
                <a16:creationId xmlns:a16="http://schemas.microsoft.com/office/drawing/2014/main" id="{9EE92F32-FACD-843A-11A9-0EF6538E0AE4}"/>
              </a:ext>
            </a:extLst>
          </p:cNvPr>
          <p:cNvSpPr>
            <a:spLocks noGrp="1"/>
          </p:cNvSpPr>
          <p:nvPr>
            <p:ph idx="1"/>
          </p:nvPr>
        </p:nvSpPr>
        <p:spPr>
          <a:xfrm>
            <a:off x="565149" y="2485898"/>
            <a:ext cx="7335835" cy="3601212"/>
          </a:xfrm>
        </p:spPr>
        <p:txBody>
          <a:bodyPr/>
          <a:lstStyle/>
          <a:p>
            <a:r>
              <a:rPr lang="en-US" dirty="0"/>
              <a:t>This is where we leverage on the method we presented.</a:t>
            </a:r>
          </a:p>
          <a:p>
            <a:r>
              <a:rPr lang="en-US" dirty="0"/>
              <a:t>We chained the output of the model on a recording with a spell checker and got what possible words the victim wrote.</a:t>
            </a:r>
            <a:endParaRPr lang="en-IL" dirty="0"/>
          </a:p>
        </p:txBody>
      </p:sp>
    </p:spTree>
    <p:extLst>
      <p:ext uri="{BB962C8B-B14F-4D97-AF65-F5344CB8AC3E}">
        <p14:creationId xmlns:p14="http://schemas.microsoft.com/office/powerpoint/2010/main" val="2566929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296EC-7B05-6F19-9A1C-66CAC555E805}"/>
              </a:ext>
            </a:extLst>
          </p:cNvPr>
          <p:cNvSpPr>
            <a:spLocks noGrp="1"/>
          </p:cNvSpPr>
          <p:nvPr>
            <p:ph type="title"/>
          </p:nvPr>
        </p:nvSpPr>
        <p:spPr/>
        <p:txBody>
          <a:bodyPr/>
          <a:lstStyle/>
          <a:p>
            <a:r>
              <a:rPr lang="en-US" dirty="0"/>
              <a:t>How we did it</a:t>
            </a:r>
            <a:endParaRPr lang="en-IL" dirty="0"/>
          </a:p>
        </p:txBody>
      </p:sp>
      <p:sp>
        <p:nvSpPr>
          <p:cNvPr id="3" name="Content Placeholder 2">
            <a:extLst>
              <a:ext uri="{FF2B5EF4-FFF2-40B4-BE49-F238E27FC236}">
                <a16:creationId xmlns:a16="http://schemas.microsoft.com/office/drawing/2014/main" id="{23040011-93C2-DEDD-2020-CB8D002475ED}"/>
              </a:ext>
            </a:extLst>
          </p:cNvPr>
          <p:cNvSpPr>
            <a:spLocks noGrp="1"/>
          </p:cNvSpPr>
          <p:nvPr>
            <p:ph idx="1"/>
          </p:nvPr>
        </p:nvSpPr>
        <p:spPr/>
        <p:txBody>
          <a:bodyPr>
            <a:normAutofit fontScale="77500" lnSpcReduction="20000"/>
          </a:bodyPr>
          <a:lstStyle/>
          <a:p>
            <a:r>
              <a:rPr lang="en-US" dirty="0"/>
              <a:t>We took the predictions of the model for a given recording.</a:t>
            </a:r>
          </a:p>
          <a:p>
            <a:r>
              <a:rPr lang="en-US" dirty="0"/>
              <a:t>Cut the predictions at a predefined point. Meaning, spliced the top-10 predictions for each keystroke predictions at a top-N point (which is an argument passed to method which does the attack.</a:t>
            </a:r>
          </a:p>
          <a:p>
            <a:r>
              <a:rPr lang="en-US" dirty="0"/>
              <a:t>Calculate all the combinations of these spliced arrays to get all the different possible strings.</a:t>
            </a:r>
          </a:p>
          <a:p>
            <a:r>
              <a:rPr lang="en-US" dirty="0"/>
              <a:t>Applied a fast spell checker called </a:t>
            </a:r>
            <a:r>
              <a:rPr lang="en-US" dirty="0" err="1"/>
              <a:t>SymSpell</a:t>
            </a:r>
            <a:r>
              <a:rPr lang="en-US" dirty="0"/>
              <a:t> on these combinations and got all the possible words the victim might have written based on a preloaded dictionary of 82,765 English words and their frequencies in the language.</a:t>
            </a:r>
            <a:endParaRPr lang="en-IL" dirty="0"/>
          </a:p>
        </p:txBody>
      </p:sp>
    </p:spTree>
    <p:extLst>
      <p:ext uri="{BB962C8B-B14F-4D97-AF65-F5344CB8AC3E}">
        <p14:creationId xmlns:p14="http://schemas.microsoft.com/office/powerpoint/2010/main" val="3936105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DBA4-FBD7-8E8C-988A-2B8D112564DF}"/>
              </a:ext>
            </a:extLst>
          </p:cNvPr>
          <p:cNvSpPr>
            <a:spLocks noGrp="1"/>
          </p:cNvSpPr>
          <p:nvPr>
            <p:ph type="title"/>
          </p:nvPr>
        </p:nvSpPr>
        <p:spPr/>
        <p:txBody>
          <a:bodyPr/>
          <a:lstStyle/>
          <a:p>
            <a:r>
              <a:rPr lang="en-US" dirty="0"/>
              <a:t>The results for “forty two”</a:t>
            </a:r>
            <a:endParaRPr lang="en-IL" dirty="0"/>
          </a:p>
        </p:txBody>
      </p:sp>
      <p:pic>
        <p:nvPicPr>
          <p:cNvPr id="5" name="Picture 4">
            <a:extLst>
              <a:ext uri="{FF2B5EF4-FFF2-40B4-BE49-F238E27FC236}">
                <a16:creationId xmlns:a16="http://schemas.microsoft.com/office/drawing/2014/main" id="{35026490-7BCC-55AB-3A7D-B8970B6E709C}"/>
              </a:ext>
            </a:extLst>
          </p:cNvPr>
          <p:cNvPicPr>
            <a:picLocks noChangeAspect="1"/>
          </p:cNvPicPr>
          <p:nvPr/>
        </p:nvPicPr>
        <p:blipFill>
          <a:blip r:embed="rId2"/>
          <a:stretch>
            <a:fillRect/>
          </a:stretch>
        </p:blipFill>
        <p:spPr>
          <a:xfrm>
            <a:off x="7123993" y="369958"/>
            <a:ext cx="5068007" cy="6020640"/>
          </a:xfrm>
          <a:prstGeom prst="rect">
            <a:avLst/>
          </a:prstGeom>
        </p:spPr>
      </p:pic>
      <p:pic>
        <p:nvPicPr>
          <p:cNvPr id="7" name="Picture 6">
            <a:extLst>
              <a:ext uri="{FF2B5EF4-FFF2-40B4-BE49-F238E27FC236}">
                <a16:creationId xmlns:a16="http://schemas.microsoft.com/office/drawing/2014/main" id="{AED12A75-9705-736A-8D8B-A5E78F3CEAB0}"/>
              </a:ext>
            </a:extLst>
          </p:cNvPr>
          <p:cNvPicPr>
            <a:picLocks noChangeAspect="1"/>
          </p:cNvPicPr>
          <p:nvPr/>
        </p:nvPicPr>
        <p:blipFill>
          <a:blip r:embed="rId3"/>
          <a:stretch>
            <a:fillRect/>
          </a:stretch>
        </p:blipFill>
        <p:spPr>
          <a:xfrm>
            <a:off x="2381583" y="1902438"/>
            <a:ext cx="2686425" cy="4525006"/>
          </a:xfrm>
          <a:prstGeom prst="rect">
            <a:avLst/>
          </a:prstGeom>
        </p:spPr>
      </p:pic>
      <p:sp>
        <p:nvSpPr>
          <p:cNvPr id="8" name="TextBox 7">
            <a:extLst>
              <a:ext uri="{FF2B5EF4-FFF2-40B4-BE49-F238E27FC236}">
                <a16:creationId xmlns:a16="http://schemas.microsoft.com/office/drawing/2014/main" id="{8F77AB59-6D6A-B6D2-CD18-D344D61B0C2D}"/>
              </a:ext>
            </a:extLst>
          </p:cNvPr>
          <p:cNvSpPr txBox="1"/>
          <p:nvPr/>
        </p:nvSpPr>
        <p:spPr>
          <a:xfrm>
            <a:off x="565150" y="1919964"/>
            <a:ext cx="1902759" cy="646331"/>
          </a:xfrm>
          <a:prstGeom prst="rect">
            <a:avLst/>
          </a:prstGeom>
          <a:noFill/>
        </p:spPr>
        <p:txBody>
          <a:bodyPr wrap="square" rtlCol="0">
            <a:spAutoFit/>
          </a:bodyPr>
          <a:lstStyle/>
          <a:p>
            <a:r>
              <a:rPr lang="en-US" dirty="0"/>
              <a:t>A subset of the output:</a:t>
            </a:r>
            <a:endParaRPr lang="en-IL" dirty="0"/>
          </a:p>
        </p:txBody>
      </p:sp>
      <p:sp>
        <p:nvSpPr>
          <p:cNvPr id="9" name="TextBox 8">
            <a:extLst>
              <a:ext uri="{FF2B5EF4-FFF2-40B4-BE49-F238E27FC236}">
                <a16:creationId xmlns:a16="http://schemas.microsoft.com/office/drawing/2014/main" id="{E59A6B5F-AD07-BB9C-FB07-5AED75E340E9}"/>
              </a:ext>
            </a:extLst>
          </p:cNvPr>
          <p:cNvSpPr txBox="1"/>
          <p:nvPr/>
        </p:nvSpPr>
        <p:spPr>
          <a:xfrm>
            <a:off x="5358500" y="1717772"/>
            <a:ext cx="1586905" cy="1754326"/>
          </a:xfrm>
          <a:prstGeom prst="rect">
            <a:avLst/>
          </a:prstGeom>
          <a:noFill/>
        </p:spPr>
        <p:txBody>
          <a:bodyPr wrap="square" rtlCol="0">
            <a:spAutoFit/>
          </a:bodyPr>
          <a:lstStyle/>
          <a:p>
            <a:r>
              <a:rPr lang="en-US" dirty="0"/>
              <a:t>Terminal output of how long it took to find the ground truth:</a:t>
            </a:r>
            <a:endParaRPr lang="en-IL" dirty="0"/>
          </a:p>
        </p:txBody>
      </p:sp>
    </p:spTree>
    <p:extLst>
      <p:ext uri="{BB962C8B-B14F-4D97-AF65-F5344CB8AC3E}">
        <p14:creationId xmlns:p14="http://schemas.microsoft.com/office/powerpoint/2010/main" val="2466439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CE7C-FD67-3980-F939-C657C8097405}"/>
              </a:ext>
            </a:extLst>
          </p:cNvPr>
          <p:cNvSpPr>
            <a:spLocks noGrp="1"/>
          </p:cNvSpPr>
          <p:nvPr>
            <p:ph type="title"/>
          </p:nvPr>
        </p:nvSpPr>
        <p:spPr/>
        <p:txBody>
          <a:bodyPr/>
          <a:lstStyle/>
          <a:p>
            <a:r>
              <a:rPr lang="en-US" dirty="0"/>
              <a:t>The results for “hello there”</a:t>
            </a:r>
            <a:endParaRPr lang="en-IL" dirty="0"/>
          </a:p>
        </p:txBody>
      </p:sp>
      <p:pic>
        <p:nvPicPr>
          <p:cNvPr id="5" name="Picture 4">
            <a:extLst>
              <a:ext uri="{FF2B5EF4-FFF2-40B4-BE49-F238E27FC236}">
                <a16:creationId xmlns:a16="http://schemas.microsoft.com/office/drawing/2014/main" id="{FEC0F31F-0898-5D3E-0A13-6A54FFD01735}"/>
              </a:ext>
            </a:extLst>
          </p:cNvPr>
          <p:cNvPicPr>
            <a:picLocks noChangeAspect="1"/>
          </p:cNvPicPr>
          <p:nvPr/>
        </p:nvPicPr>
        <p:blipFill>
          <a:blip r:embed="rId2"/>
          <a:stretch>
            <a:fillRect/>
          </a:stretch>
        </p:blipFill>
        <p:spPr>
          <a:xfrm>
            <a:off x="6902683" y="1806074"/>
            <a:ext cx="5020376" cy="3381847"/>
          </a:xfrm>
          <a:prstGeom prst="rect">
            <a:avLst/>
          </a:prstGeom>
        </p:spPr>
      </p:pic>
      <p:sp>
        <p:nvSpPr>
          <p:cNvPr id="6" name="TextBox 5">
            <a:extLst>
              <a:ext uri="{FF2B5EF4-FFF2-40B4-BE49-F238E27FC236}">
                <a16:creationId xmlns:a16="http://schemas.microsoft.com/office/drawing/2014/main" id="{C3A0920D-B79D-6459-E36F-414230BC8519}"/>
              </a:ext>
            </a:extLst>
          </p:cNvPr>
          <p:cNvSpPr txBox="1"/>
          <p:nvPr/>
        </p:nvSpPr>
        <p:spPr>
          <a:xfrm>
            <a:off x="5365224" y="1859571"/>
            <a:ext cx="1586905" cy="1754326"/>
          </a:xfrm>
          <a:prstGeom prst="rect">
            <a:avLst/>
          </a:prstGeom>
          <a:noFill/>
        </p:spPr>
        <p:txBody>
          <a:bodyPr wrap="square" rtlCol="0">
            <a:spAutoFit/>
          </a:bodyPr>
          <a:lstStyle/>
          <a:p>
            <a:r>
              <a:rPr lang="en-US" dirty="0"/>
              <a:t>Terminal output of how long it took to find the ground truth:</a:t>
            </a:r>
            <a:endParaRPr lang="en-IL" dirty="0"/>
          </a:p>
        </p:txBody>
      </p:sp>
      <p:pic>
        <p:nvPicPr>
          <p:cNvPr id="8" name="Picture 7">
            <a:extLst>
              <a:ext uri="{FF2B5EF4-FFF2-40B4-BE49-F238E27FC236}">
                <a16:creationId xmlns:a16="http://schemas.microsoft.com/office/drawing/2014/main" id="{A653EEDF-A459-73BD-2E1A-F7B5CEA82A0B}"/>
              </a:ext>
            </a:extLst>
          </p:cNvPr>
          <p:cNvPicPr>
            <a:picLocks noChangeAspect="1"/>
          </p:cNvPicPr>
          <p:nvPr/>
        </p:nvPicPr>
        <p:blipFill>
          <a:blip r:embed="rId3"/>
          <a:stretch>
            <a:fillRect/>
          </a:stretch>
        </p:blipFill>
        <p:spPr>
          <a:xfrm>
            <a:off x="2880609" y="2007860"/>
            <a:ext cx="1838582" cy="2810267"/>
          </a:xfrm>
          <a:prstGeom prst="rect">
            <a:avLst/>
          </a:prstGeom>
        </p:spPr>
      </p:pic>
      <p:sp>
        <p:nvSpPr>
          <p:cNvPr id="9" name="TextBox 8">
            <a:extLst>
              <a:ext uri="{FF2B5EF4-FFF2-40B4-BE49-F238E27FC236}">
                <a16:creationId xmlns:a16="http://schemas.microsoft.com/office/drawing/2014/main" id="{80F2A970-12E5-9814-F28F-27A85EA24EDD}"/>
              </a:ext>
            </a:extLst>
          </p:cNvPr>
          <p:cNvSpPr txBox="1"/>
          <p:nvPr/>
        </p:nvSpPr>
        <p:spPr>
          <a:xfrm>
            <a:off x="771500" y="2007860"/>
            <a:ext cx="1902759" cy="646331"/>
          </a:xfrm>
          <a:prstGeom prst="rect">
            <a:avLst/>
          </a:prstGeom>
          <a:noFill/>
        </p:spPr>
        <p:txBody>
          <a:bodyPr wrap="square" rtlCol="0">
            <a:spAutoFit/>
          </a:bodyPr>
          <a:lstStyle/>
          <a:p>
            <a:r>
              <a:rPr lang="en-US" dirty="0"/>
              <a:t>A subset of the output:</a:t>
            </a:r>
            <a:endParaRPr lang="en-IL" dirty="0"/>
          </a:p>
        </p:txBody>
      </p:sp>
    </p:spTree>
    <p:extLst>
      <p:ext uri="{BB962C8B-B14F-4D97-AF65-F5344CB8AC3E}">
        <p14:creationId xmlns:p14="http://schemas.microsoft.com/office/powerpoint/2010/main" val="496566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7A7BC-E980-FBBD-238C-8209B557C208}"/>
              </a:ext>
            </a:extLst>
          </p:cNvPr>
          <p:cNvSpPr>
            <a:spLocks noGrp="1"/>
          </p:cNvSpPr>
          <p:nvPr>
            <p:ph type="title"/>
          </p:nvPr>
        </p:nvSpPr>
        <p:spPr/>
        <p:txBody>
          <a:bodyPr/>
          <a:lstStyle/>
          <a:p>
            <a:r>
              <a:rPr lang="en-US" dirty="0"/>
              <a:t>Final thoughts</a:t>
            </a:r>
            <a:endParaRPr lang="en-IL" dirty="0"/>
          </a:p>
        </p:txBody>
      </p:sp>
      <p:sp>
        <p:nvSpPr>
          <p:cNvPr id="3" name="Content Placeholder 2">
            <a:extLst>
              <a:ext uri="{FF2B5EF4-FFF2-40B4-BE49-F238E27FC236}">
                <a16:creationId xmlns:a16="http://schemas.microsoft.com/office/drawing/2014/main" id="{A3801C33-EE7D-39CC-A336-BE2746AC7184}"/>
              </a:ext>
            </a:extLst>
          </p:cNvPr>
          <p:cNvSpPr>
            <a:spLocks noGrp="1"/>
          </p:cNvSpPr>
          <p:nvPr>
            <p:ph idx="1"/>
          </p:nvPr>
        </p:nvSpPr>
        <p:spPr/>
        <p:txBody>
          <a:bodyPr>
            <a:normAutofit fontScale="70000" lnSpcReduction="20000"/>
          </a:bodyPr>
          <a:lstStyle/>
          <a:p>
            <a:r>
              <a:rPr lang="en-US" dirty="0"/>
              <a:t>We think that acoustic keyloggers are a viable threat everyone should worry about.</a:t>
            </a:r>
          </a:p>
          <a:p>
            <a:r>
              <a:rPr lang="en-US" dirty="0"/>
              <a:t>We saw that the attack works quite well on laptop computers because of the fixed position of the microphone relative to the keyboard.</a:t>
            </a:r>
          </a:p>
          <a:p>
            <a:r>
              <a:rPr lang="en-US" dirty="0"/>
              <a:t>But doesn’t quite work when the victim can move around his microphone.</a:t>
            </a:r>
          </a:p>
          <a:p>
            <a:r>
              <a:rPr lang="en-US" dirty="0"/>
              <a:t>Furthermore, We saw that chaining the attack with a spell checker can make the life of the attacker easier when trying to understand what the victim wrote. And we think if the attacker would use more sophisticated NLP models to try and figure out what the victim wrote it might yield even better results, but further research is required.</a:t>
            </a:r>
          </a:p>
          <a:p>
            <a:r>
              <a:rPr lang="en-US" dirty="0"/>
              <a:t>To conclude, don’t skype (or another VoIP application) and type! We recommend to mute when you do so ;) </a:t>
            </a:r>
            <a:endParaRPr lang="en-IL" dirty="0"/>
          </a:p>
        </p:txBody>
      </p:sp>
    </p:spTree>
    <p:extLst>
      <p:ext uri="{BB962C8B-B14F-4D97-AF65-F5344CB8AC3E}">
        <p14:creationId xmlns:p14="http://schemas.microsoft.com/office/powerpoint/2010/main" val="4134437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38885-82D0-7D4F-473F-1FDAB5C57745}"/>
              </a:ext>
            </a:extLst>
          </p:cNvPr>
          <p:cNvSpPr>
            <a:spLocks noGrp="1"/>
          </p:cNvSpPr>
          <p:nvPr>
            <p:ph type="title"/>
          </p:nvPr>
        </p:nvSpPr>
        <p:spPr/>
        <p:txBody>
          <a:bodyPr/>
          <a:lstStyle/>
          <a:p>
            <a:r>
              <a:rPr lang="en-US" dirty="0"/>
              <a:t>Questions?</a:t>
            </a:r>
            <a:endParaRPr lang="en-IL" dirty="0"/>
          </a:p>
        </p:txBody>
      </p:sp>
    </p:spTree>
    <p:extLst>
      <p:ext uri="{BB962C8B-B14F-4D97-AF65-F5344CB8AC3E}">
        <p14:creationId xmlns:p14="http://schemas.microsoft.com/office/powerpoint/2010/main" val="1491091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7C9FD-09A3-DA77-E907-4510064B4BC1}"/>
              </a:ext>
            </a:extLst>
          </p:cNvPr>
          <p:cNvSpPr>
            <a:spLocks noGrp="1"/>
          </p:cNvSpPr>
          <p:nvPr>
            <p:ph type="title"/>
          </p:nvPr>
        </p:nvSpPr>
        <p:spPr/>
        <p:txBody>
          <a:bodyPr/>
          <a:lstStyle/>
          <a:p>
            <a:r>
              <a:rPr lang="en-US" dirty="0"/>
              <a:t>So, what is a keylogger?</a:t>
            </a:r>
            <a:endParaRPr lang="en-IL" dirty="0"/>
          </a:p>
        </p:txBody>
      </p:sp>
      <p:sp>
        <p:nvSpPr>
          <p:cNvPr id="3" name="Content Placeholder 2">
            <a:extLst>
              <a:ext uri="{FF2B5EF4-FFF2-40B4-BE49-F238E27FC236}">
                <a16:creationId xmlns:a16="http://schemas.microsoft.com/office/drawing/2014/main" id="{F51B3636-7193-3318-C438-6F4C6577B443}"/>
              </a:ext>
            </a:extLst>
          </p:cNvPr>
          <p:cNvSpPr>
            <a:spLocks noGrp="1"/>
          </p:cNvSpPr>
          <p:nvPr>
            <p:ph idx="1"/>
          </p:nvPr>
        </p:nvSpPr>
        <p:spPr/>
        <p:txBody>
          <a:bodyPr/>
          <a:lstStyle/>
          <a:p>
            <a:r>
              <a:rPr lang="en-US" dirty="0"/>
              <a:t>According to Wikipedia: </a:t>
            </a:r>
            <a:r>
              <a:rPr lang="en-US" b="1" i="0" dirty="0">
                <a:solidFill>
                  <a:srgbClr val="202122"/>
                </a:solidFill>
                <a:effectLst/>
                <a:latin typeface="Arial" panose="020B0604020202020204" pitchFamily="34" charset="0"/>
              </a:rPr>
              <a:t>Keystroke logging</a:t>
            </a:r>
            <a:r>
              <a:rPr lang="en-US" b="0" i="0" dirty="0">
                <a:solidFill>
                  <a:srgbClr val="202122"/>
                </a:solidFill>
                <a:effectLst/>
                <a:latin typeface="Arial" panose="020B0604020202020204" pitchFamily="34" charset="0"/>
              </a:rPr>
              <a:t>, often referred to as </a:t>
            </a:r>
            <a:r>
              <a:rPr lang="en-US" b="1" i="0" dirty="0">
                <a:solidFill>
                  <a:srgbClr val="202122"/>
                </a:solidFill>
                <a:effectLst/>
                <a:latin typeface="Arial" panose="020B0604020202020204" pitchFamily="34" charset="0"/>
              </a:rPr>
              <a:t>keylogging</a:t>
            </a:r>
            <a:r>
              <a:rPr lang="en-US" b="0" i="0" dirty="0">
                <a:solidFill>
                  <a:srgbClr val="202122"/>
                </a:solidFill>
                <a:effectLst/>
                <a:latin typeface="Arial" panose="020B0604020202020204" pitchFamily="34" charset="0"/>
              </a:rPr>
              <a:t> or </a:t>
            </a:r>
            <a:r>
              <a:rPr lang="en-US" b="1" i="0" dirty="0">
                <a:solidFill>
                  <a:srgbClr val="202122"/>
                </a:solidFill>
                <a:effectLst/>
                <a:latin typeface="Arial" panose="020B0604020202020204" pitchFamily="34" charset="0"/>
              </a:rPr>
              <a:t>keyboard capturing</a:t>
            </a:r>
            <a:r>
              <a:rPr lang="en-US" b="0" i="0" dirty="0">
                <a:solidFill>
                  <a:srgbClr val="202122"/>
                </a:solidFill>
                <a:effectLst/>
                <a:latin typeface="Arial" panose="020B0604020202020204" pitchFamily="34" charset="0"/>
              </a:rPr>
              <a:t>, is the action of recording (logging) the keys struck on a keyboard, typically covertly, so that a person using the keyboard is unaware that their actions are being monitored. Data can then be retrieved by the person operating the logging program. A </a:t>
            </a:r>
            <a:r>
              <a:rPr lang="en-US" b="1" i="0" dirty="0">
                <a:solidFill>
                  <a:srgbClr val="202122"/>
                </a:solidFill>
                <a:effectLst/>
                <a:latin typeface="Arial" panose="020B0604020202020204" pitchFamily="34" charset="0"/>
              </a:rPr>
              <a:t>keystroke recorder</a:t>
            </a:r>
            <a:r>
              <a:rPr lang="en-US" b="0" i="0" dirty="0">
                <a:solidFill>
                  <a:srgbClr val="202122"/>
                </a:solidFill>
                <a:effectLst/>
                <a:latin typeface="Arial" panose="020B0604020202020204" pitchFamily="34" charset="0"/>
              </a:rPr>
              <a:t> or </a:t>
            </a:r>
            <a:r>
              <a:rPr lang="en-US" b="1" i="0" dirty="0">
                <a:solidFill>
                  <a:srgbClr val="202122"/>
                </a:solidFill>
                <a:effectLst/>
                <a:latin typeface="Arial" panose="020B0604020202020204" pitchFamily="34" charset="0"/>
              </a:rPr>
              <a:t>keylogger</a:t>
            </a:r>
            <a:r>
              <a:rPr lang="en-US" b="0" i="0" dirty="0">
                <a:solidFill>
                  <a:srgbClr val="202122"/>
                </a:solidFill>
                <a:effectLst/>
                <a:latin typeface="Arial" panose="020B0604020202020204" pitchFamily="34" charset="0"/>
              </a:rPr>
              <a:t> can be either software or </a:t>
            </a:r>
            <a:r>
              <a:rPr lang="en-US" b="0" i="0" u="none" strike="noStrike" dirty="0">
                <a:effectLst/>
                <a:latin typeface="Arial" panose="020B0604020202020204" pitchFamily="34" charset="0"/>
              </a:rPr>
              <a:t>hardware</a:t>
            </a:r>
            <a:r>
              <a:rPr lang="en-US" b="0" i="0" dirty="0">
                <a:solidFill>
                  <a:srgbClr val="202122"/>
                </a:solidFill>
                <a:effectLst/>
                <a:latin typeface="Arial" panose="020B0604020202020204" pitchFamily="34" charset="0"/>
              </a:rPr>
              <a:t>.</a:t>
            </a:r>
            <a:endParaRPr lang="en-IL" dirty="0"/>
          </a:p>
        </p:txBody>
      </p:sp>
    </p:spTree>
    <p:extLst>
      <p:ext uri="{BB962C8B-B14F-4D97-AF65-F5344CB8AC3E}">
        <p14:creationId xmlns:p14="http://schemas.microsoft.com/office/powerpoint/2010/main" val="4141930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EB9F-93CA-E6F3-C24D-EF1013B6B248}"/>
              </a:ext>
            </a:extLst>
          </p:cNvPr>
          <p:cNvSpPr>
            <a:spLocks noGrp="1"/>
          </p:cNvSpPr>
          <p:nvPr>
            <p:ph type="title"/>
          </p:nvPr>
        </p:nvSpPr>
        <p:spPr/>
        <p:txBody>
          <a:bodyPr>
            <a:normAutofit fontScale="90000"/>
          </a:bodyPr>
          <a:lstStyle/>
          <a:p>
            <a:r>
              <a:rPr lang="en-US" dirty="0"/>
              <a:t>What is a side-channel attack?</a:t>
            </a:r>
            <a:endParaRPr lang="en-IL" dirty="0"/>
          </a:p>
        </p:txBody>
      </p:sp>
      <p:sp>
        <p:nvSpPr>
          <p:cNvPr id="3" name="Content Placeholder 2">
            <a:extLst>
              <a:ext uri="{FF2B5EF4-FFF2-40B4-BE49-F238E27FC236}">
                <a16:creationId xmlns:a16="http://schemas.microsoft.com/office/drawing/2014/main" id="{3FD8EB14-32DC-CB4E-1D7A-CF45E16C5648}"/>
              </a:ext>
            </a:extLst>
          </p:cNvPr>
          <p:cNvSpPr>
            <a:spLocks noGrp="1"/>
          </p:cNvSpPr>
          <p:nvPr>
            <p:ph idx="1"/>
          </p:nvPr>
        </p:nvSpPr>
        <p:spPr/>
        <p:txBody>
          <a:bodyPr/>
          <a:lstStyle/>
          <a:p>
            <a:r>
              <a:rPr lang="en-US" b="0" i="0" dirty="0">
                <a:solidFill>
                  <a:srgbClr val="202122"/>
                </a:solidFill>
                <a:effectLst/>
                <a:latin typeface="Arial" panose="020B0604020202020204" pitchFamily="34" charset="0"/>
              </a:rPr>
              <a:t>According to </a:t>
            </a:r>
            <a:r>
              <a:rPr lang="en-US" dirty="0">
                <a:solidFill>
                  <a:srgbClr val="202122"/>
                </a:solidFill>
                <a:latin typeface="Arial" panose="020B0604020202020204" pitchFamily="34" charset="0"/>
              </a:rPr>
              <a:t>Wikipedia: </a:t>
            </a:r>
            <a:r>
              <a:rPr lang="en-US" b="0" i="0" dirty="0">
                <a:solidFill>
                  <a:srgbClr val="202122"/>
                </a:solidFill>
                <a:effectLst/>
                <a:latin typeface="Arial" panose="020B0604020202020204" pitchFamily="34" charset="0"/>
              </a:rPr>
              <a:t>In </a:t>
            </a:r>
            <a:r>
              <a:rPr lang="en-US" b="0" i="0" u="none" strike="noStrike" dirty="0">
                <a:effectLst/>
                <a:latin typeface="Arial" panose="020B0604020202020204" pitchFamily="34" charset="0"/>
              </a:rPr>
              <a:t>computer security</a:t>
            </a:r>
            <a:r>
              <a:rPr lang="en-US" b="0" i="0" dirty="0">
                <a:solidFill>
                  <a:srgbClr val="202122"/>
                </a:solidFill>
                <a:effectLst/>
                <a:latin typeface="Arial" panose="020B0604020202020204" pitchFamily="34" charset="0"/>
              </a:rPr>
              <a:t>, a </a:t>
            </a:r>
            <a:r>
              <a:rPr lang="en-US" b="1" i="0" dirty="0">
                <a:solidFill>
                  <a:srgbClr val="202122"/>
                </a:solidFill>
                <a:effectLst/>
                <a:latin typeface="Arial" panose="020B0604020202020204" pitchFamily="34" charset="0"/>
              </a:rPr>
              <a:t>side-channel attack</a:t>
            </a:r>
            <a:r>
              <a:rPr lang="en-US" b="0" i="0" dirty="0">
                <a:solidFill>
                  <a:srgbClr val="202122"/>
                </a:solidFill>
                <a:effectLst/>
                <a:latin typeface="Arial" panose="020B0604020202020204" pitchFamily="34" charset="0"/>
              </a:rPr>
              <a:t> is any attack based on extra information that can be gathered because of the fundamental way a </a:t>
            </a:r>
            <a:r>
              <a:rPr lang="en-US" b="0" i="0" u="none" strike="noStrike" dirty="0">
                <a:effectLst/>
                <a:latin typeface="Arial" panose="020B0604020202020204" pitchFamily="34" charset="0"/>
              </a:rPr>
              <a:t>computer protocol</a:t>
            </a:r>
            <a:r>
              <a:rPr lang="en-US" b="0" i="0" dirty="0">
                <a:effectLst/>
                <a:latin typeface="Arial" panose="020B0604020202020204" pitchFamily="34" charset="0"/>
              </a:rPr>
              <a:t> or </a:t>
            </a:r>
            <a:r>
              <a:rPr lang="en-US" b="0" i="0" u="none" strike="noStrike" dirty="0">
                <a:effectLst/>
                <a:latin typeface="Arial" panose="020B0604020202020204" pitchFamily="34" charset="0"/>
              </a:rPr>
              <a:t>algorithm</a:t>
            </a:r>
            <a:r>
              <a:rPr lang="en-US" b="0" i="0" dirty="0">
                <a:effectLst/>
                <a:latin typeface="Arial" panose="020B0604020202020204" pitchFamily="34" charset="0"/>
              </a:rPr>
              <a:t> is </a:t>
            </a:r>
            <a:r>
              <a:rPr lang="en-US" b="0" i="0" u="none" strike="noStrike" dirty="0">
                <a:effectLst/>
                <a:latin typeface="Arial" panose="020B0604020202020204" pitchFamily="34" charset="0"/>
              </a:rPr>
              <a:t>implemented</a:t>
            </a:r>
            <a:r>
              <a:rPr lang="en-US" b="0" i="0" dirty="0">
                <a:effectLst/>
                <a:latin typeface="Arial" panose="020B0604020202020204" pitchFamily="34" charset="0"/>
              </a:rPr>
              <a:t>, </a:t>
            </a:r>
            <a:r>
              <a:rPr lang="en-US" b="0" i="0" dirty="0">
                <a:solidFill>
                  <a:srgbClr val="202122"/>
                </a:solidFill>
                <a:effectLst/>
                <a:latin typeface="Arial" panose="020B0604020202020204" pitchFamily="34" charset="0"/>
              </a:rPr>
              <a:t>rather than flaws in the design of the protocol or algorithm itself…</a:t>
            </a:r>
            <a:endParaRPr lang="en-IL" dirty="0"/>
          </a:p>
        </p:txBody>
      </p:sp>
    </p:spTree>
    <p:extLst>
      <p:ext uri="{BB962C8B-B14F-4D97-AF65-F5344CB8AC3E}">
        <p14:creationId xmlns:p14="http://schemas.microsoft.com/office/powerpoint/2010/main" val="649486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6E49-DF79-D1DB-D719-8B7E02C2FE9A}"/>
              </a:ext>
            </a:extLst>
          </p:cNvPr>
          <p:cNvSpPr>
            <a:spLocks noGrp="1"/>
          </p:cNvSpPr>
          <p:nvPr>
            <p:ph type="title"/>
          </p:nvPr>
        </p:nvSpPr>
        <p:spPr/>
        <p:txBody>
          <a:bodyPr/>
          <a:lstStyle/>
          <a:p>
            <a:r>
              <a:rPr lang="en-US" dirty="0"/>
              <a:t>Acoustic keylogger</a:t>
            </a:r>
            <a:endParaRPr lang="en-IL" dirty="0"/>
          </a:p>
        </p:txBody>
      </p:sp>
      <p:sp>
        <p:nvSpPr>
          <p:cNvPr id="3" name="Content Placeholder 2">
            <a:extLst>
              <a:ext uri="{FF2B5EF4-FFF2-40B4-BE49-F238E27FC236}">
                <a16:creationId xmlns:a16="http://schemas.microsoft.com/office/drawing/2014/main" id="{9F233812-B93F-6EA9-7ACC-DF6C6213BCE9}"/>
              </a:ext>
            </a:extLst>
          </p:cNvPr>
          <p:cNvSpPr>
            <a:spLocks noGrp="1"/>
          </p:cNvSpPr>
          <p:nvPr>
            <p:ph idx="1"/>
          </p:nvPr>
        </p:nvSpPr>
        <p:spPr/>
        <p:txBody>
          <a:bodyPr/>
          <a:lstStyle/>
          <a:p>
            <a:r>
              <a:rPr lang="en-US" dirty="0"/>
              <a:t>So, we can understand that an acoustic keylogger, is a keylogger (gathers the keystrokes typed by a victim) which uses the acoustic emanations of a keyboard to deduce what was typed (side-channel of keyboards).</a:t>
            </a:r>
            <a:endParaRPr lang="en-IL" dirty="0"/>
          </a:p>
        </p:txBody>
      </p:sp>
    </p:spTree>
    <p:extLst>
      <p:ext uri="{BB962C8B-B14F-4D97-AF65-F5344CB8AC3E}">
        <p14:creationId xmlns:p14="http://schemas.microsoft.com/office/powerpoint/2010/main" val="443103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FAC12-B65C-3B7D-975B-B8A5DC7DF760}"/>
              </a:ext>
            </a:extLst>
          </p:cNvPr>
          <p:cNvSpPr>
            <a:spLocks noGrp="1"/>
          </p:cNvSpPr>
          <p:nvPr>
            <p:ph type="title"/>
          </p:nvPr>
        </p:nvSpPr>
        <p:spPr/>
        <p:txBody>
          <a:bodyPr/>
          <a:lstStyle/>
          <a:p>
            <a:r>
              <a:rPr lang="en-US" dirty="0"/>
              <a:t>How is it implemented?</a:t>
            </a:r>
            <a:endParaRPr lang="en-IL" dirty="0"/>
          </a:p>
        </p:txBody>
      </p:sp>
      <p:sp>
        <p:nvSpPr>
          <p:cNvPr id="3" name="Content Placeholder 2">
            <a:extLst>
              <a:ext uri="{FF2B5EF4-FFF2-40B4-BE49-F238E27FC236}">
                <a16:creationId xmlns:a16="http://schemas.microsoft.com/office/drawing/2014/main" id="{FAD3FEC1-9EF2-FB3D-1AD8-FF8F71887A00}"/>
              </a:ext>
            </a:extLst>
          </p:cNvPr>
          <p:cNvSpPr>
            <a:spLocks noGrp="1"/>
          </p:cNvSpPr>
          <p:nvPr>
            <p:ph idx="1"/>
          </p:nvPr>
        </p:nvSpPr>
        <p:spPr/>
        <p:txBody>
          <a:bodyPr/>
          <a:lstStyle/>
          <a:p>
            <a:r>
              <a:rPr lang="en-US" dirty="0"/>
              <a:t>There are several proposals for different kinds of acoustic keyloggers out there.</a:t>
            </a:r>
          </a:p>
          <a:p>
            <a:r>
              <a:rPr lang="en-US" dirty="0"/>
              <a:t>We focused on the implementation proposed by </a:t>
            </a:r>
            <a:r>
              <a:rPr lang="en-US" b="0" i="0" u="none" strike="noStrike" dirty="0">
                <a:effectLst/>
                <a:latin typeface="-apple-system"/>
              </a:rPr>
              <a:t>SPRITZ Research Group called “Don’t Skype &amp; Type!”</a:t>
            </a:r>
            <a:endParaRPr lang="en-IL" dirty="0"/>
          </a:p>
        </p:txBody>
      </p:sp>
      <p:pic>
        <p:nvPicPr>
          <p:cNvPr id="5" name="תמונה 4">
            <a:extLst>
              <a:ext uri="{FF2B5EF4-FFF2-40B4-BE49-F238E27FC236}">
                <a16:creationId xmlns:a16="http://schemas.microsoft.com/office/drawing/2014/main" id="{A0A7DD71-222C-CFD4-91BA-C99F87E9BC03}"/>
              </a:ext>
            </a:extLst>
          </p:cNvPr>
          <p:cNvPicPr>
            <a:picLocks noChangeAspect="1"/>
          </p:cNvPicPr>
          <p:nvPr/>
        </p:nvPicPr>
        <p:blipFill>
          <a:blip r:embed="rId3"/>
          <a:stretch>
            <a:fillRect/>
          </a:stretch>
        </p:blipFill>
        <p:spPr>
          <a:xfrm>
            <a:off x="1799090" y="4210051"/>
            <a:ext cx="5284348" cy="1551178"/>
          </a:xfrm>
          <a:prstGeom prst="rect">
            <a:avLst/>
          </a:prstGeom>
        </p:spPr>
      </p:pic>
    </p:spTree>
    <p:extLst>
      <p:ext uri="{BB962C8B-B14F-4D97-AF65-F5344CB8AC3E}">
        <p14:creationId xmlns:p14="http://schemas.microsoft.com/office/powerpoint/2010/main" val="2571495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F53A6-812F-7E1A-5D2E-75F017F3B0C2}"/>
              </a:ext>
            </a:extLst>
          </p:cNvPr>
          <p:cNvSpPr>
            <a:spLocks noGrp="1"/>
          </p:cNvSpPr>
          <p:nvPr>
            <p:ph type="title"/>
          </p:nvPr>
        </p:nvSpPr>
        <p:spPr/>
        <p:txBody>
          <a:bodyPr/>
          <a:lstStyle/>
          <a:p>
            <a:r>
              <a:rPr lang="en-US" dirty="0"/>
              <a:t>3 Attack Scenarios:</a:t>
            </a:r>
            <a:endParaRPr lang="en-IL" dirty="0"/>
          </a:p>
        </p:txBody>
      </p:sp>
      <p:sp>
        <p:nvSpPr>
          <p:cNvPr id="3" name="Content Placeholder 2">
            <a:extLst>
              <a:ext uri="{FF2B5EF4-FFF2-40B4-BE49-F238E27FC236}">
                <a16:creationId xmlns:a16="http://schemas.microsoft.com/office/drawing/2014/main" id="{0B10036E-6B3B-B5B4-3FF2-8AB7AA1418C7}"/>
              </a:ext>
            </a:extLst>
          </p:cNvPr>
          <p:cNvSpPr>
            <a:spLocks noGrp="1"/>
          </p:cNvSpPr>
          <p:nvPr>
            <p:ph idx="1"/>
          </p:nvPr>
        </p:nvSpPr>
        <p:spPr>
          <a:xfrm>
            <a:off x="565150" y="1809368"/>
            <a:ext cx="7335835" cy="3962782"/>
          </a:xfrm>
        </p:spPr>
        <p:txBody>
          <a:bodyPr>
            <a:normAutofit/>
          </a:bodyPr>
          <a:lstStyle/>
          <a:p>
            <a:r>
              <a:rPr lang="en-US" i="0" u="sng" dirty="0">
                <a:effectLst/>
                <a:latin typeface="Arial" panose="020B0604020202020204" pitchFamily="34" charset="0"/>
              </a:rPr>
              <a:t>Complete Profiling</a:t>
            </a:r>
            <a:r>
              <a:rPr lang="en-US" b="0" i="0" dirty="0">
                <a:effectLst/>
                <a:latin typeface="Arial" panose="020B0604020202020204" pitchFamily="34" charset="0"/>
              </a:rPr>
              <a:t>: the victim unwittingly provides some text samples. attacker profiles the victim </a:t>
            </a:r>
            <a:r>
              <a:rPr lang="en-US" i="1" dirty="0">
                <a:effectLst/>
                <a:latin typeface="Arial" panose="020B0604020202020204" pitchFamily="34" charset="0"/>
              </a:rPr>
              <a:t>on target device</a:t>
            </a:r>
            <a:r>
              <a:rPr lang="en-US" b="0" i="0" dirty="0">
                <a:effectLst/>
                <a:latin typeface="Arial" panose="020B0604020202020204" pitchFamily="34" charset="0"/>
              </a:rPr>
              <a:t>.</a:t>
            </a:r>
          </a:p>
          <a:p>
            <a:endParaRPr lang="en-US" b="0" i="0" u="sng" dirty="0">
              <a:effectLst/>
              <a:latin typeface="Arial" panose="020B0604020202020204" pitchFamily="34" charset="0"/>
            </a:endParaRPr>
          </a:p>
          <a:p>
            <a:r>
              <a:rPr lang="en-US" b="0" i="0" u="sng" dirty="0">
                <a:effectLst/>
                <a:latin typeface="Arial" panose="020B0604020202020204" pitchFamily="34" charset="0"/>
              </a:rPr>
              <a:t>User Profiling</a:t>
            </a:r>
            <a:r>
              <a:rPr lang="en-US" b="0" i="0" dirty="0">
                <a:effectLst/>
                <a:latin typeface="Arial" panose="020B0604020202020204" pitchFamily="34" charset="0"/>
              </a:rPr>
              <a:t>: the attack collects training data via social engineering techniques. profiles </a:t>
            </a:r>
            <a:r>
              <a:rPr lang="en-US" dirty="0">
                <a:latin typeface="Arial" panose="020B0604020202020204" pitchFamily="34" charset="0"/>
              </a:rPr>
              <a:t>victim’s typing style </a:t>
            </a:r>
            <a:r>
              <a:rPr lang="en-US" i="1" dirty="0">
                <a:latin typeface="Arial" panose="020B0604020202020204" pitchFamily="34" charset="0"/>
              </a:rPr>
              <a:t>on device of the same model</a:t>
            </a:r>
            <a:r>
              <a:rPr lang="en-US" dirty="0">
                <a:latin typeface="Arial" panose="020B0604020202020204" pitchFamily="34" charset="0"/>
              </a:rPr>
              <a:t>.</a:t>
            </a:r>
          </a:p>
          <a:p>
            <a:endParaRPr lang="en-US" u="sng" dirty="0">
              <a:latin typeface="Arial" panose="020B0604020202020204" pitchFamily="34" charset="0"/>
            </a:endParaRPr>
          </a:p>
          <a:p>
            <a:r>
              <a:rPr lang="en-US" u="sng" dirty="0">
                <a:latin typeface="Arial" panose="020B0604020202020204" pitchFamily="34" charset="0"/>
              </a:rPr>
              <a:t>Model Profiling</a:t>
            </a:r>
            <a:r>
              <a:rPr lang="en-US" dirty="0">
                <a:latin typeface="Arial" panose="020B0604020202020204" pitchFamily="34" charset="0"/>
              </a:rPr>
              <a:t>: No information at all.  </a:t>
            </a:r>
            <a:endParaRPr lang="en-IL" dirty="0"/>
          </a:p>
        </p:txBody>
      </p:sp>
    </p:spTree>
    <p:extLst>
      <p:ext uri="{BB962C8B-B14F-4D97-AF65-F5344CB8AC3E}">
        <p14:creationId xmlns:p14="http://schemas.microsoft.com/office/powerpoint/2010/main" val="219519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26EDE-2F5C-ED17-3559-E88E5B42138A}"/>
              </a:ext>
            </a:extLst>
          </p:cNvPr>
          <p:cNvSpPr>
            <a:spLocks noGrp="1"/>
          </p:cNvSpPr>
          <p:nvPr>
            <p:ph type="title"/>
          </p:nvPr>
        </p:nvSpPr>
        <p:spPr/>
        <p:txBody>
          <a:bodyPr/>
          <a:lstStyle/>
          <a:p>
            <a:r>
              <a:rPr lang="en-US" dirty="0"/>
              <a:t>Attack Scheme:</a:t>
            </a:r>
            <a:endParaRPr lang="en-IL" dirty="0"/>
          </a:p>
        </p:txBody>
      </p:sp>
      <p:pic>
        <p:nvPicPr>
          <p:cNvPr id="5" name="מציין מיקום תוכן 4">
            <a:extLst>
              <a:ext uri="{FF2B5EF4-FFF2-40B4-BE49-F238E27FC236}">
                <a16:creationId xmlns:a16="http://schemas.microsoft.com/office/drawing/2014/main" id="{524227D9-AEAE-5FFC-9FC5-B63D006E910D}"/>
              </a:ext>
            </a:extLst>
          </p:cNvPr>
          <p:cNvPicPr>
            <a:picLocks noGrp="1" noChangeAspect="1"/>
          </p:cNvPicPr>
          <p:nvPr>
            <p:ph idx="1"/>
          </p:nvPr>
        </p:nvPicPr>
        <p:blipFill>
          <a:blip r:embed="rId2"/>
          <a:stretch>
            <a:fillRect/>
          </a:stretch>
        </p:blipFill>
        <p:spPr>
          <a:xfrm>
            <a:off x="1491884" y="1671079"/>
            <a:ext cx="6480541" cy="4490009"/>
          </a:xfrm>
        </p:spPr>
      </p:pic>
    </p:spTree>
    <p:extLst>
      <p:ext uri="{BB962C8B-B14F-4D97-AF65-F5344CB8AC3E}">
        <p14:creationId xmlns:p14="http://schemas.microsoft.com/office/powerpoint/2010/main" val="287671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C3B73AC-6C9C-1BE1-D4AE-21401EBE8A62}"/>
              </a:ext>
            </a:extLst>
          </p:cNvPr>
          <p:cNvSpPr>
            <a:spLocks noGrp="1"/>
          </p:cNvSpPr>
          <p:nvPr>
            <p:ph type="title"/>
          </p:nvPr>
        </p:nvSpPr>
        <p:spPr/>
        <p:txBody>
          <a:bodyPr/>
          <a:lstStyle/>
          <a:p>
            <a:r>
              <a:rPr lang="en-US" dirty="0"/>
              <a:t>Pre-processing (1):</a:t>
            </a:r>
          </a:p>
        </p:txBody>
      </p:sp>
      <p:sp>
        <p:nvSpPr>
          <p:cNvPr id="3" name="מציין מיקום תוכן 2">
            <a:extLst>
              <a:ext uri="{FF2B5EF4-FFF2-40B4-BE49-F238E27FC236}">
                <a16:creationId xmlns:a16="http://schemas.microsoft.com/office/drawing/2014/main" id="{2F033CFD-7DA1-7C3F-4134-6F426DA31FE3}"/>
              </a:ext>
            </a:extLst>
          </p:cNvPr>
          <p:cNvSpPr>
            <a:spLocks noGrp="1"/>
          </p:cNvSpPr>
          <p:nvPr>
            <p:ph idx="1"/>
          </p:nvPr>
        </p:nvSpPr>
        <p:spPr>
          <a:xfrm>
            <a:off x="565149" y="1628394"/>
            <a:ext cx="7335835" cy="3601212"/>
          </a:xfrm>
        </p:spPr>
        <p:txBody>
          <a:bodyPr/>
          <a:lstStyle/>
          <a:p>
            <a:r>
              <a:rPr lang="en-US" dirty="0"/>
              <a:t>Yields automatic isolation of keystrokes.</a:t>
            </a:r>
          </a:p>
          <a:p>
            <a:r>
              <a:rPr lang="en-US" dirty="0"/>
              <a:t>Use only press peaks, release peaks are ignored.</a:t>
            </a:r>
          </a:p>
        </p:txBody>
      </p:sp>
      <p:pic>
        <p:nvPicPr>
          <p:cNvPr id="5" name="תמונה 4">
            <a:extLst>
              <a:ext uri="{FF2B5EF4-FFF2-40B4-BE49-F238E27FC236}">
                <a16:creationId xmlns:a16="http://schemas.microsoft.com/office/drawing/2014/main" id="{48A603D4-5EEB-079B-87B4-52E744E8E9FA}"/>
              </a:ext>
            </a:extLst>
          </p:cNvPr>
          <p:cNvPicPr>
            <a:picLocks noChangeAspect="1"/>
          </p:cNvPicPr>
          <p:nvPr/>
        </p:nvPicPr>
        <p:blipFill>
          <a:blip r:embed="rId2"/>
          <a:stretch>
            <a:fillRect/>
          </a:stretch>
        </p:blipFill>
        <p:spPr>
          <a:xfrm>
            <a:off x="1523999" y="2536180"/>
            <a:ext cx="5153401" cy="3550930"/>
          </a:xfrm>
          <a:prstGeom prst="rect">
            <a:avLst/>
          </a:prstGeom>
        </p:spPr>
      </p:pic>
    </p:spTree>
    <p:extLst>
      <p:ext uri="{BB962C8B-B14F-4D97-AF65-F5344CB8AC3E}">
        <p14:creationId xmlns:p14="http://schemas.microsoft.com/office/powerpoint/2010/main" val="2731622833"/>
      </p:ext>
    </p:extLst>
  </p:cSld>
  <p:clrMapOvr>
    <a:masterClrMapping/>
  </p:clrMapOvr>
</p:sld>
</file>

<file path=ppt/theme/theme1.xml><?xml version="1.0" encoding="utf-8"?>
<a:theme xmlns:a="http://schemas.openxmlformats.org/drawingml/2006/main" name="PunchcardVTI">
  <a:themeElements>
    <a:clrScheme name="AnalogousFromLightSeedRightStep">
      <a:dk1>
        <a:srgbClr val="000000"/>
      </a:dk1>
      <a:lt1>
        <a:srgbClr val="FFFFFF"/>
      </a:lt1>
      <a:dk2>
        <a:srgbClr val="3C3522"/>
      </a:dk2>
      <a:lt2>
        <a:srgbClr val="E2E8E7"/>
      </a:lt2>
      <a:accent1>
        <a:srgbClr val="DA828B"/>
      </a:accent1>
      <a:accent2>
        <a:srgbClr val="D28866"/>
      </a:accent2>
      <a:accent3>
        <a:srgbClr val="BAA262"/>
      </a:accent3>
      <a:accent4>
        <a:srgbClr val="9CA952"/>
      </a:accent4>
      <a:accent5>
        <a:srgbClr val="86AE67"/>
      </a:accent5>
      <a:accent6>
        <a:srgbClr val="5AB558"/>
      </a:accent6>
      <a:hlink>
        <a:srgbClr val="568E88"/>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1534</Words>
  <Application>Microsoft Office PowerPoint</Application>
  <PresentationFormat>מסך רחב</PresentationFormat>
  <Paragraphs>111</Paragraphs>
  <Slides>29</Slides>
  <Notes>5</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29</vt:i4>
      </vt:variant>
    </vt:vector>
  </HeadingPairs>
  <TitlesOfParts>
    <vt:vector size="37" baseType="lpstr">
      <vt:lpstr>-apple-system</vt:lpstr>
      <vt:lpstr>Arial</vt:lpstr>
      <vt:lpstr>Calibri</vt:lpstr>
      <vt:lpstr>Cambria Math</vt:lpstr>
      <vt:lpstr>Neue Haas Grotesk Text Pro</vt:lpstr>
      <vt:lpstr>Roboto</vt:lpstr>
      <vt:lpstr>Times New Roman</vt:lpstr>
      <vt:lpstr>PunchcardVTI</vt:lpstr>
      <vt:lpstr>Acoustic Keylogger</vt:lpstr>
      <vt:lpstr>Today’s agenda</vt:lpstr>
      <vt:lpstr>So, what is a keylogger?</vt:lpstr>
      <vt:lpstr>What is a side-channel attack?</vt:lpstr>
      <vt:lpstr>Acoustic keylogger</vt:lpstr>
      <vt:lpstr>How is it implemented?</vt:lpstr>
      <vt:lpstr>3 Attack Scenarios:</vt:lpstr>
      <vt:lpstr>Attack Scheme:</vt:lpstr>
      <vt:lpstr>Pre-processing (1):</vt:lpstr>
      <vt:lpstr>Pre-processing (2):</vt:lpstr>
      <vt:lpstr>Multiclass Classification:</vt:lpstr>
      <vt:lpstr>Let’s see it in action!</vt:lpstr>
      <vt:lpstr>How well it predicts the answer to life, the universe and everything?</vt:lpstr>
      <vt:lpstr>What about a popular greeting?</vt:lpstr>
      <vt:lpstr>And famous tragedies? </vt:lpstr>
      <vt:lpstr>Let’s show some experiments</vt:lpstr>
      <vt:lpstr>First test</vt:lpstr>
      <vt:lpstr>First test results</vt:lpstr>
      <vt:lpstr>Second test</vt:lpstr>
      <vt:lpstr>Second test cont.’</vt:lpstr>
      <vt:lpstr>Second test results</vt:lpstr>
      <vt:lpstr>Third and last test</vt:lpstr>
      <vt:lpstr>This test results</vt:lpstr>
      <vt:lpstr>Ok. So, all we get is a bunch of letter predictions, what does that give to an attacker?</vt:lpstr>
      <vt:lpstr>How we did it</vt:lpstr>
      <vt:lpstr>The results for “forty two”</vt:lpstr>
      <vt:lpstr>The results for “hello there”</vt:lpstr>
      <vt:lpstr>Final thoughts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Acoustic Keylogger</dc:title>
  <dc:creator>Aviad Tzemah</dc:creator>
  <cp:lastModifiedBy>Yuval Levy</cp:lastModifiedBy>
  <cp:revision>2</cp:revision>
  <dcterms:created xsi:type="dcterms:W3CDTF">2022-06-25T12:23:18Z</dcterms:created>
  <dcterms:modified xsi:type="dcterms:W3CDTF">2022-06-26T13:07:03Z</dcterms:modified>
</cp:coreProperties>
</file>