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56" r:id="rId1"/>
  </p:sldMasterIdLst>
  <p:notesMasterIdLst>
    <p:notesMasterId r:id="rId13"/>
  </p:notesMasterIdLst>
  <p:sldIdLst>
    <p:sldId id="258" r:id="rId2"/>
    <p:sldId id="273" r:id="rId3"/>
    <p:sldId id="264" r:id="rId4"/>
    <p:sldId id="262" r:id="rId5"/>
    <p:sldId id="261" r:id="rId6"/>
    <p:sldId id="265" r:id="rId7"/>
    <p:sldId id="268" r:id="rId8"/>
    <p:sldId id="270" r:id="rId9"/>
    <p:sldId id="266" r:id="rId10"/>
    <p:sldId id="274" r:id="rId11"/>
    <p:sldId id="272" r:id="rId12"/>
  </p:sldIdLst>
  <p:sldSz cx="9144000" cy="5143500" type="screen16x9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28B6"/>
    <a:srgbClr val="3634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7" d="100"/>
          <a:sy n="87" d="100"/>
        </p:scale>
        <p:origin x="-318" y="-1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112B0-7DB9-4B31-8D0B-1B359E4A95BD}" type="datetimeFigureOut">
              <a:rPr lang="bg-BG" smtClean="0"/>
              <a:t>26.11.2014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03E7A-FF9D-4C62-95D8-9AE2FB82A0F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51720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03E7A-FF9D-4C62-95D8-9AE2FB82A0F8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1466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03E7A-FF9D-4C62-95D8-9AE2FB82A0F8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88619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03E7A-FF9D-4C62-95D8-9AE2FB82A0F8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66510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4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D599-9F01-44AE-8808-9EAF8FC079EC}" type="datetimeFigureOut">
              <a:rPr lang="bg-BG" smtClean="0"/>
              <a:t>26.11.2014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BB89-88C7-4F49-ACE4-7A7859A9091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51441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D599-9F01-44AE-8808-9EAF8FC079EC}" type="datetimeFigureOut">
              <a:rPr lang="bg-BG" smtClean="0"/>
              <a:t>26.11.2014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BB89-88C7-4F49-ACE4-7A7859A9091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72009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D599-9F01-44AE-8808-9EAF8FC079EC}" type="datetimeFigureOut">
              <a:rPr lang="bg-BG" smtClean="0"/>
              <a:t>26.11.2014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BB89-88C7-4F49-ACE4-7A7859A9091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597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D599-9F01-44AE-8808-9EAF8FC079EC}" type="datetimeFigureOut">
              <a:rPr lang="bg-BG" smtClean="0"/>
              <a:t>26.11.2014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BB89-88C7-4F49-ACE4-7A7859A9091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71331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D599-9F01-44AE-8808-9EAF8FC079EC}" type="datetimeFigureOut">
              <a:rPr lang="bg-BG" smtClean="0"/>
              <a:t>26.11.2014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BB89-88C7-4F49-ACE4-7A7859A9091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95180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D599-9F01-44AE-8808-9EAF8FC079EC}" type="datetimeFigureOut">
              <a:rPr lang="bg-BG" smtClean="0"/>
              <a:t>26.11.2014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BB89-88C7-4F49-ACE4-7A7859A9091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2814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D599-9F01-44AE-8808-9EAF8FC079EC}" type="datetimeFigureOut">
              <a:rPr lang="bg-BG" smtClean="0"/>
              <a:t>26.11.2014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BB89-88C7-4F49-ACE4-7A7859A9091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1835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D599-9F01-44AE-8808-9EAF8FC079EC}" type="datetimeFigureOut">
              <a:rPr lang="bg-BG" smtClean="0"/>
              <a:t>26.11.2014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BB89-88C7-4F49-ACE4-7A7859A9091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094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D599-9F01-44AE-8808-9EAF8FC079EC}" type="datetimeFigureOut">
              <a:rPr lang="bg-BG" smtClean="0"/>
              <a:t>26.11.2014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BB89-88C7-4F49-ACE4-7A7859A9091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08729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3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1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D599-9F01-44AE-8808-9EAF8FC079EC}" type="datetimeFigureOut">
              <a:rPr lang="bg-BG" smtClean="0"/>
              <a:t>26.11.2014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BB89-88C7-4F49-ACE4-7A7859A9091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02188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D599-9F01-44AE-8808-9EAF8FC079EC}" type="datetimeFigureOut">
              <a:rPr lang="bg-BG" smtClean="0"/>
              <a:t>26.11.2014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BB89-88C7-4F49-ACE4-7A7859A9091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1547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1D599-9F01-44AE-8808-9EAF8FC079EC}" type="datetimeFigureOut">
              <a:rPr lang="bg-BG" smtClean="0"/>
              <a:t>26.11.2014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EBB89-88C7-4F49-ACE4-7A7859A9091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0083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7" r:id="rId1"/>
    <p:sldLayoutId id="2147484358" r:id="rId2"/>
    <p:sldLayoutId id="2147484359" r:id="rId3"/>
    <p:sldLayoutId id="2147484360" r:id="rId4"/>
    <p:sldLayoutId id="2147484361" r:id="rId5"/>
    <p:sldLayoutId id="2147484362" r:id="rId6"/>
    <p:sldLayoutId id="2147484363" r:id="rId7"/>
    <p:sldLayoutId id="2147484364" r:id="rId8"/>
    <p:sldLayoutId id="2147484365" r:id="rId9"/>
    <p:sldLayoutId id="2147484366" r:id="rId10"/>
    <p:sldLayoutId id="21474843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hyperlink" Target="http://it-ebooks.info/book/3747/" TargetMode="External"/><Relationship Id="rId4" Type="http://schemas.openxmlformats.org/officeDocument/2006/relationships/hyperlink" Target="http://nodejs.org/documentation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-LyN-10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54972" cy="987574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Rectangle 9"/>
          <p:cNvSpPr/>
          <p:nvPr/>
        </p:nvSpPr>
        <p:spPr>
          <a:xfrm>
            <a:off x="-10972" y="4649712"/>
            <a:ext cx="9154972" cy="493787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3074" name="Picture 2" descr="C:\Users\Heru_Elda\Desktop\presentation\nodej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000" y="1131590"/>
            <a:ext cx="5986462" cy="335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5496" y="0"/>
            <a:ext cx="6192688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Introduction to Node JS</a:t>
            </a:r>
            <a:endParaRPr lang="bg-BG" dirty="0">
              <a:solidFill>
                <a:schemeClr val="bg1"/>
              </a:solidFill>
              <a:cs typeface="Aharoni" pitchFamily="2" charset="-79"/>
            </a:endParaRPr>
          </a:p>
        </p:txBody>
      </p:sp>
      <p:pic>
        <p:nvPicPr>
          <p:cNvPr id="9" name="Picture 2" descr="C:\Users\Heru_Elda\Desktop\presentation\nodejs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-210134"/>
            <a:ext cx="2592288" cy="1296144"/>
          </a:xfrm>
          <a:prstGeom prst="rect">
            <a:avLst/>
          </a:prstGeom>
          <a:noFill/>
          <a:effectLst>
            <a:outerShdw blurRad="241300" dir="5280000" sx="107000" sy="107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99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3000"/>
            <a:lum/>
          </a:blip>
          <a:srcRect/>
          <a:stretch>
            <a:fillRect l="-8000" t="15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771550"/>
            <a:ext cx="6130636" cy="41857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en-US" sz="1900" dirty="0" smtClean="0">
              <a:solidFill>
                <a:srgbClr val="D828B6"/>
              </a:solidFill>
            </a:endParaRPr>
          </a:p>
          <a:p>
            <a:r>
              <a:rPr lang="en-US" sz="1900" dirty="0" smtClean="0">
                <a:solidFill>
                  <a:srgbClr val="D828B6"/>
                </a:solidFill>
              </a:rPr>
              <a:t> var </a:t>
            </a:r>
            <a:r>
              <a:rPr lang="en-US" sz="1900" dirty="0" smtClean="0">
                <a:solidFill>
                  <a:srgbClr val="92D050"/>
                </a:solidFill>
              </a:rPr>
              <a:t>documentation</a:t>
            </a:r>
            <a:r>
              <a:rPr lang="en-US" sz="1900" dirty="0" smtClean="0"/>
              <a:t> = ‘</a:t>
            </a:r>
            <a:r>
              <a:rPr lang="en-US" sz="1900" dirty="0" smtClean="0">
                <a:hlinkClick r:id="rId4"/>
              </a:rPr>
              <a:t>http</a:t>
            </a:r>
            <a:r>
              <a:rPr lang="en-US" sz="1900" dirty="0">
                <a:hlinkClick r:id="rId4"/>
              </a:rPr>
              <a:t>://nodejs.org/documentation</a:t>
            </a:r>
            <a:r>
              <a:rPr lang="en-US" sz="1900" dirty="0" smtClean="0">
                <a:hlinkClick r:id="rId4"/>
              </a:rPr>
              <a:t>/</a:t>
            </a:r>
            <a:r>
              <a:rPr lang="en-US" sz="1900" dirty="0" smtClean="0"/>
              <a:t>’;</a:t>
            </a:r>
          </a:p>
          <a:p>
            <a:r>
              <a:rPr lang="en-US" sz="1900" dirty="0" smtClean="0">
                <a:solidFill>
                  <a:srgbClr val="D828B6"/>
                </a:solidFill>
              </a:rPr>
              <a:t> var </a:t>
            </a:r>
            <a:r>
              <a:rPr lang="en-US" sz="1900" dirty="0" smtClean="0">
                <a:solidFill>
                  <a:srgbClr val="92D050"/>
                </a:solidFill>
              </a:rPr>
              <a:t>goodBook </a:t>
            </a:r>
            <a:r>
              <a:rPr lang="en-US" sz="1900" dirty="0" smtClean="0"/>
              <a:t>= ‘</a:t>
            </a:r>
            <a:r>
              <a:rPr lang="en-US" sz="1900" dirty="0" smtClean="0">
                <a:hlinkClick r:id="rId5"/>
              </a:rPr>
              <a:t>http</a:t>
            </a:r>
            <a:r>
              <a:rPr lang="en-US" sz="1900" dirty="0">
                <a:hlinkClick r:id="rId5"/>
              </a:rPr>
              <a:t>://it-ebooks.info/book/3747</a:t>
            </a:r>
            <a:r>
              <a:rPr lang="en-US" sz="1900" dirty="0" smtClean="0">
                <a:hlinkClick r:id="rId5"/>
              </a:rPr>
              <a:t>/</a:t>
            </a:r>
            <a:r>
              <a:rPr lang="en-US" sz="1900" dirty="0" smtClean="0"/>
              <a:t>’;</a:t>
            </a:r>
          </a:p>
          <a:p>
            <a:r>
              <a:rPr lang="en-US" sz="1900" dirty="0" smtClean="0">
                <a:solidFill>
                  <a:srgbClr val="D828B6"/>
                </a:solidFill>
              </a:rPr>
              <a:t> var</a:t>
            </a:r>
            <a:r>
              <a:rPr lang="en-US" sz="1900" dirty="0" smtClean="0"/>
              <a:t> </a:t>
            </a:r>
            <a:r>
              <a:rPr lang="en-US" sz="1900" dirty="0" smtClean="0">
                <a:solidFill>
                  <a:schemeClr val="bg2">
                    <a:lumMod val="75000"/>
                  </a:schemeClr>
                </a:solidFill>
              </a:rPr>
              <a:t>resources </a:t>
            </a:r>
            <a:r>
              <a:rPr lang="en-US" sz="1900" dirty="0" smtClean="0"/>
              <a:t>= [</a:t>
            </a:r>
            <a:r>
              <a:rPr lang="en-US" sz="1900" dirty="0" smtClean="0">
                <a:solidFill>
                  <a:srgbClr val="92D050"/>
                </a:solidFill>
              </a:rPr>
              <a:t>documentation</a:t>
            </a:r>
            <a:r>
              <a:rPr lang="en-US" sz="1900" dirty="0" smtClean="0"/>
              <a:t>,  </a:t>
            </a:r>
            <a:r>
              <a:rPr lang="en-US" sz="1900" dirty="0" smtClean="0">
                <a:solidFill>
                  <a:srgbClr val="92D050"/>
                </a:solidFill>
              </a:rPr>
              <a:t>goodBook</a:t>
            </a:r>
            <a:r>
              <a:rPr lang="en-US" sz="1900" dirty="0" smtClean="0"/>
              <a:t>];</a:t>
            </a:r>
            <a:br>
              <a:rPr lang="en-US" sz="1900" dirty="0" smtClean="0"/>
            </a:br>
            <a:r>
              <a:rPr lang="en-US" sz="1900" dirty="0" smtClean="0"/>
              <a:t>  </a:t>
            </a:r>
          </a:p>
          <a:p>
            <a:r>
              <a:rPr lang="en-US" sz="1900" dirty="0" smtClean="0">
                <a:solidFill>
                  <a:srgbClr val="FF0000"/>
                </a:solidFill>
              </a:rPr>
              <a:t> learnJavaScript</a:t>
            </a:r>
            <a:r>
              <a:rPr lang="en-US" sz="1900" dirty="0"/>
              <a:t>(</a:t>
            </a:r>
            <a:r>
              <a:rPr lang="en-US" sz="1900" dirty="0">
                <a:solidFill>
                  <a:srgbClr val="FFC000"/>
                </a:solidFill>
              </a:rPr>
              <a:t>‘practice’</a:t>
            </a:r>
            <a:r>
              <a:rPr lang="en-US" sz="1900" dirty="0"/>
              <a:t>, </a:t>
            </a:r>
            <a:r>
              <a:rPr lang="en-US" sz="1900" dirty="0">
                <a:solidFill>
                  <a:srgbClr val="0070C0"/>
                </a:solidFill>
              </a:rPr>
              <a:t>function</a:t>
            </a:r>
            <a:r>
              <a:rPr lang="en-US" sz="1900" dirty="0"/>
              <a:t>(</a:t>
            </a:r>
            <a:r>
              <a:rPr lang="en-US" sz="1900" dirty="0">
                <a:solidFill>
                  <a:schemeClr val="bg2">
                    <a:lumMod val="75000"/>
                  </a:schemeClr>
                </a:solidFill>
              </a:rPr>
              <a:t>err</a:t>
            </a:r>
            <a:r>
              <a:rPr lang="en-US" sz="1900" dirty="0"/>
              <a:t>, </a:t>
            </a:r>
            <a:r>
              <a:rPr lang="en-US" sz="1900" dirty="0">
                <a:solidFill>
                  <a:schemeClr val="bg2">
                    <a:lumMod val="75000"/>
                  </a:schemeClr>
                </a:solidFill>
              </a:rPr>
              <a:t>resources</a:t>
            </a:r>
            <a:r>
              <a:rPr lang="en-US" sz="1900" dirty="0" smtClean="0"/>
              <a:t>){</a:t>
            </a:r>
            <a:endParaRPr lang="en-US" sz="1900" dirty="0"/>
          </a:p>
          <a:p>
            <a:r>
              <a:rPr lang="en-US" sz="1900" dirty="0"/>
              <a:t> </a:t>
            </a:r>
            <a:r>
              <a:rPr lang="en-US" sz="1900" dirty="0" smtClean="0"/>
              <a:t>	</a:t>
            </a:r>
            <a:r>
              <a:rPr lang="en-US" sz="1900" dirty="0" smtClean="0">
                <a:solidFill>
                  <a:srgbClr val="0070C0"/>
                </a:solidFill>
              </a:rPr>
              <a:t>if</a:t>
            </a:r>
            <a:r>
              <a:rPr lang="en-US" sz="1900" dirty="0" smtClean="0"/>
              <a:t>(</a:t>
            </a:r>
            <a:r>
              <a:rPr lang="en-US" sz="1900" dirty="0" smtClean="0">
                <a:solidFill>
                  <a:schemeClr val="bg2">
                    <a:lumMod val="75000"/>
                  </a:schemeClr>
                </a:solidFill>
              </a:rPr>
              <a:t>err</a:t>
            </a:r>
            <a:r>
              <a:rPr lang="en-US" sz="1900" dirty="0"/>
              <a:t>) </a:t>
            </a:r>
            <a:r>
              <a:rPr lang="en-US" sz="1900" dirty="0" smtClean="0"/>
              <a:t>{</a:t>
            </a:r>
          </a:p>
          <a:p>
            <a:r>
              <a:rPr lang="en-US" sz="1900" dirty="0"/>
              <a:t>	</a:t>
            </a:r>
            <a:r>
              <a:rPr lang="en-US" sz="1900" dirty="0" smtClean="0"/>
              <a:t>	console.log</a:t>
            </a:r>
            <a:r>
              <a:rPr lang="en-US" sz="1900" dirty="0"/>
              <a:t>(</a:t>
            </a:r>
            <a:r>
              <a:rPr lang="en-US" sz="1900" dirty="0">
                <a:solidFill>
                  <a:srgbClr val="FFC000"/>
                </a:solidFill>
              </a:rPr>
              <a:t>‘Try again</a:t>
            </a:r>
            <a:r>
              <a:rPr lang="en-US" sz="1900" dirty="0" smtClean="0">
                <a:solidFill>
                  <a:srgbClr val="FFC000"/>
                </a:solidFill>
              </a:rPr>
              <a:t>’</a:t>
            </a:r>
            <a:r>
              <a:rPr lang="en-US" sz="1900" dirty="0" smtClean="0"/>
              <a:t>);</a:t>
            </a:r>
            <a:r>
              <a:rPr lang="en-US" sz="1900" dirty="0"/>
              <a:t/>
            </a:r>
            <a:br>
              <a:rPr lang="en-US" sz="1900" dirty="0"/>
            </a:br>
            <a:r>
              <a:rPr lang="en-US" sz="1900" dirty="0" smtClean="0"/>
              <a:t>	} </a:t>
            </a:r>
            <a:r>
              <a:rPr lang="en-US" sz="1900" dirty="0" smtClean="0">
                <a:solidFill>
                  <a:srgbClr val="0070C0"/>
                </a:solidFill>
              </a:rPr>
              <a:t>else</a:t>
            </a:r>
            <a:r>
              <a:rPr lang="en-US" sz="1900" dirty="0" smtClean="0"/>
              <a:t> { </a:t>
            </a:r>
          </a:p>
          <a:p>
            <a:r>
              <a:rPr lang="en-US" sz="1900" dirty="0"/>
              <a:t>	</a:t>
            </a:r>
            <a:r>
              <a:rPr lang="en-US" sz="1900" dirty="0" smtClean="0"/>
              <a:t>	console.log(</a:t>
            </a:r>
            <a:r>
              <a:rPr lang="en-US" sz="1900" dirty="0" smtClean="0">
                <a:solidFill>
                  <a:schemeClr val="bg2">
                    <a:lumMod val="75000"/>
                  </a:schemeClr>
                </a:solidFill>
              </a:rPr>
              <a:t>resources</a:t>
            </a:r>
            <a:r>
              <a:rPr lang="en-US" sz="1900" dirty="0" smtClean="0"/>
              <a:t>); }</a:t>
            </a:r>
            <a:endParaRPr lang="en-US" sz="1900" dirty="0"/>
          </a:p>
          <a:p>
            <a:r>
              <a:rPr lang="en-US" sz="1900" dirty="0" smtClean="0"/>
              <a:t> });</a:t>
            </a:r>
          </a:p>
          <a:p>
            <a:endParaRPr lang="en-US" sz="1900" dirty="0" smtClean="0"/>
          </a:p>
          <a:p>
            <a:r>
              <a:rPr lang="en-US" sz="1900" dirty="0"/>
              <a:t> </a:t>
            </a:r>
            <a:r>
              <a:rPr lang="en-US" sz="1900" dirty="0" smtClean="0">
                <a:solidFill>
                  <a:srgbClr val="FF0000"/>
                </a:solidFill>
              </a:rPr>
              <a:t>learnJavaScript</a:t>
            </a:r>
            <a:r>
              <a:rPr lang="en-US" sz="1900" dirty="0"/>
              <a:t>();</a:t>
            </a:r>
          </a:p>
          <a:p>
            <a:endParaRPr lang="en-US" sz="1900" dirty="0"/>
          </a:p>
        </p:txBody>
      </p:sp>
      <p:pic>
        <p:nvPicPr>
          <p:cNvPr id="1027" name="Picture 3" descr="C:\Users\Heru_Elda\Desktop\presentation\81734325d751649ceb986d7449143e224df7dc8deabead6753baa2ebc00acde7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986643"/>
            <a:ext cx="3240360" cy="367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54972" cy="987574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Rectangle 9"/>
          <p:cNvSpPr/>
          <p:nvPr/>
        </p:nvSpPr>
        <p:spPr>
          <a:xfrm>
            <a:off x="-10972" y="4649712"/>
            <a:ext cx="9154972" cy="493787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pic>
        <p:nvPicPr>
          <p:cNvPr id="12" name="Picture 2" descr="C:\Users\Heru_Elda\Desktop\presentation\nodejs-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-210134"/>
            <a:ext cx="2592288" cy="1296144"/>
          </a:xfrm>
          <a:prstGeom prst="rect">
            <a:avLst/>
          </a:prstGeom>
          <a:noFill/>
          <a:effectLst>
            <a:outerShdw blurRad="241300" dir="5280000" sx="107000" sy="107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35496" y="0"/>
            <a:ext cx="54006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Get started!</a:t>
            </a:r>
            <a:endParaRPr lang="bg-BG" dirty="0">
              <a:solidFill>
                <a:schemeClr val="bg1"/>
              </a:solidFill>
              <a:cs typeface="Aharoni" pitchFamily="2" charset="-79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915816" y="1995686"/>
            <a:ext cx="6264696" cy="2656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dirty="0" smtClean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1350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 l="-8000" t="15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54972" cy="987574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1026" name="Picture 2" descr="C:\Users\Heru_Elda\Desktop\presentation\nodejs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-210134"/>
            <a:ext cx="2592288" cy="1296144"/>
          </a:xfrm>
          <a:prstGeom prst="rect">
            <a:avLst/>
          </a:prstGeom>
          <a:noFill/>
          <a:effectLst>
            <a:outerShdw blurRad="241300" dir="5280000" sx="107000" sy="107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-324544" y="2139702"/>
            <a:ext cx="6192688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Any questions?</a:t>
            </a:r>
            <a:endParaRPr lang="bg-BG" dirty="0">
              <a:cs typeface="Aharoni" pitchFamily="2" charset="-79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0972" y="4649712"/>
            <a:ext cx="9154972" cy="493787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8" name="Picture 2" descr="C:\Users\Heru_Elda\Desktop\presentation\companies-using-node-j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491630"/>
            <a:ext cx="3587095" cy="269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735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Heru_Elda\Desktop\presentation\contact-githu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4" y="1231138"/>
            <a:ext cx="3476615" cy="1412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eru_Elda\Pictures\day-with-Sevi-and-Eli\fox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935926"/>
            <a:ext cx="2640454" cy="396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54972" cy="987574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Rectangle 9"/>
          <p:cNvSpPr/>
          <p:nvPr/>
        </p:nvSpPr>
        <p:spPr>
          <a:xfrm>
            <a:off x="-10972" y="4649712"/>
            <a:ext cx="9154972" cy="493787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5496" y="0"/>
            <a:ext cx="6192688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Who I Am?</a:t>
            </a:r>
            <a:endParaRPr lang="bg-BG" dirty="0">
              <a:solidFill>
                <a:schemeClr val="bg1"/>
              </a:solidFill>
              <a:cs typeface="Aharoni" pitchFamily="2" charset="-79"/>
            </a:endParaRPr>
          </a:p>
        </p:txBody>
      </p:sp>
      <p:pic>
        <p:nvPicPr>
          <p:cNvPr id="9" name="Picture 2" descr="C:\Users\Heru_Elda\Desktop\presentation\nodejs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-210134"/>
            <a:ext cx="2592288" cy="1296144"/>
          </a:xfrm>
          <a:prstGeom prst="rect">
            <a:avLst/>
          </a:prstGeom>
          <a:noFill/>
          <a:effectLst>
            <a:outerShdw blurRad="241300" dir="5280000" sx="107000" sy="107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611560" y="1779662"/>
            <a:ext cx="5688632" cy="198950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70000"/>
              </a:lnSpc>
            </a:pPr>
            <a:r>
              <a:rPr lang="en-US" sz="28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Yulia Tenincheva</a:t>
            </a:r>
          </a:p>
          <a:p>
            <a:pPr algn="r">
              <a:lnSpc>
                <a:spcPct val="170000"/>
              </a:lnSpc>
            </a:pPr>
            <a:r>
              <a:rPr lang="en-US" sz="28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E-mail: yulia.ten@dezigner.ru</a:t>
            </a:r>
            <a:br>
              <a:rPr lang="en-US" sz="28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</a:br>
            <a:r>
              <a:rPr lang="en-US" sz="28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GitHub: </a:t>
            </a:r>
            <a:r>
              <a:rPr lang="en-US" sz="28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  <a:hlinkClick r:id="rId5"/>
              </a:rPr>
              <a:t>Y-Lyn-</a:t>
            </a:r>
            <a:r>
              <a:rPr lang="en-US" sz="36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  <a:hlinkClick r:id="rId5"/>
              </a:rPr>
              <a:t>10</a:t>
            </a:r>
            <a:endParaRPr lang="en-US" sz="3600" dirty="0" smtClean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  <a:p>
            <a:pPr algn="r">
              <a:lnSpc>
                <a:spcPct val="170000"/>
              </a:lnSpc>
            </a:pPr>
            <a:endParaRPr lang="bg-BG" dirty="0">
              <a:solidFill>
                <a:schemeClr val="tx1"/>
              </a:solidFill>
              <a:cs typeface="Aharoni" pitchFamily="2" charset="-79"/>
            </a:endParaRPr>
          </a:p>
        </p:txBody>
      </p:sp>
      <p:pic>
        <p:nvPicPr>
          <p:cNvPr id="1031" name="Picture 7" descr="C:\Users\Heru_Elda\Desktop\presentation\javascript_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27" y="2916265"/>
            <a:ext cx="1605192" cy="160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9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54972" cy="987574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1026" name="Picture 2" descr="C:\Users\Heru_Elda\Desktop\presentation\nodejs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-210134"/>
            <a:ext cx="2592288" cy="1296144"/>
          </a:xfrm>
          <a:prstGeom prst="rect">
            <a:avLst/>
          </a:prstGeom>
          <a:noFill/>
          <a:effectLst>
            <a:outerShdw blurRad="241300" dir="5280000" sx="107000" sy="107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-36512" y="-20538"/>
            <a:ext cx="6480720" cy="987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Why not?</a:t>
            </a:r>
            <a:endParaRPr lang="bg-BG" dirty="0">
              <a:solidFill>
                <a:schemeClr val="bg1"/>
              </a:solidFill>
              <a:cs typeface="Aharoni" pitchFamily="2" charset="-79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0972" y="4567993"/>
            <a:ext cx="9154972" cy="596045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16016" y="1347614"/>
            <a:ext cx="4320480" cy="3362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If you already can write JavaScript in the browser, why can’t you write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JavaScript on the server</a:t>
            </a:r>
            <a:r>
              <a:rPr lang="en-US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then?</a:t>
            </a:r>
            <a:endParaRPr lang="bg-BG" dirty="0">
              <a:solidFill>
                <a:schemeClr val="tx1"/>
              </a:solidFill>
              <a:cs typeface="Aharoni" pitchFamily="2" charset="-79"/>
            </a:endParaRPr>
          </a:p>
        </p:txBody>
      </p:sp>
      <p:pic>
        <p:nvPicPr>
          <p:cNvPr id="4098" name="Picture 2" descr="C:\Users\Heru_Elda\Desktop\presentation\write_all_the_code_in_javascript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7614"/>
            <a:ext cx="4536504" cy="322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08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3000"/>
            <a:lum/>
          </a:blip>
          <a:srcRect/>
          <a:stretch>
            <a:fillRect l="-8000" t="15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54972" cy="987574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1026" name="Picture 2" descr="C:\Users\Heru_Elda\Desktop\presentation\nodejs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-210134"/>
            <a:ext cx="2592288" cy="1296144"/>
          </a:xfrm>
          <a:prstGeom prst="rect">
            <a:avLst/>
          </a:prstGeom>
          <a:noFill/>
          <a:effectLst>
            <a:outerShdw blurRad="241300" dir="5280000" sx="107000" sy="107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5496" y="0"/>
            <a:ext cx="6192688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Who &amp; When ?</a:t>
            </a:r>
            <a:endParaRPr lang="bg-BG" dirty="0">
              <a:solidFill>
                <a:schemeClr val="bg1"/>
              </a:solidFill>
              <a:cs typeface="Aharoni" pitchFamily="2" charset="-79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0972" y="4649712"/>
            <a:ext cx="9154972" cy="493787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Rectangle 1"/>
          <p:cNvSpPr/>
          <p:nvPr/>
        </p:nvSpPr>
        <p:spPr>
          <a:xfrm>
            <a:off x="179512" y="1203598"/>
            <a:ext cx="3672408" cy="320087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Node.js</a:t>
            </a:r>
            <a:r>
              <a:rPr lang="en-US" sz="1600" dirty="0">
                <a:latin typeface="Aharoni" pitchFamily="2" charset="-79"/>
                <a:cs typeface="Aharoni" pitchFamily="2" charset="-79"/>
              </a:rPr>
              <a:t> was created and first published for Linux use in </a:t>
            </a:r>
            <a:r>
              <a:rPr lang="en-US" sz="2200" dirty="0" smtClean="0">
                <a:latin typeface="Aharoni" pitchFamily="2" charset="-79"/>
                <a:cs typeface="Aharoni" pitchFamily="2" charset="-79"/>
              </a:rPr>
              <a:t>2009</a:t>
            </a:r>
          </a:p>
          <a:p>
            <a:endParaRPr lang="en-US" dirty="0" smtClean="0">
              <a:latin typeface="Aharoni" pitchFamily="2" charset="-79"/>
              <a:cs typeface="Aharoni" pitchFamily="2" charset="-79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NPM</a:t>
            </a:r>
            <a:r>
              <a:rPr lang="en-US" sz="1600" dirty="0" smtClean="0">
                <a:latin typeface="Aharoni" pitchFamily="2" charset="-79"/>
                <a:cs typeface="Aharoni" pitchFamily="2" charset="-79"/>
              </a:rPr>
              <a:t>, a </a:t>
            </a:r>
            <a:r>
              <a:rPr lang="en-US" sz="1600" dirty="0">
                <a:latin typeface="Aharoni" pitchFamily="2" charset="-79"/>
                <a:cs typeface="Aharoni" pitchFamily="2" charset="-79"/>
              </a:rPr>
              <a:t>package manager for Node.js libraries, </a:t>
            </a:r>
            <a:r>
              <a:rPr lang="en-US" sz="1600" dirty="0" smtClean="0">
                <a:latin typeface="Aharoni" pitchFamily="2" charset="-79"/>
                <a:cs typeface="Aharoni" pitchFamily="2" charset="-79"/>
              </a:rPr>
              <a:t>was</a:t>
            </a:r>
            <a:r>
              <a:rPr lang="en-US" sz="22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1600" dirty="0" smtClean="0">
                <a:latin typeface="Aharoni" pitchFamily="2" charset="-79"/>
                <a:cs typeface="Aharoni" pitchFamily="2" charset="-79"/>
              </a:rPr>
              <a:t>introduced </a:t>
            </a:r>
            <a:r>
              <a:rPr lang="en-US" sz="1600" dirty="0">
                <a:latin typeface="Aharoni" pitchFamily="2" charset="-79"/>
                <a:cs typeface="Aharoni" pitchFamily="2" charset="-79"/>
              </a:rPr>
              <a:t>in </a:t>
            </a:r>
            <a:r>
              <a:rPr lang="en-US" sz="2200" dirty="0" smtClean="0">
                <a:latin typeface="Aharoni" pitchFamily="2" charset="-79"/>
                <a:cs typeface="Aharoni" pitchFamily="2" charset="-79"/>
              </a:rPr>
              <a:t>2011.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latin typeface="Aharoni" pitchFamily="2" charset="-79"/>
                <a:cs typeface="Aharoni" pitchFamily="2" charset="-79"/>
              </a:rPr>
              <a:t>In </a:t>
            </a:r>
            <a:r>
              <a:rPr lang="en-US" sz="1600" dirty="0">
                <a:latin typeface="Aharoni" pitchFamily="2" charset="-79"/>
                <a:cs typeface="Aharoni" pitchFamily="2" charset="-79"/>
              </a:rPr>
              <a:t>June </a:t>
            </a:r>
            <a:r>
              <a:rPr lang="en-US" sz="2200" dirty="0">
                <a:latin typeface="Aharoni" pitchFamily="2" charset="-79"/>
                <a:cs typeface="Aharoni" pitchFamily="2" charset="-79"/>
              </a:rPr>
              <a:t>2011</a:t>
            </a:r>
            <a:r>
              <a:rPr lang="en-US" sz="1600" dirty="0">
                <a:latin typeface="Aharoni" pitchFamily="2" charset="-79"/>
                <a:cs typeface="Aharoni" pitchFamily="2" charset="-79"/>
              </a:rPr>
              <a:t>,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Microsoft</a:t>
            </a:r>
            <a:r>
              <a:rPr lang="en-US" sz="1600" dirty="0">
                <a:latin typeface="Aharoni" pitchFamily="2" charset="-79"/>
                <a:cs typeface="Aharoni" pitchFamily="2" charset="-79"/>
              </a:rPr>
              <a:t> partnered with Joyent to create a </a:t>
            </a:r>
            <a:r>
              <a:rPr lang="en-US" sz="1600" dirty="0" smtClean="0">
                <a:latin typeface="Aharoni" pitchFamily="2" charset="-79"/>
                <a:cs typeface="Aharoni" pitchFamily="2" charset="-79"/>
              </a:rPr>
              <a:t>native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Windows</a:t>
            </a:r>
            <a:r>
              <a:rPr lang="en-US" sz="1600" dirty="0" smtClean="0">
                <a:latin typeface="Aharoni" pitchFamily="2" charset="-79"/>
                <a:cs typeface="Aharoni" pitchFamily="2" charset="-79"/>
              </a:rPr>
              <a:t> version </a:t>
            </a:r>
            <a:r>
              <a:rPr lang="en-US" sz="1600" dirty="0">
                <a:latin typeface="Aharoni" pitchFamily="2" charset="-79"/>
                <a:cs typeface="Aharoni" pitchFamily="2" charset="-79"/>
              </a:rPr>
              <a:t>of </a:t>
            </a:r>
            <a:r>
              <a:rPr lang="en-US" sz="1600" dirty="0" smtClean="0">
                <a:latin typeface="Aharoni" pitchFamily="2" charset="-79"/>
                <a:cs typeface="Aharoni" pitchFamily="2" charset="-79"/>
              </a:rPr>
              <a:t>Node.js.</a:t>
            </a:r>
            <a:r>
              <a:rPr lang="en-US" sz="1600" baseline="30000" dirty="0">
                <a:latin typeface="Aharoni" pitchFamily="2" charset="-79"/>
                <a:cs typeface="Aharoni" pitchFamily="2" charset="-79"/>
              </a:rPr>
              <a:t>  </a:t>
            </a:r>
            <a:r>
              <a:rPr lang="en-US" sz="1600" dirty="0" smtClean="0">
                <a:latin typeface="Aharoni" pitchFamily="2" charset="-79"/>
                <a:cs typeface="Aharoni" pitchFamily="2" charset="-79"/>
              </a:rPr>
              <a:t>One month later, it was released</a:t>
            </a:r>
            <a:endParaRPr lang="bg-BG" sz="1600" dirty="0">
              <a:cs typeface="Aharoni" pitchFamily="2" charset="-79"/>
            </a:endParaRPr>
          </a:p>
        </p:txBody>
      </p:sp>
      <p:pic>
        <p:nvPicPr>
          <p:cNvPr id="5122" name="Picture 2" descr="C:\Users\Heru_Elda\Desktop\presentation\1398391371178-0 (2)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072" y="1262198"/>
            <a:ext cx="5172424" cy="296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5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 l="-8000" t="15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 descr="C:\Users\Heru_Elda\Desktop\presentation\7994f003fa51ba7e5214fed86660210b4a769f8f4a3452f04580a129051ef88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3" y="771550"/>
            <a:ext cx="248376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54972" cy="987574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1026" name="Picture 2" descr="C:\Users\Heru_Elda\Desktop\presentation\nodejs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-210134"/>
            <a:ext cx="2592288" cy="1296144"/>
          </a:xfrm>
          <a:prstGeom prst="rect">
            <a:avLst/>
          </a:prstGeom>
          <a:noFill/>
          <a:effectLst>
            <a:outerShdw blurRad="241300" dir="5280000" sx="107000" sy="107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5496" y="-42937"/>
            <a:ext cx="6192688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What is NodeJS</a:t>
            </a:r>
            <a:r>
              <a:rPr lang="en-US" sz="6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?</a:t>
            </a:r>
            <a:endParaRPr lang="bg-BG" sz="6000" dirty="0">
              <a:solidFill>
                <a:schemeClr val="bg1"/>
              </a:solidFill>
              <a:cs typeface="Aharoni" pitchFamily="2" charset="-79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504" y="1203598"/>
            <a:ext cx="6552728" cy="31700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Open source</a:t>
            </a:r>
            <a:r>
              <a:rPr lang="en-US" sz="2000" dirty="0" smtClean="0">
                <a:latin typeface="Aharoni" pitchFamily="2" charset="-79"/>
                <a:cs typeface="Aharoni" pitchFamily="2" charset="-79"/>
              </a:rPr>
              <a:t>,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cross-platform</a:t>
            </a:r>
            <a:r>
              <a:rPr lang="en-US" sz="2000" dirty="0" smtClean="0">
                <a:latin typeface="Aharoni" pitchFamily="2" charset="-79"/>
                <a:cs typeface="Aharoni" pitchFamily="2" charset="-79"/>
              </a:rPr>
              <a:t> runtime environment for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server-side</a:t>
            </a:r>
            <a:r>
              <a:rPr lang="en-US" sz="2000" dirty="0" smtClean="0">
                <a:latin typeface="Aharoni" pitchFamily="2" charset="-79"/>
                <a:cs typeface="Aharoni" pitchFamily="2" charset="-79"/>
              </a:rPr>
              <a:t> and networking applications.</a:t>
            </a:r>
          </a:p>
          <a:p>
            <a:endParaRPr lang="en-US" sz="2000" dirty="0" smtClean="0">
              <a:latin typeface="Aharoni" pitchFamily="2" charset="-79"/>
              <a:cs typeface="Aharoni" pitchFamily="2" charset="-79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Aharoni" pitchFamily="2" charset="-79"/>
                <a:cs typeface="Aharoni" pitchFamily="2" charset="-79"/>
              </a:rPr>
              <a:t>Provides </a:t>
            </a:r>
            <a:r>
              <a:rPr lang="en-US" sz="2000" dirty="0">
                <a:latin typeface="Aharoni" pitchFamily="2" charset="-79"/>
                <a:cs typeface="Aharoni" pitchFamily="2" charset="-79"/>
              </a:rPr>
              <a:t>a</a:t>
            </a:r>
            <a:r>
              <a:rPr lang="en-US" sz="2000" dirty="0" smtClean="0">
                <a:latin typeface="Aharoni" pitchFamily="2" charset="-79"/>
                <a:cs typeface="Aharoni" pitchFamily="2" charset="-79"/>
              </a:rPr>
              <a:t>n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event-driven architecture</a:t>
            </a: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dirty="0" smtClean="0">
                <a:latin typeface="Aharoni" pitchFamily="2" charset="-79"/>
                <a:cs typeface="Aharoni" pitchFamily="2" charset="-79"/>
              </a:rPr>
              <a:t>and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non-blocking I/O </a:t>
            </a:r>
            <a:r>
              <a:rPr lang="en-US" sz="2000" dirty="0" smtClean="0">
                <a:latin typeface="Aharoni" pitchFamily="2" charset="-79"/>
                <a:cs typeface="Aharoni" pitchFamily="2" charset="-79"/>
              </a:rPr>
              <a:t>API that optimizes an application's throughput and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scalability</a:t>
            </a:r>
            <a:r>
              <a:rPr lang="en-US" sz="2000" dirty="0" smtClean="0">
                <a:latin typeface="Aharoni" pitchFamily="2" charset="-79"/>
                <a:cs typeface="Aharoni" pitchFamily="2" charset="-79"/>
              </a:rPr>
              <a:t>.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>
              <a:latin typeface="Aharoni" pitchFamily="2" charset="-79"/>
              <a:cs typeface="Aharoni" pitchFamily="2" charset="-79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Aharoni" pitchFamily="2" charset="-79"/>
                <a:cs typeface="Aharoni" pitchFamily="2" charset="-79"/>
              </a:rPr>
              <a:t>Uses the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Google V</a:t>
            </a: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8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 JavaScript Engine</a:t>
            </a:r>
            <a:r>
              <a:rPr lang="en-US" sz="2000" dirty="0" smtClean="0">
                <a:latin typeface="Aharoni" pitchFamily="2" charset="-79"/>
                <a:cs typeface="Aharoni" pitchFamily="2" charset="-79"/>
              </a:rPr>
              <a:t> to execute code</a:t>
            </a:r>
          </a:p>
        </p:txBody>
      </p:sp>
      <p:sp>
        <p:nvSpPr>
          <p:cNvPr id="9" name="Rectangle 8"/>
          <p:cNvSpPr/>
          <p:nvPr/>
        </p:nvSpPr>
        <p:spPr>
          <a:xfrm>
            <a:off x="-10972" y="4642997"/>
            <a:ext cx="9154972" cy="493787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9652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 l="-8000" t="15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54972" cy="987574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1026" name="Picture 2" descr="C:\Users\Heru_Elda\Desktop\presentation\nodejs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-210134"/>
            <a:ext cx="2592288" cy="1296144"/>
          </a:xfrm>
          <a:prstGeom prst="rect">
            <a:avLst/>
          </a:prstGeom>
          <a:noFill/>
          <a:effectLst>
            <a:outerShdw blurRad="241300" dir="5280000" sx="107000" sy="107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5496" y="0"/>
            <a:ext cx="6192688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How it works?</a:t>
            </a:r>
            <a:endParaRPr lang="bg-BG" sz="6000" dirty="0">
              <a:solidFill>
                <a:schemeClr val="bg1"/>
              </a:solidFill>
              <a:cs typeface="Aharoni" pitchFamily="2" charset="-79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0972" y="4649712"/>
            <a:ext cx="9154972" cy="493787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6146" name="Picture 2" descr="C:\Users\Heru_Elda\Desktop\presentation\ev-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52014"/>
            <a:ext cx="8856984" cy="49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51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 l="-8000" t="15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54972" cy="987574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1026" name="Picture 2" descr="C:\Users\Heru_Elda\Desktop\presentation\nodejs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-210134"/>
            <a:ext cx="2592288" cy="1296144"/>
          </a:xfrm>
          <a:prstGeom prst="rect">
            <a:avLst/>
          </a:prstGeom>
          <a:noFill/>
          <a:effectLst>
            <a:outerShdw blurRad="241300" dir="5280000" sx="107000" sy="107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5496" y="0"/>
            <a:ext cx="6336704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Blocking vs. Non-Blocking</a:t>
            </a:r>
            <a:endParaRPr lang="bg-BG" sz="3800" dirty="0">
              <a:solidFill>
                <a:schemeClr val="bg1"/>
              </a:solidFill>
              <a:cs typeface="Aharoni" pitchFamily="2" charset="-79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0972" y="4649712"/>
            <a:ext cx="9154972" cy="493787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79512" y="1419622"/>
            <a:ext cx="4557192" cy="7006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Reading file example in C#</a:t>
            </a:r>
            <a:endParaRPr lang="bg-BG" sz="2800" dirty="0">
              <a:solidFill>
                <a:schemeClr val="tx1"/>
              </a:solidFill>
              <a:cs typeface="Aharoni" pitchFamily="2" charset="-79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2211710"/>
            <a:ext cx="5256584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System.IO.StreamReader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myFile</a:t>
            </a:r>
            <a:r>
              <a:rPr lang="en-US" dirty="0" smtClean="0"/>
              <a:t> = 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0070C0"/>
                </a:solidFill>
              </a:rPr>
              <a:t>new</a:t>
            </a:r>
            <a:r>
              <a:rPr lang="en-US" dirty="0" smtClean="0"/>
              <a:t> System.IO.StreamReader</a:t>
            </a:r>
            <a:r>
              <a:rPr lang="en-US" dirty="0" smtClean="0"/>
              <a:t>("</a:t>
            </a:r>
            <a:r>
              <a:rPr lang="en-US" dirty="0" smtClean="0">
                <a:solidFill>
                  <a:srgbClr val="0070C0"/>
                </a:solidFill>
              </a:rPr>
              <a:t>c:\\</a:t>
            </a:r>
            <a:r>
              <a:rPr lang="en-US" dirty="0" smtClean="0">
                <a:solidFill>
                  <a:srgbClr val="0070C0"/>
                </a:solidFill>
              </a:rPr>
              <a:t>test.txt</a:t>
            </a:r>
            <a:r>
              <a:rPr lang="en-US" dirty="0" smtClean="0"/>
              <a:t>"); 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string </a:t>
            </a:r>
            <a:r>
              <a:rPr lang="en-US" dirty="0" smtClean="0">
                <a:solidFill>
                  <a:srgbClr val="D828B6"/>
                </a:solidFill>
              </a:rPr>
              <a:t>myString </a:t>
            </a:r>
            <a:r>
              <a:rPr lang="en-US" dirty="0" smtClean="0"/>
              <a:t>=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myFile</a:t>
            </a:r>
            <a:r>
              <a:rPr lang="en-US" dirty="0" smtClean="0"/>
              <a:t>.ReadToEnd(); 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myFile</a:t>
            </a:r>
            <a:r>
              <a:rPr lang="en-US" dirty="0" smtClean="0"/>
              <a:t>.Close(); </a:t>
            </a:r>
          </a:p>
          <a:p>
            <a:endParaRPr lang="en-US" dirty="0"/>
          </a:p>
          <a:p>
            <a:r>
              <a:rPr lang="en-US" dirty="0" smtClean="0"/>
              <a:t>Console.WriteLine(</a:t>
            </a:r>
            <a:r>
              <a:rPr lang="en-US" dirty="0" smtClean="0">
                <a:solidFill>
                  <a:srgbClr val="D828B6"/>
                </a:solidFill>
              </a:rPr>
              <a:t>myString</a:t>
            </a:r>
            <a:r>
              <a:rPr lang="en-US" dirty="0" smtClean="0"/>
              <a:t>);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4208" y="1563638"/>
            <a:ext cx="1872208" cy="1015663"/>
          </a:xfrm>
          <a:prstGeom prst="rect">
            <a:avLst/>
          </a:prstGeom>
          <a:solidFill>
            <a:srgbClr val="36342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Reading file is a blocking operation! </a:t>
            </a:r>
            <a:endParaRPr lang="bg-BG" sz="2000" dirty="0">
              <a:solidFill>
                <a:schemeClr val="bg1"/>
              </a:solidFill>
              <a:cs typeface="Aharoni" pitchFamily="2" charset="-79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697270" y="1769946"/>
            <a:ext cx="602922" cy="4461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41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3000"/>
            <a:lum/>
          </a:blip>
          <a:srcRect/>
          <a:stretch>
            <a:fillRect l="-8000" t="15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54972" cy="987574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1026" name="Picture 2" descr="C:\Users\Heru_Elda\Desktop\presentation\nodejs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-210134"/>
            <a:ext cx="2592288" cy="1296144"/>
          </a:xfrm>
          <a:prstGeom prst="rect">
            <a:avLst/>
          </a:prstGeom>
          <a:noFill/>
          <a:effectLst>
            <a:outerShdw blurRad="241300" dir="5280000" sx="107000" sy="107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5496" y="0"/>
            <a:ext cx="6336704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Blocking vs. Non-Blocking</a:t>
            </a:r>
            <a:endParaRPr lang="bg-BG" sz="3800" dirty="0">
              <a:solidFill>
                <a:schemeClr val="bg1"/>
              </a:solidFill>
              <a:cs typeface="Aharoni" pitchFamily="2" charset="-79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0972" y="4649712"/>
            <a:ext cx="9154972" cy="493787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" name="TextBox 2"/>
          <p:cNvSpPr txBox="1"/>
          <p:nvPr/>
        </p:nvSpPr>
        <p:spPr>
          <a:xfrm>
            <a:off x="251520" y="1858635"/>
            <a:ext cx="5040560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828B6"/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 err="1" smtClean="0"/>
              <a:t>fs</a:t>
            </a:r>
            <a:r>
              <a:rPr lang="en-US" dirty="0" smtClean="0"/>
              <a:t> </a:t>
            </a:r>
            <a:r>
              <a:rPr lang="en-US" dirty="0"/>
              <a:t>= require(</a:t>
            </a:r>
            <a:r>
              <a:rPr lang="en-US" dirty="0">
                <a:solidFill>
                  <a:srgbClr val="FFC000"/>
                </a:solidFill>
              </a:rPr>
              <a:t>'fs'</a:t>
            </a:r>
            <a:r>
              <a:rPr lang="en-US" dirty="0"/>
              <a:t>) </a:t>
            </a:r>
            <a:r>
              <a:rPr lang="en-US" dirty="0" smtClean="0"/>
              <a:t>;</a:t>
            </a:r>
          </a:p>
          <a:p>
            <a:r>
              <a:rPr lang="en-US" dirty="0" smtClean="0"/>
              <a:t>fs.readFile</a:t>
            </a:r>
            <a:r>
              <a:rPr lang="en-US" dirty="0"/>
              <a:t>(</a:t>
            </a:r>
            <a:r>
              <a:rPr lang="en-US" dirty="0">
                <a:solidFill>
                  <a:srgbClr val="FFC000"/>
                </a:solidFill>
              </a:rPr>
              <a:t>'/etc/hosts'</a:t>
            </a:r>
            <a:r>
              <a:rPr lang="en-US" dirty="0"/>
              <a:t>, </a:t>
            </a:r>
            <a:r>
              <a:rPr lang="en-US" dirty="0">
                <a:solidFill>
                  <a:srgbClr val="FFC000"/>
                </a:solidFill>
              </a:rPr>
              <a:t>'utf8'</a:t>
            </a:r>
            <a:r>
              <a:rPr lang="en-US" dirty="0"/>
              <a:t>, </a:t>
            </a:r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(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err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data</a:t>
            </a:r>
            <a:r>
              <a:rPr lang="en-US" dirty="0"/>
              <a:t>) </a:t>
            </a:r>
            <a:r>
              <a:rPr lang="en-US" dirty="0" smtClean="0"/>
              <a:t>{</a:t>
            </a:r>
          </a:p>
          <a:p>
            <a:r>
              <a:rPr lang="en-US" b="1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if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err</a:t>
            </a:r>
            <a:r>
              <a:rPr lang="en-US" dirty="0"/>
              <a:t>) { </a:t>
            </a:r>
            <a:endParaRPr lang="en-US" dirty="0" smtClean="0"/>
          </a:p>
          <a:p>
            <a:r>
              <a:rPr lang="en-US" b="1" dirty="0"/>
              <a:t>	</a:t>
            </a:r>
            <a:r>
              <a:rPr lang="en-US" b="1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return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/>
              <a:t>console.log(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err</a:t>
            </a:r>
            <a:r>
              <a:rPr lang="en-US" dirty="0"/>
              <a:t>); </a:t>
            </a:r>
            <a:endParaRPr lang="en-US" dirty="0" smtClean="0"/>
          </a:p>
          <a:p>
            <a:r>
              <a:rPr lang="en-US" dirty="0" smtClean="0"/>
              <a:t>	} 	</a:t>
            </a:r>
          </a:p>
          <a:p>
            <a:r>
              <a:rPr lang="en-US" dirty="0" smtClean="0"/>
              <a:t>	console.log(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data</a:t>
            </a:r>
            <a:r>
              <a:rPr lang="en-US" dirty="0" smtClean="0"/>
              <a:t>); </a:t>
            </a:r>
          </a:p>
          <a:p>
            <a:r>
              <a:rPr lang="en-US" dirty="0" smtClean="0"/>
              <a:t>});</a:t>
            </a:r>
          </a:p>
          <a:p>
            <a:endParaRPr lang="en-US" dirty="0"/>
          </a:p>
          <a:p>
            <a:r>
              <a:rPr lang="en-US" dirty="0" smtClean="0"/>
              <a:t>console.log(</a:t>
            </a:r>
            <a:r>
              <a:rPr lang="en-US" dirty="0" smtClean="0">
                <a:solidFill>
                  <a:srgbClr val="FFC000"/>
                </a:solidFill>
              </a:rPr>
              <a:t>‘Read file example’</a:t>
            </a:r>
            <a:r>
              <a:rPr lang="en-US" dirty="0" smtClean="0"/>
              <a:t>);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5496" y="1295037"/>
            <a:ext cx="5400600" cy="7006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Reading file example in Node.js</a:t>
            </a:r>
            <a:endParaRPr lang="bg-BG" sz="2600" dirty="0">
              <a:solidFill>
                <a:schemeClr val="tx1"/>
              </a:solidFill>
              <a:cs typeface="Aharoni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44208" y="1563638"/>
            <a:ext cx="1872208" cy="707886"/>
          </a:xfrm>
          <a:prstGeom prst="rect">
            <a:avLst/>
          </a:prstGeom>
          <a:solidFill>
            <a:srgbClr val="36342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But not in Node.js!</a:t>
            </a:r>
            <a:endParaRPr lang="bg-BG" sz="2000" dirty="0">
              <a:solidFill>
                <a:schemeClr val="bg1"/>
              </a:solidFill>
              <a:cs typeface="Aharoni" pitchFamily="2" charset="-79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697270" y="1811640"/>
            <a:ext cx="602922" cy="4461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40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 l="-8000" t="15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54972" cy="987574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36512" y="2859782"/>
            <a:ext cx="9180512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Aharoni" pitchFamily="2" charset="-79"/>
                <a:cs typeface="Aharoni" pitchFamily="2" charset="-79"/>
              </a:rPr>
              <a:t>Thinking sync in async world</a:t>
            </a:r>
            <a:endParaRPr lang="bg-BG" sz="3200" dirty="0">
              <a:cs typeface="Aharoni" pitchFamily="2" charset="-79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0972" y="4649712"/>
            <a:ext cx="9154972" cy="493787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-36512" y="1563638"/>
            <a:ext cx="9191484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LIVE DEMO</a:t>
            </a:r>
          </a:p>
        </p:txBody>
      </p:sp>
      <p:pic>
        <p:nvPicPr>
          <p:cNvPr id="12" name="Picture 2" descr="C:\Users\Heru_Elda\Desktop\presentation\nodejs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-210134"/>
            <a:ext cx="2592288" cy="1296144"/>
          </a:xfrm>
          <a:prstGeom prst="rect">
            <a:avLst/>
          </a:prstGeom>
          <a:noFill/>
          <a:effectLst>
            <a:outerShdw blurRad="241300" dir="5280000" sx="107000" sy="107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35496" y="0"/>
            <a:ext cx="54006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Let’s do it!</a:t>
            </a:r>
            <a:endParaRPr lang="bg-BG" dirty="0">
              <a:solidFill>
                <a:schemeClr val="bg1"/>
              </a:solidFill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768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601</TotalTime>
  <Words>236</Words>
  <Application>Microsoft Office PowerPoint</Application>
  <PresentationFormat>On-screen Show (16:9)</PresentationFormat>
  <Paragraphs>59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Heru_Elda</dc:creator>
  <cp:lastModifiedBy>Heru_Elda</cp:lastModifiedBy>
  <cp:revision>32</cp:revision>
  <dcterms:created xsi:type="dcterms:W3CDTF">2014-11-24T19:03:54Z</dcterms:created>
  <dcterms:modified xsi:type="dcterms:W3CDTF">2014-11-26T13:26:49Z</dcterms:modified>
</cp:coreProperties>
</file>