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5"/>
  </p:notesMasterIdLst>
  <p:sldIdLst>
    <p:sldId id="268" r:id="rId2"/>
    <p:sldId id="271" r:id="rId3"/>
    <p:sldId id="269" r:id="rId4"/>
    <p:sldId id="321" r:id="rId5"/>
    <p:sldId id="323" r:id="rId6"/>
    <p:sldId id="262" r:id="rId7"/>
    <p:sldId id="324" r:id="rId8"/>
    <p:sldId id="308" r:id="rId9"/>
    <p:sldId id="272" r:id="rId10"/>
    <p:sldId id="275" r:id="rId11"/>
    <p:sldId id="265" r:id="rId12"/>
    <p:sldId id="274" r:id="rId13"/>
    <p:sldId id="263" r:id="rId14"/>
    <p:sldId id="264" r:id="rId15"/>
    <p:sldId id="276" r:id="rId16"/>
    <p:sldId id="278" r:id="rId17"/>
    <p:sldId id="279" r:id="rId18"/>
    <p:sldId id="302" r:id="rId19"/>
    <p:sldId id="325" r:id="rId20"/>
    <p:sldId id="277" r:id="rId21"/>
    <p:sldId id="309" r:id="rId22"/>
    <p:sldId id="281" r:id="rId23"/>
    <p:sldId id="282" r:id="rId24"/>
    <p:sldId id="310" r:id="rId25"/>
    <p:sldId id="284" r:id="rId26"/>
    <p:sldId id="297" r:id="rId27"/>
    <p:sldId id="311" r:id="rId28"/>
    <p:sldId id="299" r:id="rId29"/>
    <p:sldId id="312" r:id="rId30"/>
    <p:sldId id="285" r:id="rId31"/>
    <p:sldId id="304" r:id="rId32"/>
    <p:sldId id="305" r:id="rId33"/>
    <p:sldId id="303" r:id="rId34"/>
    <p:sldId id="314" r:id="rId35"/>
    <p:sldId id="313" r:id="rId36"/>
    <p:sldId id="289" r:id="rId37"/>
    <p:sldId id="326" r:id="rId38"/>
    <p:sldId id="315" r:id="rId39"/>
    <p:sldId id="292" r:id="rId40"/>
    <p:sldId id="294" r:id="rId41"/>
    <p:sldId id="295" r:id="rId42"/>
    <p:sldId id="296" r:id="rId43"/>
    <p:sldId id="319" r:id="rId44"/>
  </p:sldIdLst>
  <p:sldSz cx="9144000" cy="5143500" type="screen16x9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01" autoAdjust="0"/>
    <p:restoredTop sz="94660"/>
  </p:normalViewPr>
  <p:slideViewPr>
    <p:cSldViewPr>
      <p:cViewPr>
        <p:scale>
          <a:sx n="66" d="100"/>
          <a:sy n="66" d="100"/>
        </p:scale>
        <p:origin x="-990" y="-7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71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40916-D223-436F-A174-4DDAB18C7A8B}" type="datetimeFigureOut">
              <a:rPr lang="bg-BG" smtClean="0"/>
              <a:t>28.6.2015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5484F1-4AA2-45A5-A552-9A2938C9119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18366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484F1-4AA2-45A5-A552-9A2938C91195}" type="slidenum">
              <a:rPr lang="bg-BG" smtClean="0"/>
              <a:t>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92241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484F1-4AA2-45A5-A552-9A2938C91195}" type="slidenum">
              <a:rPr lang="bg-BG" smtClean="0"/>
              <a:t>34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98498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32004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4750"/>
            <a:ext cx="6400800" cy="9144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420B-F46E-4BA4-B067-CA4221258356}" type="datetimeFigureOut">
              <a:rPr lang="bg-BG" smtClean="0"/>
              <a:t>28.6.2015 г.</a:t>
            </a:fld>
            <a:endParaRPr lang="bg-BG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D795BD-3071-4EA8-911C-964E145FE101}" type="slidenum">
              <a:rPr lang="bg-BG" smtClean="0"/>
              <a:t>‹#›</a:t>
            </a:fld>
            <a:endParaRPr lang="bg-BG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420B-F46E-4BA4-B067-CA4221258356}" type="datetimeFigureOut">
              <a:rPr lang="bg-BG" smtClean="0"/>
              <a:t>28.6.2015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95BD-3071-4EA8-911C-964E145FE101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420B-F46E-4BA4-B067-CA4221258356}" type="datetimeFigureOut">
              <a:rPr lang="bg-BG" smtClean="0"/>
              <a:t>28.6.2015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95BD-3071-4EA8-911C-964E145FE101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420B-F46E-4BA4-B067-CA4221258356}" type="datetimeFigureOut">
              <a:rPr lang="bg-BG" smtClean="0"/>
              <a:t>28.6.2015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95BD-3071-4EA8-911C-964E145FE101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028701"/>
            <a:ext cx="7772400" cy="1878806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051573"/>
            <a:ext cx="7772400" cy="848915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420B-F46E-4BA4-B067-CA4221258356}" type="datetimeFigureOut">
              <a:rPr lang="bg-BG" smtClean="0"/>
              <a:t>28.6.2015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95BD-3071-4EA8-911C-964E145FE101}" type="slidenum">
              <a:rPr lang="bg-BG" smtClean="0"/>
              <a:t>‹#›</a:t>
            </a:fld>
            <a:endParaRPr lang="bg-BG"/>
          </a:p>
        </p:txBody>
      </p:sp>
      <p:sp>
        <p:nvSpPr>
          <p:cNvPr id="7" name="Oval 6"/>
          <p:cNvSpPr/>
          <p:nvPr/>
        </p:nvSpPr>
        <p:spPr>
          <a:xfrm>
            <a:off x="4495800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420B-F46E-4BA4-B067-CA4221258356}" type="datetimeFigureOut">
              <a:rPr lang="bg-BG" smtClean="0"/>
              <a:t>28.6.2015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95BD-3071-4EA8-911C-964E145FE101}" type="slidenum">
              <a:rPr lang="bg-BG" smtClean="0"/>
              <a:t>‹#›</a:t>
            </a:fld>
            <a:endParaRPr lang="bg-BG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200150"/>
            <a:ext cx="4041648" cy="33947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4040188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1" y="1200150"/>
            <a:ext cx="4041775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420B-F46E-4BA4-B067-CA4221258356}" type="datetimeFigureOut">
              <a:rPr lang="bg-BG" smtClean="0"/>
              <a:t>28.6.2015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95BD-3071-4EA8-911C-964E145FE101}" type="slidenum">
              <a:rPr lang="bg-BG" smtClean="0"/>
              <a:t>‹#›</a:t>
            </a:fld>
            <a:endParaRPr lang="bg-BG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1659636"/>
            <a:ext cx="4041648" cy="29352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1659637"/>
            <a:ext cx="4041648" cy="29348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420B-F46E-4BA4-B067-CA4221258356}" type="datetimeFigureOut">
              <a:rPr lang="bg-BG" smtClean="0"/>
              <a:t>28.6.2015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95BD-3071-4EA8-911C-964E145FE101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420B-F46E-4BA4-B067-CA4221258356}" type="datetimeFigureOut">
              <a:rPr lang="bg-BG" smtClean="0"/>
              <a:t>28.6.2015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95BD-3071-4EA8-911C-964E145FE101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8" y="200025"/>
            <a:ext cx="3008313" cy="1571625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8" y="204788"/>
            <a:ext cx="4995863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8" y="1828801"/>
            <a:ext cx="3008313" cy="2765822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420B-F46E-4BA4-B067-CA4221258356}" type="datetimeFigureOut">
              <a:rPr lang="bg-BG" smtClean="0"/>
              <a:t>28.6.2015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95BD-3071-4EA8-911C-964E145FE101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171450"/>
            <a:ext cx="5711824" cy="671513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857250"/>
            <a:ext cx="6054724" cy="3405783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4357688"/>
            <a:ext cx="5711824" cy="40005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420B-F46E-4BA4-B067-CA4221258356}" type="datetimeFigureOut">
              <a:rPr lang="bg-BG" smtClean="0"/>
              <a:t>28.6.2015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95BD-3071-4EA8-911C-964E145FE101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001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8" y="4767263"/>
            <a:ext cx="2085975" cy="273844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A17420B-F46E-4BA4-B067-CA4221258356}" type="datetimeFigureOut">
              <a:rPr lang="bg-BG" smtClean="0"/>
              <a:t>28.6.2015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6" y="4767263"/>
            <a:ext cx="2847975" cy="273844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9" y="4767263"/>
            <a:ext cx="561975" cy="273844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4D795BD-3071-4EA8-911C-964E145FE101}" type="slidenum">
              <a:rPr lang="bg-BG" smtClean="0"/>
              <a:t>‹#›</a:t>
            </a:fld>
            <a:endParaRPr lang="bg-BG"/>
          </a:p>
        </p:txBody>
      </p:sp>
      <p:sp>
        <p:nvSpPr>
          <p:cNvPr id="7" name="Oval 6"/>
          <p:cNvSpPr/>
          <p:nvPr/>
        </p:nvSpPr>
        <p:spPr>
          <a:xfrm>
            <a:off x="8457760" y="4874538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4874538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Y-LyN-10" TargetMode="External"/><Relationship Id="rId4" Type="http://schemas.openxmlformats.org/officeDocument/2006/relationships/hyperlink" Target="https://twitter.com/3thelfleda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dulecounts.com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dulecounts.com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3thelfleda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hyperlink" Target="https://github.com/Y-LyN-10" TargetMode="Externa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nodesecurity.io/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5.png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0972" y="2787774"/>
            <a:ext cx="9263492" cy="2355729"/>
          </a:xfrm>
          <a:prstGeom prst="rect">
            <a:avLst/>
          </a:prstGeom>
          <a:solidFill>
            <a:srgbClr val="3634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Rectangle 13"/>
          <p:cNvSpPr/>
          <p:nvPr/>
        </p:nvSpPr>
        <p:spPr>
          <a:xfrm>
            <a:off x="-36512" y="-72009"/>
            <a:ext cx="9289032" cy="2859783"/>
          </a:xfrm>
          <a:prstGeom prst="rect">
            <a:avLst/>
          </a:prstGeom>
          <a:solidFill>
            <a:srgbClr val="3634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5122" name="Picture 2" descr="C:\Users\Heru_Elda\presentation\38053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548" y="0"/>
            <a:ext cx="10113124" cy="595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5724128" y="4299942"/>
            <a:ext cx="2719014" cy="495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bg1"/>
                </a:solidFill>
                <a:latin typeface="+mj-lt"/>
              </a:rPr>
              <a:t>Twitter  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: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hlinkClick r:id="rId4"/>
              </a:rPr>
              <a:t>@3thelfleda</a:t>
            </a:r>
            <a:endParaRPr lang="en-US" sz="20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Title 7"/>
          <p:cNvSpPr txBox="1">
            <a:spLocks/>
          </p:cNvSpPr>
          <p:nvPr/>
        </p:nvSpPr>
        <p:spPr>
          <a:xfrm>
            <a:off x="1835696" y="195486"/>
            <a:ext cx="5458222" cy="1246495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3400" b="1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Yulia Tenincheva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+mj-lt"/>
              </a:rPr>
              <a:t>Server-side NodeJS Developer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71600" y="4308734"/>
            <a:ext cx="2579044" cy="495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bg1"/>
                </a:solidFill>
                <a:latin typeface="+mj-lt"/>
              </a:rPr>
              <a:t>GitHub 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: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hlinkClick r:id="rId5"/>
              </a:rPr>
              <a:t>Y-LyN-10</a:t>
            </a:r>
            <a:endParaRPr lang="en-US" sz="2000" dirty="0" smtClean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50458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7" grpId="0"/>
      <p:bldP spid="19" grpId="0"/>
      <p:bldP spid="2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conf-presentation\threading_nod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311" y="771546"/>
            <a:ext cx="6504509" cy="3888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0972" y="4659986"/>
            <a:ext cx="9154972" cy="483517"/>
          </a:xfrm>
          <a:prstGeom prst="rect">
            <a:avLst/>
          </a:prstGeom>
          <a:solidFill>
            <a:srgbClr val="3634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Rectangle 13"/>
          <p:cNvSpPr/>
          <p:nvPr/>
        </p:nvSpPr>
        <p:spPr>
          <a:xfrm>
            <a:off x="0" y="-72008"/>
            <a:ext cx="9154972" cy="843558"/>
          </a:xfrm>
          <a:prstGeom prst="rect">
            <a:avLst/>
          </a:prstGeom>
          <a:solidFill>
            <a:srgbClr val="3634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7" name="Picture 2" descr="C:\Users\Heru_Elda\Desktop\presentation\nodejs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-174130"/>
            <a:ext cx="2035376" cy="1017688"/>
          </a:xfrm>
          <a:prstGeom prst="rect">
            <a:avLst/>
          </a:prstGeom>
          <a:noFill/>
          <a:effectLst>
            <a:outerShdw blurRad="241300" dir="5280000" sx="107000" sy="107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682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D:\es6-talk\nodejs-logo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5000"/>
                    </a14:imgEffect>
                    <a14:imgEffect>
                      <a14:colorTemperature colorTemp="4125"/>
                    </a14:imgEffect>
                    <a14:imgEffect>
                      <a14:saturation sat="130000"/>
                    </a14:imgEffect>
                    <a14:imgEffect>
                      <a14:brightnessContrast bright="52000" contrast="-2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05" y="-1876225"/>
            <a:ext cx="7328295" cy="7328295"/>
          </a:xfrm>
          <a:prstGeom prst="rect">
            <a:avLst/>
          </a:prstGeom>
          <a:noFill/>
          <a:effectLst>
            <a:outerShdw blurRad="50800" dist="50800" sx="1000" sy="1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0972" y="4659986"/>
            <a:ext cx="9154972" cy="483517"/>
          </a:xfrm>
          <a:prstGeom prst="rect">
            <a:avLst/>
          </a:prstGeom>
          <a:solidFill>
            <a:srgbClr val="3634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Rectangle 13"/>
          <p:cNvSpPr/>
          <p:nvPr/>
        </p:nvSpPr>
        <p:spPr>
          <a:xfrm>
            <a:off x="0" y="-72008"/>
            <a:ext cx="9154972" cy="843558"/>
          </a:xfrm>
          <a:prstGeom prst="rect">
            <a:avLst/>
          </a:prstGeom>
          <a:solidFill>
            <a:srgbClr val="3634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4098" name="Picture 2" descr="D:\conf-presentation\nodejs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955" y="627534"/>
            <a:ext cx="3224594" cy="322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67544" y="3664644"/>
            <a:ext cx="5040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Aharoni" pitchFamily="2" charset="-79"/>
                <a:cs typeface="Aharoni" pitchFamily="2" charset="-79"/>
              </a:rPr>
              <a:t>NodeJS is like</a:t>
            </a:r>
            <a:endParaRPr lang="bg-BG" sz="5400" b="1" dirty="0">
              <a:latin typeface="+mj-lt"/>
              <a:cs typeface="Aharoni" pitchFamily="2" charset="-79"/>
            </a:endParaRPr>
          </a:p>
        </p:txBody>
      </p:sp>
      <p:pic>
        <p:nvPicPr>
          <p:cNvPr id="10" name="Picture 2" descr="D:\conf-presentation\2000px-Starbucks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919" y="1131590"/>
            <a:ext cx="2408665" cy="240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Heru_Elda\Desktop\presentation\nodejs-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-174130"/>
            <a:ext cx="2035376" cy="1017688"/>
          </a:xfrm>
          <a:prstGeom prst="rect">
            <a:avLst/>
          </a:prstGeom>
          <a:noFill/>
          <a:effectLst>
            <a:outerShdw blurRad="241300" dir="5280000" sx="107000" sy="107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220072" y="3664644"/>
            <a:ext cx="367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Aharoni" pitchFamily="2" charset="-79"/>
                <a:cs typeface="Aharoni" pitchFamily="2" charset="-79"/>
              </a:rPr>
              <a:t>Starbucks</a:t>
            </a:r>
            <a:endParaRPr lang="bg-BG" sz="5400" b="1" dirty="0">
              <a:latin typeface="+mj-lt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25707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D:\conf-presentation\threading_jav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771549"/>
            <a:ext cx="6379662" cy="3854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0972" y="4659986"/>
            <a:ext cx="9154972" cy="483517"/>
          </a:xfrm>
          <a:prstGeom prst="rect">
            <a:avLst/>
          </a:prstGeom>
          <a:solidFill>
            <a:srgbClr val="3634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Rectangle 13"/>
          <p:cNvSpPr/>
          <p:nvPr/>
        </p:nvSpPr>
        <p:spPr>
          <a:xfrm>
            <a:off x="0" y="-72008"/>
            <a:ext cx="9154972" cy="843558"/>
          </a:xfrm>
          <a:prstGeom prst="rect">
            <a:avLst/>
          </a:prstGeom>
          <a:solidFill>
            <a:srgbClr val="3634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12" name="Picture 2" descr="C:\Users\Heru_Elda\Desktop\presentation\nodejs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-174130"/>
            <a:ext cx="2035376" cy="1017688"/>
          </a:xfrm>
          <a:prstGeom prst="rect">
            <a:avLst/>
          </a:prstGeom>
          <a:noFill/>
          <a:effectLst>
            <a:outerShdw blurRad="241300" dir="5280000" sx="107000" sy="107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35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conf-presentation\im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452" y="1338031"/>
            <a:ext cx="4678804" cy="332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796136" y="4515966"/>
            <a:ext cx="1512168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Rectangle 4"/>
          <p:cNvSpPr/>
          <p:nvPr/>
        </p:nvSpPr>
        <p:spPr>
          <a:xfrm>
            <a:off x="-10972" y="4659986"/>
            <a:ext cx="9154972" cy="483517"/>
          </a:xfrm>
          <a:prstGeom prst="rect">
            <a:avLst/>
          </a:prstGeom>
          <a:solidFill>
            <a:srgbClr val="3634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Rectangle 13"/>
          <p:cNvSpPr/>
          <p:nvPr/>
        </p:nvSpPr>
        <p:spPr>
          <a:xfrm>
            <a:off x="0" y="-72008"/>
            <a:ext cx="9154972" cy="843558"/>
          </a:xfrm>
          <a:prstGeom prst="rect">
            <a:avLst/>
          </a:prstGeom>
          <a:solidFill>
            <a:srgbClr val="3634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6" name="Picture 2" descr="C:\Users\Heru_Elda\Desktop\presentation\nodejs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-174130"/>
            <a:ext cx="2035376" cy="1017688"/>
          </a:xfrm>
          <a:prstGeom prst="rect">
            <a:avLst/>
          </a:prstGeom>
          <a:noFill/>
          <a:effectLst>
            <a:outerShdw blurRad="241300" dir="5280000" sx="107000" sy="107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80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D:\conf-presentation\2154x732xSL_nodeexpertise_header_2.png.pagespeed.ic.KUoTxNOm2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14949" y="723411"/>
            <a:ext cx="12007629" cy="408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0972" y="4659986"/>
            <a:ext cx="9154972" cy="483517"/>
          </a:xfrm>
          <a:prstGeom prst="rect">
            <a:avLst/>
          </a:prstGeom>
          <a:solidFill>
            <a:srgbClr val="3634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Rectangle 13"/>
          <p:cNvSpPr/>
          <p:nvPr/>
        </p:nvSpPr>
        <p:spPr>
          <a:xfrm>
            <a:off x="0" y="-72008"/>
            <a:ext cx="9154972" cy="843558"/>
          </a:xfrm>
          <a:prstGeom prst="rect">
            <a:avLst/>
          </a:prstGeom>
          <a:solidFill>
            <a:srgbClr val="3634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TextBox 6"/>
          <p:cNvSpPr txBox="1"/>
          <p:nvPr/>
        </p:nvSpPr>
        <p:spPr>
          <a:xfrm>
            <a:off x="3491880" y="3939902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Community</a:t>
            </a:r>
            <a:endParaRPr lang="bg-BG" sz="3200" b="1" dirty="0">
              <a:solidFill>
                <a:schemeClr val="bg1"/>
              </a:solidFill>
              <a:latin typeface="+mj-lt"/>
              <a:cs typeface="Aharoni" pitchFamily="2" charset="-79"/>
            </a:endParaRPr>
          </a:p>
        </p:txBody>
      </p:sp>
      <p:pic>
        <p:nvPicPr>
          <p:cNvPr id="9" name="Picture 2" descr="C:\Users\Heru_Elda\Desktop\presentation\nodejs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-174130"/>
            <a:ext cx="2035376" cy="1017688"/>
          </a:xfrm>
          <a:prstGeom prst="rect">
            <a:avLst/>
          </a:prstGeom>
          <a:noFill/>
          <a:effectLst>
            <a:outerShdw blurRad="241300" dir="5280000" sx="107000" sy="107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170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0972" y="4659986"/>
            <a:ext cx="9154972" cy="483517"/>
          </a:xfrm>
          <a:prstGeom prst="rect">
            <a:avLst/>
          </a:prstGeom>
          <a:solidFill>
            <a:srgbClr val="3634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Rectangle 13"/>
          <p:cNvSpPr/>
          <p:nvPr/>
        </p:nvSpPr>
        <p:spPr>
          <a:xfrm>
            <a:off x="0" y="-72008"/>
            <a:ext cx="9154972" cy="843558"/>
          </a:xfrm>
          <a:prstGeom prst="rect">
            <a:avLst/>
          </a:prstGeom>
          <a:solidFill>
            <a:srgbClr val="3634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Rectangle 1"/>
          <p:cNvSpPr/>
          <p:nvPr/>
        </p:nvSpPr>
        <p:spPr>
          <a:xfrm>
            <a:off x="251520" y="114436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Open source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Cross-platform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 runtime environment for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server-side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 and networking applications.</a:t>
            </a:r>
          </a:p>
        </p:txBody>
      </p:sp>
      <p:pic>
        <p:nvPicPr>
          <p:cNvPr id="10242" name="Picture 2" descr="D:\conf-presentation\8b11e3e2d40972731edd00452f786b5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04" y="2787774"/>
            <a:ext cx="24005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D:\conf-presentation\nodejs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995686"/>
            <a:ext cx="2160239" cy="2160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D:\conf-presentation\1.0.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2367753"/>
            <a:ext cx="1298175" cy="1482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Heru_Elda\Desktop\presentation\nodejs-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-174130"/>
            <a:ext cx="2035376" cy="1017688"/>
          </a:xfrm>
          <a:prstGeom prst="rect">
            <a:avLst/>
          </a:prstGeom>
          <a:noFill/>
          <a:effectLst>
            <a:outerShdw blurRad="241300" dir="5280000" sx="107000" sy="107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636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D:\conf-presentation\packages-last-ye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754566"/>
            <a:ext cx="5847710" cy="3905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0972" y="4659986"/>
            <a:ext cx="9154972" cy="483517"/>
          </a:xfrm>
          <a:prstGeom prst="rect">
            <a:avLst/>
          </a:prstGeom>
          <a:solidFill>
            <a:srgbClr val="3634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Rectangle 13"/>
          <p:cNvSpPr/>
          <p:nvPr/>
        </p:nvSpPr>
        <p:spPr>
          <a:xfrm>
            <a:off x="0" y="-72008"/>
            <a:ext cx="9154972" cy="843558"/>
          </a:xfrm>
          <a:prstGeom prst="rect">
            <a:avLst/>
          </a:prstGeom>
          <a:solidFill>
            <a:srgbClr val="3634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" name="Rectangle 12"/>
          <p:cNvSpPr/>
          <p:nvPr/>
        </p:nvSpPr>
        <p:spPr>
          <a:xfrm>
            <a:off x="5650634" y="4659982"/>
            <a:ext cx="3457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cs typeface="Aharoni" pitchFamily="2" charset="-79"/>
                <a:hlinkClick r:id="rId3"/>
              </a:rPr>
              <a:t>http://www.modulecounts.com/</a:t>
            </a:r>
            <a:endParaRPr lang="bg-BG" dirty="0">
              <a:cs typeface="Aharoni" pitchFamily="2" charset="-79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56211" y="888271"/>
            <a:ext cx="3208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+mj-lt"/>
                <a:cs typeface="Aharoni" pitchFamily="2" charset="-79"/>
              </a:rPr>
              <a:t>Average growth / day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835697" y="803488"/>
            <a:ext cx="23762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+mj-lt"/>
                <a:cs typeface="Aharoni" pitchFamily="2" charset="-79"/>
              </a:rPr>
              <a:t> (last year)</a:t>
            </a:r>
          </a:p>
        </p:txBody>
      </p:sp>
      <p:sp>
        <p:nvSpPr>
          <p:cNvPr id="6" name="Rectangle 5"/>
          <p:cNvSpPr/>
          <p:nvPr/>
        </p:nvSpPr>
        <p:spPr>
          <a:xfrm>
            <a:off x="5868144" y="1482338"/>
            <a:ext cx="2683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cs typeface="Aharoni" pitchFamily="2" charset="-79"/>
              </a:rPr>
              <a:t>NPM (nodejs) :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cs typeface="Aharoni" pitchFamily="2" charset="-79"/>
              </a:rPr>
              <a:t>26</a:t>
            </a:r>
            <a:r>
              <a:rPr lang="bg-BG" b="1" dirty="0" smtClean="0">
                <a:solidFill>
                  <a:schemeClr val="accent1">
                    <a:lumMod val="75000"/>
                  </a:schemeClr>
                </a:solidFill>
                <a:cs typeface="Aharoni" pitchFamily="2" charset="-79"/>
              </a:rPr>
              <a:t>3</a:t>
            </a:r>
            <a:endParaRPr lang="en-US" b="1" dirty="0">
              <a:solidFill>
                <a:schemeClr val="accent1">
                  <a:lumMod val="75000"/>
                </a:schemeClr>
              </a:solidFill>
              <a:cs typeface="Aharoni" pitchFamily="2" charset="-79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883206" y="1914386"/>
            <a:ext cx="25052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b="1" dirty="0" smtClean="0">
                <a:cs typeface="Aharoni" pitchFamily="2" charset="-79"/>
              </a:rPr>
              <a:t>GoDoc (Go): </a:t>
            </a:r>
            <a:r>
              <a:rPr lang="en-US" b="1" dirty="0" smtClean="0">
                <a:cs typeface="Aharoni" pitchFamily="2" charset="-79"/>
              </a:rPr>
              <a:t>2</a:t>
            </a:r>
            <a:r>
              <a:rPr lang="bg-BG" b="1" dirty="0" smtClean="0">
                <a:cs typeface="Aharoni" pitchFamily="2" charset="-79"/>
              </a:rPr>
              <a:t>07</a:t>
            </a:r>
            <a:endParaRPr lang="en-US" b="1" dirty="0">
              <a:cs typeface="Aharoni" pitchFamily="2" charset="-79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868144" y="2418442"/>
            <a:ext cx="2683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b="1" dirty="0" smtClean="0">
                <a:cs typeface="Aharoni" pitchFamily="2" charset="-79"/>
              </a:rPr>
              <a:t>Packagist (PHP): 87</a:t>
            </a:r>
            <a:endParaRPr lang="en-US" b="1" dirty="0">
              <a:cs typeface="Aharoni" pitchFamily="2" charset="-79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883206" y="3426554"/>
            <a:ext cx="25052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cs typeface="Aharoni" pitchFamily="2" charset="-79"/>
              </a:rPr>
              <a:t>Bower (JS): 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cs typeface="Aharoni" pitchFamily="2" charset="-79"/>
              </a:rPr>
              <a:t>6</a:t>
            </a:r>
            <a:r>
              <a:rPr lang="bg-BG" b="1" dirty="0" smtClean="0">
                <a:solidFill>
                  <a:schemeClr val="accent1">
                    <a:lumMod val="75000"/>
                  </a:schemeClr>
                </a:solidFill>
                <a:cs typeface="Aharoni" pitchFamily="2" charset="-79"/>
              </a:rPr>
              <a:t>4</a:t>
            </a:r>
            <a:endParaRPr lang="en-US" b="1" dirty="0">
              <a:solidFill>
                <a:schemeClr val="accent1">
                  <a:lumMod val="75000"/>
                </a:schemeClr>
              </a:solidFill>
              <a:cs typeface="Aharoni" pitchFamily="2" charset="-79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868144" y="2922498"/>
            <a:ext cx="33123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b="1" dirty="0" smtClean="0">
                <a:cs typeface="Aharoni" pitchFamily="2" charset="-79"/>
              </a:rPr>
              <a:t>Maven Central (Java): 82</a:t>
            </a:r>
            <a:endParaRPr lang="en-US" b="1" dirty="0">
              <a:cs typeface="Aharoni" pitchFamily="2" charset="-79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868144" y="3930610"/>
            <a:ext cx="33123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b="1" dirty="0" smtClean="0">
                <a:cs typeface="Aharoni" pitchFamily="2" charset="-79"/>
              </a:rPr>
              <a:t>RubyGems</a:t>
            </a:r>
            <a:r>
              <a:rPr lang="en-US" b="1" dirty="0">
                <a:cs typeface="Aharoni" pitchFamily="2" charset="-79"/>
              </a:rPr>
              <a:t> </a:t>
            </a:r>
            <a:r>
              <a:rPr lang="en-US" b="1" dirty="0" smtClean="0">
                <a:cs typeface="Aharoni" pitchFamily="2" charset="-79"/>
              </a:rPr>
              <a:t> (ruby):  52 </a:t>
            </a:r>
            <a:endParaRPr lang="en-US" b="1" dirty="0">
              <a:cs typeface="Aharoni" pitchFamily="2" charset="-79"/>
            </a:endParaRPr>
          </a:p>
        </p:txBody>
      </p:sp>
      <p:pic>
        <p:nvPicPr>
          <p:cNvPr id="26" name="Picture 2" descr="C:\Users\Heru_Elda\Desktop\presentation\nodejs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-174130"/>
            <a:ext cx="2035376" cy="1017688"/>
          </a:xfrm>
          <a:prstGeom prst="rect">
            <a:avLst/>
          </a:prstGeom>
          <a:noFill/>
          <a:effectLst>
            <a:outerShdw blurRad="241300" dir="5280000" sx="107000" sy="107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813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6" grpId="0"/>
      <p:bldP spid="20" grpId="0"/>
      <p:bldP spid="21" grpId="0"/>
      <p:bldP spid="22" grpId="0"/>
      <p:bldP spid="23" grpId="0"/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D:\conf-presentation\packages-e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3976"/>
            <a:ext cx="6269657" cy="415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0972" y="4659986"/>
            <a:ext cx="9154972" cy="483517"/>
          </a:xfrm>
          <a:prstGeom prst="rect">
            <a:avLst/>
          </a:prstGeom>
          <a:solidFill>
            <a:srgbClr val="3634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Rectangle 13"/>
          <p:cNvSpPr/>
          <p:nvPr/>
        </p:nvSpPr>
        <p:spPr>
          <a:xfrm>
            <a:off x="0" y="-72008"/>
            <a:ext cx="9154972" cy="843558"/>
          </a:xfrm>
          <a:prstGeom prst="rect">
            <a:avLst/>
          </a:prstGeom>
          <a:solidFill>
            <a:srgbClr val="3634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" name="Rectangle 3"/>
          <p:cNvSpPr/>
          <p:nvPr/>
        </p:nvSpPr>
        <p:spPr>
          <a:xfrm>
            <a:off x="5650634" y="4659982"/>
            <a:ext cx="3457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cs typeface="Aharoni" pitchFamily="2" charset="-79"/>
                <a:hlinkClick r:id="rId3"/>
              </a:rPr>
              <a:t>http://www.modulecounts.com/</a:t>
            </a:r>
            <a:endParaRPr lang="bg-BG" dirty="0">
              <a:cs typeface="Aharoni" pitchFamily="2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12160" y="1359808"/>
            <a:ext cx="30243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buFont typeface="Arial" pitchFamily="34" charset="0"/>
              <a:buChar char="•"/>
            </a:pPr>
            <a:r>
              <a:rPr lang="en-US" sz="2000" b="1" dirty="0" smtClean="0">
                <a:latin typeface="+mj-lt"/>
                <a:cs typeface="Aharoni" pitchFamily="2" charset="-79"/>
              </a:rPr>
              <a:t>Total NPM Modules  today: </a:t>
            </a:r>
            <a:r>
              <a:rPr lang="en-US" sz="2000" b="1" dirty="0" smtClean="0">
                <a:latin typeface="+mj-lt"/>
                <a:cs typeface="Aharoni" pitchFamily="2" charset="-79"/>
              </a:rPr>
              <a:t>1</a:t>
            </a:r>
            <a:r>
              <a:rPr lang="bg-BG" sz="2000" b="1" dirty="0" smtClean="0">
                <a:latin typeface="+mj-lt"/>
                <a:cs typeface="Aharoni" pitchFamily="2" charset="-79"/>
              </a:rPr>
              <a:t>6</a:t>
            </a:r>
            <a:r>
              <a:rPr lang="bg-BG" sz="2000" b="1" dirty="0" smtClean="0">
                <a:latin typeface="+mj-lt"/>
                <a:cs typeface="Aharoni" pitchFamily="2" charset="-79"/>
              </a:rPr>
              <a:t>0</a:t>
            </a:r>
            <a:r>
              <a:rPr lang="bg-BG" sz="2000" b="1" dirty="0">
                <a:latin typeface="+mj-lt"/>
                <a:cs typeface="Aharoni" pitchFamily="2" charset="-79"/>
              </a:rPr>
              <a:t>1</a:t>
            </a:r>
            <a:r>
              <a:rPr lang="en-US" sz="2000" b="1" dirty="0" smtClean="0">
                <a:latin typeface="+mj-lt"/>
                <a:cs typeface="Aharoni" pitchFamily="2" charset="-79"/>
              </a:rPr>
              <a:t>90</a:t>
            </a:r>
            <a:endParaRPr lang="en-US" sz="2000" b="1" dirty="0" smtClean="0">
              <a:latin typeface="+mj-lt"/>
              <a:cs typeface="Aharoni" pitchFamily="2" charset="-79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35697" y="803488"/>
            <a:ext cx="25147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+mj-lt"/>
                <a:cs typeface="Aharoni" pitchFamily="2" charset="-79"/>
              </a:rPr>
              <a:t> (all time)</a:t>
            </a:r>
          </a:p>
        </p:txBody>
      </p:sp>
      <p:pic>
        <p:nvPicPr>
          <p:cNvPr id="12" name="Picture 2" descr="C:\Users\Heru_Elda\Desktop\presentation\nodejs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-174130"/>
            <a:ext cx="2035376" cy="1017688"/>
          </a:xfrm>
          <a:prstGeom prst="rect">
            <a:avLst/>
          </a:prstGeom>
          <a:noFill/>
          <a:effectLst>
            <a:outerShdw blurRad="241300" dir="5280000" sx="107000" sy="107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780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D:\es6-talk\nodejs-logo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5000"/>
                    </a14:imgEffect>
                    <a14:imgEffect>
                      <a14:colorTemperature colorTemp="4125"/>
                    </a14:imgEffect>
                    <a14:imgEffect>
                      <a14:saturation sat="130000"/>
                    </a14:imgEffect>
                    <a14:imgEffect>
                      <a14:brightnessContrast bright="52000" contrast="-2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-956642"/>
            <a:ext cx="6912768" cy="6912768"/>
          </a:xfrm>
          <a:prstGeom prst="rect">
            <a:avLst/>
          </a:prstGeom>
          <a:noFill/>
          <a:effectLst>
            <a:outerShdw blurRad="50800" dist="50800" sx="1000" sy="1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0972" y="4659986"/>
            <a:ext cx="9154972" cy="483517"/>
          </a:xfrm>
          <a:prstGeom prst="rect">
            <a:avLst/>
          </a:prstGeom>
          <a:solidFill>
            <a:srgbClr val="3634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-72008"/>
            <a:ext cx="9154972" cy="843558"/>
          </a:xfrm>
          <a:prstGeom prst="rect">
            <a:avLst/>
          </a:prstGeom>
          <a:solidFill>
            <a:srgbClr val="3634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pic>
        <p:nvPicPr>
          <p:cNvPr id="15" name="Picture 2" descr="C:\Users\Heru_Elda\Desktop\presentation\nodejs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-174130"/>
            <a:ext cx="2035376" cy="1017688"/>
          </a:xfrm>
          <a:prstGeom prst="rect">
            <a:avLst/>
          </a:prstGeom>
          <a:noFill/>
          <a:effectLst>
            <a:outerShdw blurRad="241300" dir="5280000" sx="107000" sy="107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386346" y="1707654"/>
            <a:ext cx="65421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 smtClean="0">
                <a:latin typeface="Aharoni" pitchFamily="2" charset="-79"/>
                <a:cs typeface="Aharoni" pitchFamily="2" charset="-79"/>
              </a:rPr>
              <a:t>Dependency management</a:t>
            </a:r>
            <a:endParaRPr lang="bg-BG" sz="4000" dirty="0">
              <a:cs typeface="Aharoni" pitchFamily="2" charset="-79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3568" y="3147814"/>
            <a:ext cx="3240360" cy="338554"/>
          </a:xfrm>
          <a:prstGeom prst="rect">
            <a:avLst/>
          </a:prstGeom>
          <a:solidFill>
            <a:schemeClr val="tx1"/>
          </a:solidFill>
          <a:ln w="12700"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99FF33"/>
                </a:solidFill>
                <a:latin typeface="Consolas" pitchFamily="49" charset="0"/>
                <a:cs typeface="Consolas" pitchFamily="49" charset="0"/>
              </a:rPr>
              <a:t>$ npm install lodash --save</a:t>
            </a:r>
            <a:endParaRPr lang="en-US" sz="1600" dirty="0">
              <a:solidFill>
                <a:srgbClr val="99FF33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6" name="Picture 2" descr="D:\conf-presentation\require-modul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991" y="3170388"/>
            <a:ext cx="36099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5657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D:\es6-talk\nodejs-logo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5000"/>
                    </a14:imgEffect>
                    <a14:imgEffect>
                      <a14:colorTemperature colorTemp="4125"/>
                    </a14:imgEffect>
                    <a14:imgEffect>
                      <a14:saturation sat="130000"/>
                    </a14:imgEffect>
                    <a14:imgEffect>
                      <a14:brightnessContrast bright="52000" contrast="-2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-956642"/>
            <a:ext cx="6912768" cy="6912768"/>
          </a:xfrm>
          <a:prstGeom prst="rect">
            <a:avLst/>
          </a:prstGeom>
          <a:noFill/>
          <a:effectLst>
            <a:outerShdw blurRad="50800" dist="50800" sx="1000" sy="1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:\conf-presentation\dependencie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803742"/>
            <a:ext cx="4320480" cy="4432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0972" y="4659986"/>
            <a:ext cx="9154972" cy="483517"/>
          </a:xfrm>
          <a:prstGeom prst="rect">
            <a:avLst/>
          </a:prstGeom>
          <a:solidFill>
            <a:srgbClr val="3634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-72008"/>
            <a:ext cx="9154972" cy="843558"/>
          </a:xfrm>
          <a:prstGeom prst="rect">
            <a:avLst/>
          </a:prstGeom>
          <a:solidFill>
            <a:srgbClr val="3634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pic>
        <p:nvPicPr>
          <p:cNvPr id="15" name="Picture 2" descr="C:\Users\Heru_Elda\Desktop\presentation\nodejs-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-174130"/>
            <a:ext cx="2035376" cy="1017688"/>
          </a:xfrm>
          <a:prstGeom prst="rect">
            <a:avLst/>
          </a:prstGeom>
          <a:noFill/>
          <a:effectLst>
            <a:outerShdw blurRad="241300" dir="5280000" sx="107000" sy="107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611842" y="1897544"/>
            <a:ext cx="33120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Aharoni" pitchFamily="2" charset="-79"/>
                <a:cs typeface="Aharoni" pitchFamily="2" charset="-79"/>
              </a:rPr>
              <a:t>Keep track of outdated dependencies</a:t>
            </a:r>
            <a:endParaRPr lang="bg-BG" sz="3600" dirty="0"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004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0972" y="2787774"/>
            <a:ext cx="9263492" cy="2355729"/>
          </a:xfrm>
          <a:prstGeom prst="rect">
            <a:avLst/>
          </a:prstGeom>
          <a:solidFill>
            <a:srgbClr val="3634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Rectangle 13"/>
          <p:cNvSpPr/>
          <p:nvPr/>
        </p:nvSpPr>
        <p:spPr>
          <a:xfrm>
            <a:off x="-36512" y="-72009"/>
            <a:ext cx="9289032" cy="2859783"/>
          </a:xfrm>
          <a:prstGeom prst="rect">
            <a:avLst/>
          </a:prstGeom>
          <a:solidFill>
            <a:srgbClr val="3634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5724128" y="4299942"/>
            <a:ext cx="2719014" cy="495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bg1"/>
                </a:solidFill>
                <a:latin typeface="+mj-lt"/>
              </a:rPr>
              <a:t>Twitter  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: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hlinkClick r:id="rId3"/>
              </a:rPr>
              <a:t>@3thelfleda</a:t>
            </a:r>
            <a:endParaRPr lang="en-US" sz="20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0972" y="4659986"/>
            <a:ext cx="9154972" cy="483517"/>
          </a:xfrm>
          <a:prstGeom prst="rect">
            <a:avLst/>
          </a:prstGeom>
          <a:solidFill>
            <a:srgbClr val="3634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10" name="Picture 2" descr="C:\Users\Heru_Elda\Desktop\presentation\nodejs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-236562"/>
            <a:ext cx="2035376" cy="1017688"/>
          </a:xfrm>
          <a:prstGeom prst="rect">
            <a:avLst/>
          </a:prstGeom>
          <a:noFill/>
          <a:effectLst>
            <a:outerShdw blurRad="241300" dir="5280000" sx="107000" sy="107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-72008"/>
            <a:ext cx="9154972" cy="843558"/>
          </a:xfrm>
          <a:prstGeom prst="rect">
            <a:avLst/>
          </a:prstGeom>
          <a:solidFill>
            <a:srgbClr val="3634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" name="Title 7"/>
          <p:cNvSpPr txBox="1">
            <a:spLocks/>
          </p:cNvSpPr>
          <p:nvPr/>
        </p:nvSpPr>
        <p:spPr>
          <a:xfrm>
            <a:off x="1835696" y="195486"/>
            <a:ext cx="5458222" cy="1246495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3400" b="1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Yulia Tenincheva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+mj-lt"/>
              </a:rPr>
              <a:t>Server-side NodeJS Developer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71600" y="4308734"/>
            <a:ext cx="2579044" cy="495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bg1"/>
                </a:solidFill>
                <a:latin typeface="+mj-lt"/>
              </a:rPr>
              <a:t>GitHub 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: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hlinkClick r:id="rId5"/>
              </a:rPr>
              <a:t>Y-LyN-10</a:t>
            </a:r>
            <a:endParaRPr lang="en-US" sz="2000" dirty="0" smtClean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1" name="Picture 2" descr="D:\conf-presentation\199aff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986" y="1180525"/>
            <a:ext cx="5715000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16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7" grpId="0"/>
      <p:bldP spid="19" grpId="0"/>
      <p:bldP spid="2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0972" y="4659986"/>
            <a:ext cx="9154972" cy="483517"/>
          </a:xfrm>
          <a:prstGeom prst="rect">
            <a:avLst/>
          </a:prstGeom>
          <a:solidFill>
            <a:srgbClr val="3634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-72008"/>
            <a:ext cx="9154972" cy="843558"/>
          </a:xfrm>
          <a:prstGeom prst="rect">
            <a:avLst/>
          </a:prstGeom>
          <a:solidFill>
            <a:srgbClr val="3634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27584" y="1563638"/>
            <a:ext cx="748883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latin typeface="Aharoni" pitchFamily="2" charset="-79"/>
                <a:cs typeface="Aharoni" pitchFamily="2" charset="-79"/>
              </a:rPr>
              <a:t>Check </a:t>
            </a:r>
            <a:r>
              <a:rPr lang="en-US" sz="3200" dirty="0" smtClean="0">
                <a:latin typeface="Aharoni" pitchFamily="2" charset="-79"/>
                <a:cs typeface="Aharoni" pitchFamily="2" charset="-79"/>
              </a:rPr>
              <a:t>your </a:t>
            </a:r>
            <a:r>
              <a:rPr lang="en-US" sz="3200" dirty="0" smtClean="0">
                <a:latin typeface="Aharoni" pitchFamily="2" charset="-79"/>
                <a:cs typeface="Aharoni" pitchFamily="2" charset="-79"/>
              </a:rPr>
              <a:t>modules for security</a:t>
            </a:r>
            <a:endParaRPr lang="en-US" sz="3200" dirty="0" smtClean="0">
              <a:latin typeface="Aharoni" pitchFamily="2" charset="-79"/>
              <a:cs typeface="Aharoni" pitchFamily="2" charset="-79"/>
            </a:endParaRPr>
          </a:p>
          <a:p>
            <a:pPr algn="ctr"/>
            <a:r>
              <a:rPr lang="en-US" sz="3200" dirty="0" smtClean="0">
                <a:latin typeface="Aharoni" pitchFamily="2" charset="-79"/>
                <a:cs typeface="Aharoni" pitchFamily="2" charset="-79"/>
                <a:hlinkClick r:id="rId2"/>
              </a:rPr>
              <a:t>NodeJS Security Project</a:t>
            </a:r>
            <a:endParaRPr lang="en-US" sz="3200" dirty="0" smtClean="0"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6" name="Picture 2" descr="C:\Users\Heru_Elda\Desktop\presentation\nodejs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-174130"/>
            <a:ext cx="2035376" cy="1017688"/>
          </a:xfrm>
          <a:prstGeom prst="rect">
            <a:avLst/>
          </a:prstGeom>
          <a:noFill/>
          <a:effectLst>
            <a:outerShdw blurRad="241300" dir="5280000" sx="107000" sy="107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683568" y="3291830"/>
            <a:ext cx="3240360" cy="338554"/>
          </a:xfrm>
          <a:prstGeom prst="rect">
            <a:avLst/>
          </a:prstGeom>
          <a:solidFill>
            <a:schemeClr val="tx1"/>
          </a:solidFill>
          <a:ln w="12700"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99FF33"/>
                </a:solidFill>
                <a:latin typeface="Consolas" pitchFamily="49" charset="0"/>
                <a:cs typeface="Consolas" pitchFamily="49" charset="0"/>
              </a:rPr>
              <a:t>$ npm i nsp -g</a:t>
            </a:r>
            <a:endParaRPr lang="en-US" sz="1600" dirty="0">
              <a:solidFill>
                <a:srgbClr val="99FF33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0194" y="3745364"/>
            <a:ext cx="3240360" cy="338554"/>
          </a:xfrm>
          <a:prstGeom prst="rect">
            <a:avLst/>
          </a:prstGeom>
          <a:solidFill>
            <a:schemeClr val="tx1"/>
          </a:solidFill>
          <a:ln w="12700"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99FF33"/>
                </a:solidFill>
                <a:latin typeface="Consolas" pitchFamily="49" charset="0"/>
                <a:cs typeface="Consolas" pitchFamily="49" charset="0"/>
              </a:rPr>
              <a:t>$ nsp package</a:t>
            </a:r>
            <a:endParaRPr lang="en-US" sz="1600" dirty="0">
              <a:solidFill>
                <a:srgbClr val="99FF33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55976" y="3291830"/>
            <a:ext cx="4176464" cy="338554"/>
          </a:xfrm>
          <a:prstGeom prst="rect">
            <a:avLst/>
          </a:prstGeom>
          <a:solidFill>
            <a:schemeClr val="tx1"/>
          </a:solidFill>
          <a:ln w="12700"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99FF33"/>
                </a:solidFill>
                <a:latin typeface="Consolas" pitchFamily="49" charset="0"/>
                <a:cs typeface="Consolas" pitchFamily="49" charset="0"/>
              </a:rPr>
              <a:t>$ npm I grunt-nsp-package –save-dev</a:t>
            </a:r>
            <a:endParaRPr lang="en-US" sz="1600" dirty="0">
              <a:solidFill>
                <a:srgbClr val="99FF33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55976" y="3745364"/>
            <a:ext cx="4176464" cy="338554"/>
          </a:xfrm>
          <a:prstGeom prst="rect">
            <a:avLst/>
          </a:prstGeom>
          <a:solidFill>
            <a:schemeClr val="tx1"/>
          </a:solidFill>
          <a:ln w="12700"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99FF33"/>
                </a:solidFill>
                <a:latin typeface="Consolas" pitchFamily="49" charset="0"/>
                <a:cs typeface="Consolas" pitchFamily="49" charset="0"/>
              </a:rPr>
              <a:t>$ grunt validate-package</a:t>
            </a:r>
            <a:endParaRPr lang="en-US" sz="1600" dirty="0">
              <a:solidFill>
                <a:srgbClr val="99FF33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091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0972" y="4659986"/>
            <a:ext cx="9154972" cy="483517"/>
          </a:xfrm>
          <a:prstGeom prst="rect">
            <a:avLst/>
          </a:prstGeom>
          <a:solidFill>
            <a:srgbClr val="3634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Rectangle 13"/>
          <p:cNvSpPr/>
          <p:nvPr/>
        </p:nvSpPr>
        <p:spPr>
          <a:xfrm>
            <a:off x="0" y="-72008"/>
            <a:ext cx="9154972" cy="843558"/>
          </a:xfrm>
          <a:prstGeom prst="rect">
            <a:avLst/>
          </a:prstGeom>
          <a:solidFill>
            <a:srgbClr val="3634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11" name="Picture 2" descr="C:\Users\Heru_Elda\Desktop\presentation\nodejs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-174130"/>
            <a:ext cx="2035376" cy="1017688"/>
          </a:xfrm>
          <a:prstGeom prst="rect">
            <a:avLst/>
          </a:prstGeom>
          <a:noFill/>
          <a:effectLst>
            <a:outerShdw blurRad="241300" dir="5280000" sx="107000" sy="107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-10972" y="1853411"/>
            <a:ext cx="91549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latin typeface="Aharoni" pitchFamily="2" charset="-79"/>
                <a:cs typeface="Aharoni" pitchFamily="2" charset="-79"/>
              </a:rPr>
              <a:t>Well, JavaScript on the server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92408" y="2625755"/>
            <a:ext cx="81560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cs typeface="Aharoni" pitchFamily="2" charset="-79"/>
              </a:rPr>
              <a:t>Is it the same? </a:t>
            </a:r>
          </a:p>
          <a:p>
            <a:pPr algn="ctr"/>
            <a:r>
              <a:rPr lang="en-US" sz="2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cs typeface="Aharoni" pitchFamily="2" charset="-79"/>
              </a:rPr>
              <a:t>What’s the difference?</a:t>
            </a:r>
          </a:p>
        </p:txBody>
      </p:sp>
    </p:spTree>
    <p:extLst>
      <p:ext uri="{BB962C8B-B14F-4D97-AF65-F5344CB8AC3E}">
        <p14:creationId xmlns:p14="http://schemas.microsoft.com/office/powerpoint/2010/main" val="1515690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0972" y="4659986"/>
            <a:ext cx="9154972" cy="483517"/>
          </a:xfrm>
          <a:prstGeom prst="rect">
            <a:avLst/>
          </a:prstGeom>
          <a:solidFill>
            <a:srgbClr val="3634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-72008"/>
            <a:ext cx="9154972" cy="843558"/>
          </a:xfrm>
          <a:prstGeom prst="rect">
            <a:avLst/>
          </a:prstGeom>
          <a:solidFill>
            <a:srgbClr val="3634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pic>
        <p:nvPicPr>
          <p:cNvPr id="15" name="Picture 2" descr="C:\Users\Heru_Elda\Desktop\presentation\nodejs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-174130"/>
            <a:ext cx="2035376" cy="1017688"/>
          </a:xfrm>
          <a:prstGeom prst="rect">
            <a:avLst/>
          </a:prstGeom>
          <a:noFill/>
          <a:effectLst>
            <a:outerShdw blurRad="241300" dir="5280000" sx="107000" sy="107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165406" y="1784886"/>
            <a:ext cx="4932761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 smtClean="0">
                <a:latin typeface="Aharoni" pitchFamily="2" charset="-79"/>
                <a:cs typeface="Aharoni" pitchFamily="2" charset="-79"/>
              </a:rPr>
              <a:t>Lots of JS </a:t>
            </a:r>
          </a:p>
          <a:p>
            <a:pPr algn="ctr"/>
            <a:r>
              <a:rPr lang="en-US" sz="4000" dirty="0" smtClean="0">
                <a:solidFill>
                  <a:srgbClr val="92D050"/>
                </a:solidFill>
                <a:latin typeface="Aharoni" pitchFamily="2" charset="-79"/>
                <a:cs typeface="Aharoni" pitchFamily="2" charset="-79"/>
              </a:rPr>
              <a:t>problems go away </a:t>
            </a:r>
          </a:p>
          <a:p>
            <a:pPr algn="ctr"/>
            <a:r>
              <a:rPr lang="en-US" sz="4000" dirty="0" smtClean="0">
                <a:latin typeface="Aharoni" pitchFamily="2" charset="-79"/>
                <a:cs typeface="Aharoni" pitchFamily="2" charset="-79"/>
              </a:rPr>
              <a:t>in NodeJS</a:t>
            </a:r>
            <a:endParaRPr lang="bg-BG" sz="4000" dirty="0"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0652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D:\es6-talk\nodejs-logo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5000"/>
                    </a14:imgEffect>
                    <a14:imgEffect>
                      <a14:colorTemperature colorTemp="4125"/>
                    </a14:imgEffect>
                    <a14:imgEffect>
                      <a14:saturation sat="130000"/>
                    </a14:imgEffect>
                    <a14:imgEffect>
                      <a14:brightnessContrast bright="52000" contrast="-2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689138"/>
            <a:ext cx="4330884" cy="4330884"/>
          </a:xfrm>
          <a:prstGeom prst="rect">
            <a:avLst/>
          </a:prstGeom>
          <a:noFill/>
          <a:effectLst>
            <a:outerShdw blurRad="50800" dist="50800" sx="1000" sy="1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0972" y="4659986"/>
            <a:ext cx="9154972" cy="483517"/>
          </a:xfrm>
          <a:prstGeom prst="rect">
            <a:avLst/>
          </a:prstGeom>
          <a:solidFill>
            <a:srgbClr val="3634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-72008"/>
            <a:ext cx="9154972" cy="843558"/>
          </a:xfrm>
          <a:prstGeom prst="rect">
            <a:avLst/>
          </a:prstGeom>
          <a:solidFill>
            <a:srgbClr val="3634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pic>
        <p:nvPicPr>
          <p:cNvPr id="15" name="Picture 2" descr="C:\Users\Heru_Elda\Desktop\presentation\nodejs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-174130"/>
            <a:ext cx="2035376" cy="1017688"/>
          </a:xfrm>
          <a:prstGeom prst="rect">
            <a:avLst/>
          </a:prstGeom>
          <a:noFill/>
          <a:effectLst>
            <a:outerShdw blurRad="241300" dir="5280000" sx="107000" sy="107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88980" y="1133331"/>
            <a:ext cx="58272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Aharoni" pitchFamily="2" charset="-79"/>
                <a:cs typeface="Aharoni" pitchFamily="2" charset="-79"/>
              </a:rPr>
              <a:t>Well, you have to know…</a:t>
            </a:r>
            <a:endParaRPr lang="bg-BG" sz="3600" dirty="0">
              <a:cs typeface="Aharoni" pitchFamily="2" charset="-79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9512" y="1995686"/>
            <a:ext cx="815605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haroni" pitchFamily="2" charset="-79"/>
              </a:rPr>
              <a:t>Frameworks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haroni" pitchFamily="2" charset="-79"/>
              </a:rPr>
              <a:t> 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haroni" pitchFamily="2" charset="-79"/>
              </a:rPr>
              <a:t>(Express, KOA…)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haroni" pitchFamily="2" charset="-79"/>
              </a:rPr>
              <a:t>Networking &amp; WebSockets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haroni" pitchFamily="2" charset="-79"/>
              </a:rPr>
              <a:t>ORMs and databases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haroni" pitchFamily="2" charset="-79"/>
              </a:rPr>
              <a:t>Working with the file system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haroni" pitchFamily="2" charset="-79"/>
              </a:rPr>
              <a:t>And others things…</a:t>
            </a:r>
          </a:p>
        </p:txBody>
      </p:sp>
    </p:spTree>
    <p:extLst>
      <p:ext uri="{BB962C8B-B14F-4D97-AF65-F5344CB8AC3E}">
        <p14:creationId xmlns:p14="http://schemas.microsoft.com/office/powerpoint/2010/main" val="364374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0972" y="4659986"/>
            <a:ext cx="9154972" cy="483517"/>
          </a:xfrm>
          <a:prstGeom prst="rect">
            <a:avLst/>
          </a:prstGeom>
          <a:solidFill>
            <a:srgbClr val="3634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Rectangle 13"/>
          <p:cNvSpPr/>
          <p:nvPr/>
        </p:nvSpPr>
        <p:spPr>
          <a:xfrm>
            <a:off x="0" y="-72008"/>
            <a:ext cx="9154972" cy="843558"/>
          </a:xfrm>
          <a:prstGeom prst="rect">
            <a:avLst/>
          </a:prstGeom>
          <a:solidFill>
            <a:srgbClr val="3634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11" name="Picture 2" descr="C:\Users\Heru_Elda\Desktop\presentation\nodejs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-174130"/>
            <a:ext cx="2035376" cy="1017688"/>
          </a:xfrm>
          <a:prstGeom prst="rect">
            <a:avLst/>
          </a:prstGeom>
          <a:noFill/>
          <a:effectLst>
            <a:outerShdw blurRad="241300" dir="5280000" sx="107000" sy="107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053016" y="2295912"/>
            <a:ext cx="719139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Aharoni" pitchFamily="2" charset="-79"/>
                <a:cs typeface="Aharoni" pitchFamily="2" charset="-79"/>
              </a:rPr>
              <a:t>Maintainable </a:t>
            </a:r>
            <a:r>
              <a:rPr lang="en-US" sz="4000" dirty="0" smtClean="0">
                <a:latin typeface="Aharoni" pitchFamily="2" charset="-79"/>
                <a:cs typeface="Aharoni" pitchFamily="2" charset="-79"/>
              </a:rPr>
              <a:t>Server-side</a:t>
            </a:r>
            <a:r>
              <a:rPr lang="en-US" sz="3600" dirty="0" smtClean="0">
                <a:latin typeface="Aharoni" pitchFamily="2" charset="-79"/>
                <a:cs typeface="Aharoni" pitchFamily="2" charset="-79"/>
              </a:rPr>
              <a:t> Code</a:t>
            </a:r>
            <a:endParaRPr lang="bg-BG" sz="3600" dirty="0"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7424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0972" y="4659986"/>
            <a:ext cx="9154972" cy="483517"/>
          </a:xfrm>
          <a:prstGeom prst="rect">
            <a:avLst/>
          </a:prstGeom>
          <a:solidFill>
            <a:srgbClr val="3634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-72008"/>
            <a:ext cx="9154972" cy="843558"/>
          </a:xfrm>
          <a:prstGeom prst="rect">
            <a:avLst/>
          </a:prstGeom>
          <a:solidFill>
            <a:srgbClr val="3634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pic>
        <p:nvPicPr>
          <p:cNvPr id="15" name="Picture 2" descr="C:\Users\Heru_Elda\Desktop\presentation\nodejs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-174130"/>
            <a:ext cx="2035376" cy="1017688"/>
          </a:xfrm>
          <a:prstGeom prst="rect">
            <a:avLst/>
          </a:prstGeom>
          <a:noFill/>
          <a:effectLst>
            <a:outerShdw blurRad="241300" dir="5280000" sx="107000" sy="107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907704" y="2060724"/>
            <a:ext cx="53495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Aharoni" pitchFamily="2" charset="-79"/>
                <a:cs typeface="Aharoni" pitchFamily="2" charset="-79"/>
              </a:rPr>
              <a:t>Use static analysis tools</a:t>
            </a:r>
            <a:endParaRPr lang="bg-BG" sz="3600" dirty="0">
              <a:cs typeface="Aharoni" pitchFamily="2" charset="-79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40480" y="2768610"/>
            <a:ext cx="68599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cs typeface="Aharoni" pitchFamily="2" charset="-79"/>
              </a:rPr>
              <a:t>JSHint, JSLint</a:t>
            </a:r>
          </a:p>
        </p:txBody>
      </p:sp>
    </p:spTree>
    <p:extLst>
      <p:ext uri="{BB962C8B-B14F-4D97-AF65-F5344CB8AC3E}">
        <p14:creationId xmlns:p14="http://schemas.microsoft.com/office/powerpoint/2010/main" val="3412509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D:\conf-presentation\jslint-op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793086"/>
            <a:ext cx="5580113" cy="3938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0972" y="4659986"/>
            <a:ext cx="9154972" cy="483517"/>
          </a:xfrm>
          <a:prstGeom prst="rect">
            <a:avLst/>
          </a:prstGeom>
          <a:solidFill>
            <a:srgbClr val="3634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-72008"/>
            <a:ext cx="9154972" cy="843558"/>
          </a:xfrm>
          <a:prstGeom prst="rect">
            <a:avLst/>
          </a:prstGeom>
          <a:solidFill>
            <a:srgbClr val="3634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pic>
        <p:nvPicPr>
          <p:cNvPr id="15" name="Picture 2" descr="C:\Users\Heru_Elda\Desktop\presentation\nodejs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-174130"/>
            <a:ext cx="2035376" cy="1017688"/>
          </a:xfrm>
          <a:prstGeom prst="rect">
            <a:avLst/>
          </a:prstGeom>
          <a:noFill/>
          <a:effectLst>
            <a:outerShdw blurRad="241300" dir="5280000" sx="107000" sy="107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251520" y="1491630"/>
            <a:ext cx="309634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latin typeface="Aharoni" pitchFamily="2" charset="-79"/>
                <a:cs typeface="Aharoni" pitchFamily="2" charset="-79"/>
              </a:rPr>
              <a:t>Avoid </a:t>
            </a:r>
          </a:p>
          <a:p>
            <a:pPr algn="ctr"/>
            <a:r>
              <a:rPr lang="en-US" sz="2800" b="1" dirty="0" smtClean="0">
                <a:latin typeface="Aharoni" pitchFamily="2" charset="-79"/>
                <a:cs typeface="Aharoni" pitchFamily="2" charset="-79"/>
              </a:rPr>
              <a:t>global scope, </a:t>
            </a:r>
          </a:p>
          <a:p>
            <a:pPr algn="ctr"/>
            <a:r>
              <a:rPr lang="en-US" sz="2800" b="1" dirty="0" smtClean="0">
                <a:latin typeface="Aharoni" pitchFamily="2" charset="-79"/>
                <a:cs typeface="Aharoni" pitchFamily="2" charset="-79"/>
              </a:rPr>
              <a:t>use strict mode </a:t>
            </a:r>
          </a:p>
          <a:p>
            <a:pPr algn="ctr"/>
            <a:r>
              <a:rPr lang="en-US" sz="2800" b="1" dirty="0" smtClean="0">
                <a:latin typeface="Aharoni" pitchFamily="2" charset="-79"/>
                <a:cs typeface="Aharoni" pitchFamily="2" charset="-79"/>
              </a:rPr>
              <a:t>and just </a:t>
            </a:r>
          </a:p>
          <a:p>
            <a:pPr algn="ctr"/>
            <a:r>
              <a:rPr lang="en-US" sz="2800" b="1" dirty="0" smtClean="0">
                <a:latin typeface="Aharoni" pitchFamily="2" charset="-79"/>
                <a:cs typeface="Aharoni" pitchFamily="2" charset="-79"/>
              </a:rPr>
              <a:t>don’t do stupid things</a:t>
            </a:r>
          </a:p>
        </p:txBody>
      </p:sp>
    </p:spTree>
    <p:extLst>
      <p:ext uri="{BB962C8B-B14F-4D97-AF65-F5344CB8AC3E}">
        <p14:creationId xmlns:p14="http://schemas.microsoft.com/office/powerpoint/2010/main" val="3339918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0972" y="4659986"/>
            <a:ext cx="9154972" cy="483517"/>
          </a:xfrm>
          <a:prstGeom prst="rect">
            <a:avLst/>
          </a:prstGeom>
          <a:solidFill>
            <a:srgbClr val="3634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Rectangle 13"/>
          <p:cNvSpPr/>
          <p:nvPr/>
        </p:nvSpPr>
        <p:spPr>
          <a:xfrm>
            <a:off x="0" y="-72008"/>
            <a:ext cx="9154972" cy="843558"/>
          </a:xfrm>
          <a:prstGeom prst="rect">
            <a:avLst/>
          </a:prstGeom>
          <a:solidFill>
            <a:srgbClr val="3634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11" name="Picture 2" descr="C:\Users\Heru_Elda\Desktop\presentation\nodejs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-174130"/>
            <a:ext cx="2035376" cy="1017688"/>
          </a:xfrm>
          <a:prstGeom prst="rect">
            <a:avLst/>
          </a:prstGeom>
          <a:noFill/>
          <a:effectLst>
            <a:outerShdw blurRad="241300" dir="5280000" sx="107000" sy="107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727872" y="2316817"/>
            <a:ext cx="38603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Aharoni" pitchFamily="2" charset="-79"/>
                <a:cs typeface="Aharoni" pitchFamily="2" charset="-79"/>
              </a:rPr>
              <a:t>Frameworks</a:t>
            </a:r>
            <a:endParaRPr lang="bg-BG" sz="4800" dirty="0"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0765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0972" y="4659986"/>
            <a:ext cx="9154972" cy="483517"/>
          </a:xfrm>
          <a:prstGeom prst="rect">
            <a:avLst/>
          </a:prstGeom>
          <a:solidFill>
            <a:srgbClr val="3634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-72008"/>
            <a:ext cx="9154972" cy="843558"/>
          </a:xfrm>
          <a:prstGeom prst="rect">
            <a:avLst/>
          </a:prstGeom>
          <a:solidFill>
            <a:srgbClr val="3634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pic>
        <p:nvPicPr>
          <p:cNvPr id="15" name="Picture 2" descr="C:\Users\Heru_Elda\Desktop\presentation\nodejs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-174130"/>
            <a:ext cx="2035376" cy="1017688"/>
          </a:xfrm>
          <a:prstGeom prst="rect">
            <a:avLst/>
          </a:prstGeom>
          <a:noFill/>
          <a:effectLst>
            <a:outerShdw blurRad="241300" dir="5280000" sx="107000" sy="107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611560" y="1635646"/>
            <a:ext cx="780151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Aharoni" pitchFamily="2" charset="-79"/>
                <a:cs typeface="Aharoni" pitchFamily="2" charset="-79"/>
              </a:rPr>
              <a:t>Application Frameworks can encourage more maintainable codebases, but it's ultimately up to the developers to do the right </a:t>
            </a:r>
            <a:r>
              <a:rPr lang="en-US" sz="3200" dirty="0" smtClean="0">
                <a:latin typeface="Aharoni" pitchFamily="2" charset="-79"/>
                <a:cs typeface="Aharoni" pitchFamily="2" charset="-79"/>
              </a:rPr>
              <a:t>thing</a:t>
            </a:r>
            <a:endParaRPr lang="en-US" sz="3200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8354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0972" y="4659986"/>
            <a:ext cx="9154972" cy="483517"/>
          </a:xfrm>
          <a:prstGeom prst="rect">
            <a:avLst/>
          </a:prstGeom>
          <a:solidFill>
            <a:srgbClr val="3634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Rectangle 13"/>
          <p:cNvSpPr/>
          <p:nvPr/>
        </p:nvSpPr>
        <p:spPr>
          <a:xfrm>
            <a:off x="0" y="-72008"/>
            <a:ext cx="9154972" cy="843558"/>
          </a:xfrm>
          <a:prstGeom prst="rect">
            <a:avLst/>
          </a:prstGeom>
          <a:solidFill>
            <a:srgbClr val="3634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11" name="Picture 2" descr="C:\Users\Heru_Elda\Desktop\presentation\nodejs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-174130"/>
            <a:ext cx="2035376" cy="1017688"/>
          </a:xfrm>
          <a:prstGeom prst="rect">
            <a:avLst/>
          </a:prstGeom>
          <a:noFill/>
          <a:effectLst>
            <a:outerShdw blurRad="241300" dir="5280000" sx="107000" sy="107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2123728" y="1779662"/>
            <a:ext cx="506741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latin typeface="Aharoni" pitchFamily="2" charset="-79"/>
                <a:cs typeface="Aharoni" pitchFamily="2" charset="-79"/>
              </a:rPr>
              <a:t>Modular </a:t>
            </a:r>
            <a:r>
              <a:rPr lang="en-US" sz="4000" dirty="0" smtClean="0">
                <a:latin typeface="Aharoni" pitchFamily="2" charset="-79"/>
                <a:cs typeface="Aharoni" pitchFamily="2" charset="-79"/>
              </a:rPr>
              <a:t>JavaScript</a:t>
            </a:r>
            <a:endParaRPr lang="bg-BG" sz="4000" dirty="0" smtClean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68472" y="2571750"/>
            <a:ext cx="685991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cs typeface="Aharoni" pitchFamily="2" charset="-79"/>
              </a:rPr>
              <a:t>Single unit of work. </a:t>
            </a:r>
            <a:endParaRPr lang="bg-BG" sz="2800" dirty="0" smtClean="0">
              <a:solidFill>
                <a:schemeClr val="tx2">
                  <a:lumMod val="75000"/>
                  <a:lumOff val="25000"/>
                </a:schemeClr>
              </a:solidFill>
              <a:latin typeface="+mj-lt"/>
              <a:cs typeface="Aharoni" pitchFamily="2" charset="-79"/>
            </a:endParaRPr>
          </a:p>
          <a:p>
            <a:pPr algn="ctr"/>
            <a:r>
              <a:rPr lang="en-US" sz="2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cs typeface="Aharoni" pitchFamily="2" charset="-79"/>
              </a:rPr>
              <a:t>Small</a:t>
            </a:r>
            <a:r>
              <a:rPr lang="en-US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cs typeface="Aharoni" pitchFamily="2" charset="-79"/>
              </a:rPr>
              <a:t>, reusable, testable, </a:t>
            </a:r>
            <a:endParaRPr lang="bg-BG" sz="2800" dirty="0" smtClean="0">
              <a:solidFill>
                <a:schemeClr val="tx2">
                  <a:lumMod val="75000"/>
                  <a:lumOff val="25000"/>
                </a:schemeClr>
              </a:solidFill>
              <a:latin typeface="+mj-lt"/>
              <a:cs typeface="Aharoni" pitchFamily="2" charset="-79"/>
            </a:endParaRPr>
          </a:p>
          <a:p>
            <a:pPr algn="ctr"/>
            <a:r>
              <a:rPr lang="en-US" sz="2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cs typeface="Aharoni" pitchFamily="2" charset="-79"/>
              </a:rPr>
              <a:t>discrete</a:t>
            </a:r>
            <a:r>
              <a:rPr lang="en-US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cs typeface="Aharoni" pitchFamily="2" charset="-79"/>
              </a:rPr>
              <a:t>, loosely coupled</a:t>
            </a:r>
            <a:endParaRPr lang="en-US" sz="2800" dirty="0" smtClean="0">
              <a:solidFill>
                <a:schemeClr val="tx2">
                  <a:lumMod val="75000"/>
                  <a:lumOff val="25000"/>
                </a:schemeClr>
              </a:solidFill>
              <a:latin typeface="+mj-lt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45135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D:\es6-talk\nodejs-logo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5000"/>
                    </a14:imgEffect>
                    <a14:imgEffect>
                      <a14:colorTemperature colorTemp="4125"/>
                    </a14:imgEffect>
                    <a14:imgEffect>
                      <a14:saturation sat="130000"/>
                    </a14:imgEffect>
                    <a14:imgEffect>
                      <a14:brightnessContrast bright="52000" contrast="-2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-956642"/>
            <a:ext cx="6912768" cy="6912768"/>
          </a:xfrm>
          <a:prstGeom prst="rect">
            <a:avLst/>
          </a:prstGeom>
          <a:noFill/>
          <a:effectLst>
            <a:outerShdw blurRad="50800" dist="50800" sx="1000" sy="1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441326"/>
            <a:ext cx="7772400" cy="1584176"/>
          </a:xfrm>
        </p:spPr>
        <p:txBody>
          <a:bodyPr/>
          <a:lstStyle/>
          <a:p>
            <a:r>
              <a:rPr lang="en-US" dirty="0" smtClean="0">
                <a:latin typeface="Aharoni" pitchFamily="2" charset="-79"/>
                <a:cs typeface="Aharoni" pitchFamily="2" charset="-79"/>
              </a:rPr>
              <a:t>NodeJS</a:t>
            </a:r>
            <a:endParaRPr lang="bg-BG" dirty="0"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81486"/>
            <a:ext cx="6400800" cy="914400"/>
          </a:xfrm>
        </p:spPr>
        <p:txBody>
          <a:bodyPr>
            <a:normAutofit/>
          </a:bodyPr>
          <a:lstStyle/>
          <a:p>
            <a:r>
              <a:rPr lang="en-US" sz="2800" dirty="0"/>
              <a:t>The Tricky Parts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2319177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D:\es6-talk\nodejs-logo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5000"/>
                    </a14:imgEffect>
                    <a14:imgEffect>
                      <a14:colorTemperature colorTemp="4125"/>
                    </a14:imgEffect>
                    <a14:imgEffect>
                      <a14:saturation sat="130000"/>
                    </a14:imgEffect>
                    <a14:imgEffect>
                      <a14:brightnessContrast bright="52000" contrast="-2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-1244674"/>
            <a:ext cx="6912768" cy="6912768"/>
          </a:xfrm>
          <a:prstGeom prst="rect">
            <a:avLst/>
          </a:prstGeom>
          <a:noFill/>
          <a:effectLst>
            <a:outerShdw blurRad="50800" dist="50800" sx="1000" sy="1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0972" y="4659986"/>
            <a:ext cx="9154972" cy="483517"/>
          </a:xfrm>
          <a:prstGeom prst="rect">
            <a:avLst/>
          </a:prstGeom>
          <a:solidFill>
            <a:srgbClr val="3634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-72008"/>
            <a:ext cx="9154972" cy="843558"/>
          </a:xfrm>
          <a:prstGeom prst="rect">
            <a:avLst/>
          </a:prstGeom>
          <a:solidFill>
            <a:srgbClr val="3634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pic>
        <p:nvPicPr>
          <p:cNvPr id="15" name="Picture 2" descr="C:\Users\Heru_Elda\Desktop\presentation\nodejs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-174130"/>
            <a:ext cx="2035376" cy="1017688"/>
          </a:xfrm>
          <a:prstGeom prst="rect">
            <a:avLst/>
          </a:prstGeom>
          <a:noFill/>
          <a:effectLst>
            <a:outerShdw blurRad="241300" dir="5280000" sx="107000" sy="107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D:\conf-presentation\export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955776"/>
            <a:ext cx="5848351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660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0972" y="4659986"/>
            <a:ext cx="9154972" cy="483517"/>
          </a:xfrm>
          <a:prstGeom prst="rect">
            <a:avLst/>
          </a:prstGeom>
          <a:solidFill>
            <a:srgbClr val="3634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-72008"/>
            <a:ext cx="9154972" cy="843558"/>
          </a:xfrm>
          <a:prstGeom prst="rect">
            <a:avLst/>
          </a:prstGeom>
          <a:solidFill>
            <a:srgbClr val="3634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pic>
        <p:nvPicPr>
          <p:cNvPr id="15" name="Picture 2" descr="C:\Users\Heru_Elda\Desktop\presentation\nodejs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-174130"/>
            <a:ext cx="2035376" cy="1017688"/>
          </a:xfrm>
          <a:prstGeom prst="rect">
            <a:avLst/>
          </a:prstGeom>
          <a:noFill/>
          <a:effectLst>
            <a:outerShdw blurRad="241300" dir="5280000" sx="107000" sy="107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233638" y="1995686"/>
            <a:ext cx="464261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latin typeface="Aharoni" pitchFamily="2" charset="-79"/>
                <a:cs typeface="Aharoni" pitchFamily="2" charset="-79"/>
              </a:rPr>
              <a:t>Smart Asynchrony</a:t>
            </a:r>
            <a:endParaRPr lang="bg-BG" sz="4000" dirty="0">
              <a:cs typeface="Aharoni" pitchFamily="2" charset="-79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68472" y="2768610"/>
            <a:ext cx="68599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cs typeface="Aharoni" pitchFamily="2" charset="-79"/>
              </a:rPr>
              <a:t>Promises, Async, Generators</a:t>
            </a:r>
          </a:p>
        </p:txBody>
      </p:sp>
    </p:spTree>
    <p:extLst>
      <p:ext uri="{BB962C8B-B14F-4D97-AF65-F5344CB8AC3E}">
        <p14:creationId xmlns:p14="http://schemas.microsoft.com/office/powerpoint/2010/main" val="41871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D:\es6-talk\nodejs-logo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5000"/>
                    </a14:imgEffect>
                    <a14:imgEffect>
                      <a14:colorTemperature colorTemp="4125"/>
                    </a14:imgEffect>
                    <a14:imgEffect>
                      <a14:saturation sat="130000"/>
                    </a14:imgEffect>
                    <a14:imgEffect>
                      <a14:brightnessContrast bright="52000" contrast="-2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-956642"/>
            <a:ext cx="6912768" cy="6912768"/>
          </a:xfrm>
          <a:prstGeom prst="rect">
            <a:avLst/>
          </a:prstGeom>
          <a:noFill/>
          <a:effectLst>
            <a:outerShdw blurRad="50800" dist="50800" sx="1000" sy="1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0972" y="4659986"/>
            <a:ext cx="9154972" cy="483517"/>
          </a:xfrm>
          <a:prstGeom prst="rect">
            <a:avLst/>
          </a:prstGeom>
          <a:solidFill>
            <a:srgbClr val="3634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-72008"/>
            <a:ext cx="9154972" cy="843558"/>
          </a:xfrm>
          <a:prstGeom prst="rect">
            <a:avLst/>
          </a:prstGeom>
          <a:solidFill>
            <a:srgbClr val="3634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pic>
        <p:nvPicPr>
          <p:cNvPr id="15" name="Picture 2" descr="C:\Users\Heru_Elda\Desktop\presentation\nodejs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-174130"/>
            <a:ext cx="2035376" cy="1017688"/>
          </a:xfrm>
          <a:prstGeom prst="rect">
            <a:avLst/>
          </a:prstGeom>
          <a:noFill/>
          <a:effectLst>
            <a:outerShdw blurRad="241300" dir="5280000" sx="107000" sy="107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45915" y="2367920"/>
            <a:ext cx="861806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latin typeface="Aharoni" pitchFamily="2" charset="-79"/>
                <a:cs typeface="Aharoni" pitchFamily="2" charset="-79"/>
              </a:rPr>
              <a:t>Executing a callback multiple times</a:t>
            </a:r>
            <a:endParaRPr lang="bg-BG" sz="4000" dirty="0">
              <a:cs typeface="Aharoni" pitchFamily="2" charset="-79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1520" y="2355726"/>
            <a:ext cx="861806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strike="sngStrike" dirty="0">
                <a:latin typeface="Aharoni" pitchFamily="2" charset="-79"/>
                <a:cs typeface="Aharoni" pitchFamily="2" charset="-79"/>
              </a:rPr>
              <a:t>Executing a callback multiple times</a:t>
            </a:r>
            <a:endParaRPr lang="bg-BG" sz="4000" strike="sngStrike" dirty="0"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4297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0972" y="4659986"/>
            <a:ext cx="9154972" cy="483517"/>
          </a:xfrm>
          <a:prstGeom prst="rect">
            <a:avLst/>
          </a:prstGeom>
          <a:solidFill>
            <a:srgbClr val="3634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-72008"/>
            <a:ext cx="9154972" cy="843558"/>
          </a:xfrm>
          <a:prstGeom prst="rect">
            <a:avLst/>
          </a:prstGeom>
          <a:solidFill>
            <a:srgbClr val="3634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pic>
        <p:nvPicPr>
          <p:cNvPr id="15" name="Picture 2" descr="C:\Users\Heru_Elda\Desktop\presentation\nodejs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-174130"/>
            <a:ext cx="2035376" cy="1017688"/>
          </a:xfrm>
          <a:prstGeom prst="rect">
            <a:avLst/>
          </a:prstGeom>
          <a:noFill/>
          <a:effectLst>
            <a:outerShdw blurRad="241300" dir="5280000" sx="107000" sy="107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:\conf-presentation\cb-multip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307" y="915566"/>
            <a:ext cx="5473997" cy="3584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251520" y="104314"/>
            <a:ext cx="4115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Wrong callbacks execution</a:t>
            </a:r>
            <a:endParaRPr lang="bg-BG" sz="2400" dirty="0">
              <a:solidFill>
                <a:schemeClr val="bg1"/>
              </a:solidFill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617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0972" y="4659986"/>
            <a:ext cx="9154972" cy="483517"/>
          </a:xfrm>
          <a:prstGeom prst="rect">
            <a:avLst/>
          </a:prstGeom>
          <a:solidFill>
            <a:srgbClr val="3634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-72008"/>
            <a:ext cx="9154972" cy="843558"/>
          </a:xfrm>
          <a:prstGeom prst="rect">
            <a:avLst/>
          </a:prstGeom>
          <a:solidFill>
            <a:srgbClr val="3634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pic>
        <p:nvPicPr>
          <p:cNvPr id="15" name="Picture 2" descr="C:\Users\Heru_Elda\Desktop\presentation\nodejs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-174130"/>
            <a:ext cx="2035376" cy="1017688"/>
          </a:xfrm>
          <a:prstGeom prst="rect">
            <a:avLst/>
          </a:prstGeom>
          <a:noFill/>
          <a:effectLst>
            <a:outerShdw blurRad="241300" dir="5280000" sx="107000" sy="107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conf-presentation\asyn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994217"/>
            <a:ext cx="6768752" cy="352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51520" y="104314"/>
            <a:ext cx="10422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Async</a:t>
            </a:r>
            <a:endParaRPr lang="bg-BG" sz="2400" dirty="0">
              <a:solidFill>
                <a:schemeClr val="bg1"/>
              </a:solidFill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235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Heru_Elda\presentation\companies-using-node-j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792932"/>
            <a:ext cx="4964045" cy="372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56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0972" y="4659986"/>
            <a:ext cx="9154972" cy="483517"/>
          </a:xfrm>
          <a:prstGeom prst="rect">
            <a:avLst/>
          </a:prstGeom>
          <a:solidFill>
            <a:srgbClr val="3634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-72008"/>
            <a:ext cx="9154972" cy="843558"/>
          </a:xfrm>
          <a:prstGeom prst="rect">
            <a:avLst/>
          </a:prstGeom>
          <a:solidFill>
            <a:srgbClr val="3634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pic>
        <p:nvPicPr>
          <p:cNvPr id="15" name="Picture 2" descr="C:\Users\Heru_Elda\Desktop\presentation\nodejs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-174130"/>
            <a:ext cx="2035376" cy="1017688"/>
          </a:xfrm>
          <a:prstGeom prst="rect">
            <a:avLst/>
          </a:prstGeom>
          <a:noFill/>
          <a:effectLst>
            <a:outerShdw blurRad="241300" dir="5280000" sx="107000" sy="107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953756" y="1419622"/>
            <a:ext cx="72186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 smtClean="0">
                <a:latin typeface="Aharoni" pitchFamily="2" charset="-79"/>
                <a:cs typeface="Aharoni" pitchFamily="2" charset="-79"/>
              </a:rPr>
              <a:t>Debugging with </a:t>
            </a:r>
            <a:r>
              <a:rPr lang="en-US" sz="4000" dirty="0" smtClean="0">
                <a:solidFill>
                  <a:srgbClr val="92D050"/>
                </a:solidFill>
                <a:latin typeface="Aharoni" pitchFamily="2" charset="-79"/>
                <a:cs typeface="Aharoni" pitchFamily="2" charset="-79"/>
              </a:rPr>
              <a:t>console.log()</a:t>
            </a:r>
            <a:endParaRPr lang="bg-BG" sz="4000" dirty="0">
              <a:solidFill>
                <a:srgbClr val="92D050"/>
              </a:solidFill>
              <a:cs typeface="Aharoni" pitchFamily="2" charset="-79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47919" y="2367920"/>
            <a:ext cx="346601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 smtClean="0">
                <a:latin typeface="Aharoni" pitchFamily="2" charset="-79"/>
                <a:cs typeface="Aharoni" pitchFamily="2" charset="-79"/>
              </a:rPr>
              <a:t>Poor </a:t>
            </a:r>
            <a:r>
              <a:rPr lang="en-US" sz="4000" dirty="0" smtClean="0">
                <a:solidFill>
                  <a:srgbClr val="92D050"/>
                </a:solidFill>
                <a:latin typeface="Aharoni" pitchFamily="2" charset="-79"/>
                <a:cs typeface="Aharoni" pitchFamily="2" charset="-79"/>
              </a:rPr>
              <a:t>logging </a:t>
            </a:r>
            <a:endParaRPr lang="bg-BG" sz="4000" dirty="0">
              <a:solidFill>
                <a:srgbClr val="92D050"/>
              </a:solidFill>
              <a:cs typeface="Aharoni" pitchFamily="2" charset="-79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43608" y="3232016"/>
            <a:ext cx="700063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latin typeface="Aharoni" pitchFamily="2" charset="-79"/>
                <a:cs typeface="Aharoni" pitchFamily="2" charset="-79"/>
              </a:rPr>
              <a:t>Zero </a:t>
            </a:r>
            <a:r>
              <a:rPr lang="en-US" sz="4000" dirty="0">
                <a:solidFill>
                  <a:srgbClr val="92D050"/>
                </a:solidFill>
                <a:latin typeface="Aharoni" pitchFamily="2" charset="-79"/>
                <a:cs typeface="Aharoni" pitchFamily="2" charset="-79"/>
              </a:rPr>
              <a:t>monitoring</a:t>
            </a:r>
            <a:r>
              <a:rPr lang="en-US" sz="4000" dirty="0">
                <a:latin typeface="Aharoni" pitchFamily="2" charset="-79"/>
                <a:cs typeface="Aharoni" pitchFamily="2" charset="-79"/>
              </a:rPr>
              <a:t> or profiling</a:t>
            </a:r>
            <a:endParaRPr lang="bg-BG" sz="4000" dirty="0">
              <a:solidFill>
                <a:srgbClr val="92D050"/>
              </a:solidFill>
              <a:cs typeface="Aharoni" pitchFamily="2" charset="-79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79512" y="123478"/>
            <a:ext cx="27382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Your ticket to hell</a:t>
            </a:r>
            <a:endParaRPr lang="bg-BG" sz="2400" dirty="0">
              <a:solidFill>
                <a:schemeClr val="bg1"/>
              </a:solidFill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7642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0972" y="4659986"/>
            <a:ext cx="9154972" cy="483517"/>
          </a:xfrm>
          <a:prstGeom prst="rect">
            <a:avLst/>
          </a:prstGeom>
          <a:solidFill>
            <a:srgbClr val="3634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-72008"/>
            <a:ext cx="9154972" cy="843558"/>
          </a:xfrm>
          <a:prstGeom prst="rect">
            <a:avLst/>
          </a:prstGeom>
          <a:solidFill>
            <a:srgbClr val="3634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pic>
        <p:nvPicPr>
          <p:cNvPr id="15" name="Picture 2" descr="C:\Users\Heru_Elda\Desktop\presentation\nodejs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-174130"/>
            <a:ext cx="2035376" cy="1017688"/>
          </a:xfrm>
          <a:prstGeom prst="rect">
            <a:avLst/>
          </a:prstGeom>
          <a:noFill/>
          <a:effectLst>
            <a:outerShdw blurRad="241300" dir="5280000" sx="107000" sy="107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1432257" y="2139702"/>
            <a:ext cx="626165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 smtClean="0">
                <a:latin typeface="Aharoni" pitchFamily="2" charset="-79"/>
                <a:cs typeface="Aharoni" pitchFamily="2" charset="-79"/>
              </a:rPr>
              <a:t>Error handling in NodeJS</a:t>
            </a:r>
            <a:endParaRPr lang="bg-BG" sz="4000" dirty="0">
              <a:solidFill>
                <a:srgbClr val="92D050"/>
              </a:solidFill>
              <a:cs typeface="Aharoni" pitchFamily="2" charset="-79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68472" y="2768610"/>
            <a:ext cx="68599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cs typeface="Aharoni" pitchFamily="2" charset="-79"/>
              </a:rPr>
              <a:t>Catch ‘em all!</a:t>
            </a:r>
            <a:endParaRPr lang="en-US" sz="2800" dirty="0" smtClean="0">
              <a:solidFill>
                <a:schemeClr val="tx2">
                  <a:lumMod val="75000"/>
                  <a:lumOff val="25000"/>
                </a:schemeClr>
              </a:solidFill>
              <a:latin typeface="+mj-lt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09297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0972" y="4659986"/>
            <a:ext cx="9154972" cy="483517"/>
          </a:xfrm>
          <a:prstGeom prst="rect">
            <a:avLst/>
          </a:prstGeom>
          <a:solidFill>
            <a:srgbClr val="3634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Rectangle 13"/>
          <p:cNvSpPr/>
          <p:nvPr/>
        </p:nvSpPr>
        <p:spPr>
          <a:xfrm>
            <a:off x="0" y="-72008"/>
            <a:ext cx="9154972" cy="843558"/>
          </a:xfrm>
          <a:prstGeom prst="rect">
            <a:avLst/>
          </a:prstGeom>
          <a:solidFill>
            <a:srgbClr val="3634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11" name="Picture 2" descr="C:\Users\Heru_Elda\Desktop\presentation\nodejs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-174130"/>
            <a:ext cx="2035376" cy="1017688"/>
          </a:xfrm>
          <a:prstGeom prst="rect">
            <a:avLst/>
          </a:prstGeom>
          <a:noFill/>
          <a:effectLst>
            <a:outerShdw blurRad="241300" dir="5280000" sx="107000" sy="107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979712" y="2283718"/>
            <a:ext cx="550823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 smtClean="0">
                <a:latin typeface="Aharoni" pitchFamily="2" charset="-79"/>
                <a:cs typeface="Aharoni" pitchFamily="2" charset="-79"/>
              </a:rPr>
              <a:t>Well, who write tests?</a:t>
            </a:r>
            <a:endParaRPr lang="bg-BG" sz="4000" dirty="0"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9010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0972" y="4659986"/>
            <a:ext cx="9154972" cy="483517"/>
          </a:xfrm>
          <a:prstGeom prst="rect">
            <a:avLst/>
          </a:prstGeom>
          <a:solidFill>
            <a:srgbClr val="3634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-72008"/>
            <a:ext cx="9154972" cy="843558"/>
          </a:xfrm>
          <a:prstGeom prst="rect">
            <a:avLst/>
          </a:prstGeom>
          <a:solidFill>
            <a:srgbClr val="3634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pic>
        <p:nvPicPr>
          <p:cNvPr id="15" name="Picture 2" descr="C:\Users\Heru_Elda\Desktop\presentation\nodejs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-174130"/>
            <a:ext cx="2035376" cy="1017688"/>
          </a:xfrm>
          <a:prstGeom prst="rect">
            <a:avLst/>
          </a:prstGeom>
          <a:noFill/>
          <a:effectLst>
            <a:outerShdw blurRad="241300" dir="5280000" sx="107000" sy="107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318888" y="1563638"/>
            <a:ext cx="468589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 smtClean="0">
                <a:solidFill>
                  <a:srgbClr val="92D050"/>
                </a:solidFill>
                <a:latin typeface="Aharoni" pitchFamily="2" charset="-79"/>
                <a:cs typeface="Aharoni" pitchFamily="2" charset="-79"/>
              </a:rPr>
              <a:t>No excuse </a:t>
            </a:r>
            <a:r>
              <a:rPr lang="en-US" sz="4000" dirty="0" smtClean="0">
                <a:latin typeface="Aharoni" pitchFamily="2" charset="-79"/>
                <a:cs typeface="Aharoni" pitchFamily="2" charset="-79"/>
              </a:rPr>
              <a:t>for that</a:t>
            </a:r>
          </a:p>
        </p:txBody>
      </p:sp>
      <p:sp>
        <p:nvSpPr>
          <p:cNvPr id="9" name="Rectangle 8"/>
          <p:cNvSpPr/>
          <p:nvPr/>
        </p:nvSpPr>
        <p:spPr>
          <a:xfrm>
            <a:off x="251520" y="2427734"/>
            <a:ext cx="860444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200" b="1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Testing </a:t>
            </a:r>
            <a:r>
              <a:rPr lang="en-US" sz="22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frameworks</a:t>
            </a:r>
            <a:r>
              <a:rPr lang="en-US" sz="220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: mocha, jasmine, tape and </a:t>
            </a:r>
            <a:r>
              <a:rPr lang="en-US" sz="22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others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200" b="1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Assertion </a:t>
            </a:r>
            <a:r>
              <a:rPr lang="en-US" sz="22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modules</a:t>
            </a:r>
            <a:r>
              <a:rPr lang="en-US" sz="220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: chai, should.js   </a:t>
            </a:r>
            <a:endParaRPr lang="en-US" sz="2200" dirty="0" smtClean="0">
              <a:solidFill>
                <a:schemeClr val="tx2">
                  <a:lumMod val="90000"/>
                  <a:lumOff val="10000"/>
                </a:schemeClr>
              </a:solidFill>
              <a:latin typeface="+mj-lt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200" b="1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Modules </a:t>
            </a:r>
            <a:r>
              <a:rPr lang="en-US" sz="22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for mocks, spies, stubs </a:t>
            </a:r>
            <a:r>
              <a:rPr lang="en-US" sz="220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or</a:t>
            </a:r>
            <a:r>
              <a:rPr lang="en-US" sz="22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 fake timers</a:t>
            </a:r>
            <a:r>
              <a:rPr lang="en-US" sz="220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 such as sinon    </a:t>
            </a:r>
            <a:endParaRPr lang="en-US" sz="2200" dirty="0" smtClean="0">
              <a:solidFill>
                <a:schemeClr val="tx2">
                  <a:lumMod val="90000"/>
                  <a:lumOff val="10000"/>
                </a:schemeClr>
              </a:solidFill>
              <a:latin typeface="+mj-lt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200" b="1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Code </a:t>
            </a:r>
            <a:r>
              <a:rPr lang="en-US" sz="22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coverage tools</a:t>
            </a:r>
            <a:r>
              <a:rPr lang="en-US" sz="220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: istanbul, blanket</a:t>
            </a:r>
            <a:endParaRPr lang="bg-BG" sz="220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825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D:\es6-talk\nodejs-logo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5000"/>
                    </a14:imgEffect>
                    <a14:imgEffect>
                      <a14:colorTemperature colorTemp="4125"/>
                    </a14:imgEffect>
                    <a14:imgEffect>
                      <a14:saturation sat="130000"/>
                    </a14:imgEffect>
                    <a14:imgEffect>
                      <a14:brightnessContrast bright="52000" contrast="-2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-956642"/>
            <a:ext cx="6912768" cy="6912768"/>
          </a:xfrm>
          <a:prstGeom prst="rect">
            <a:avLst/>
          </a:prstGeom>
          <a:noFill/>
          <a:effectLst>
            <a:outerShdw blurRad="50800" dist="50800" sx="1000" sy="1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441326"/>
            <a:ext cx="7772400" cy="1584176"/>
          </a:xfrm>
        </p:spPr>
        <p:txBody>
          <a:bodyPr/>
          <a:lstStyle/>
          <a:p>
            <a:r>
              <a:rPr lang="en-US" dirty="0" smtClean="0">
                <a:latin typeface="Aharoni" pitchFamily="2" charset="-79"/>
                <a:cs typeface="Aharoni" pitchFamily="2" charset="-79"/>
              </a:rPr>
              <a:t>NodeJS</a:t>
            </a:r>
            <a:endParaRPr lang="bg-BG" dirty="0"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81486"/>
            <a:ext cx="6400800" cy="914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Why so popular?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257758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0972" y="4659986"/>
            <a:ext cx="9154972" cy="483517"/>
          </a:xfrm>
          <a:prstGeom prst="rect">
            <a:avLst/>
          </a:prstGeom>
          <a:solidFill>
            <a:srgbClr val="3634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-72008"/>
            <a:ext cx="9154972" cy="843558"/>
          </a:xfrm>
          <a:prstGeom prst="rect">
            <a:avLst/>
          </a:prstGeom>
          <a:solidFill>
            <a:srgbClr val="3634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pic>
        <p:nvPicPr>
          <p:cNvPr id="15" name="Picture 2" descr="C:\Users\Heru_Elda\Desktop\presentation\nodejs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-174130"/>
            <a:ext cx="2035376" cy="1017688"/>
          </a:xfrm>
          <a:prstGeom prst="rect">
            <a:avLst/>
          </a:prstGeom>
          <a:noFill/>
          <a:effectLst>
            <a:outerShdw blurRad="241300" dir="5280000" sx="107000" sy="107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914456" y="1131590"/>
            <a:ext cx="33137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 smtClean="0">
                <a:latin typeface="Aharoni" pitchFamily="2" charset="-79"/>
                <a:cs typeface="Aharoni" pitchFamily="2" charset="-79"/>
              </a:rPr>
              <a:t>Recipe to fail</a:t>
            </a:r>
            <a:endParaRPr lang="bg-BG" sz="4000" dirty="0">
              <a:cs typeface="Aharoni" pitchFamily="2" charset="-79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1520" y="104314"/>
            <a:ext cx="15872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Summary</a:t>
            </a:r>
            <a:endParaRPr lang="bg-BG" sz="2400" dirty="0">
              <a:solidFill>
                <a:schemeClr val="bg1"/>
              </a:solidFill>
              <a:cs typeface="Aharoni" pitchFamily="2" charset="-79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39552" y="1995686"/>
            <a:ext cx="554461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200" b="1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Monolithic applications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200" b="1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Sloppy code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200" b="1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Wrong dependency choices &amp; tools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200" b="1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Poor logging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200" b="1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No tests</a:t>
            </a:r>
            <a:endParaRPr lang="en-US" sz="2200" dirty="0" smtClean="0">
              <a:solidFill>
                <a:schemeClr val="tx2">
                  <a:lumMod val="90000"/>
                  <a:lumOff val="10000"/>
                </a:schemeClr>
              </a:solidFill>
              <a:latin typeface="+mj-lt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200" b="1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Bad (no) project management</a:t>
            </a:r>
            <a:endParaRPr lang="en-US" sz="220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9250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D:\es6-talk\nodejs-logo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5000"/>
                    </a14:imgEffect>
                    <a14:imgEffect>
                      <a14:colorTemperature colorTemp="4125"/>
                    </a14:imgEffect>
                    <a14:imgEffect>
                      <a14:saturation sat="130000"/>
                    </a14:imgEffect>
                    <a14:imgEffect>
                      <a14:brightnessContrast bright="52000" contrast="-2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-315331"/>
            <a:ext cx="5767401" cy="5767401"/>
          </a:xfrm>
          <a:prstGeom prst="rect">
            <a:avLst/>
          </a:prstGeom>
          <a:noFill/>
          <a:effectLst>
            <a:outerShdw blurRad="50800" dist="50800" sx="1000" sy="1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0972" y="4659986"/>
            <a:ext cx="9154972" cy="483517"/>
          </a:xfrm>
          <a:prstGeom prst="rect">
            <a:avLst/>
          </a:prstGeom>
          <a:solidFill>
            <a:srgbClr val="3634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-72008"/>
            <a:ext cx="9154972" cy="843558"/>
          </a:xfrm>
          <a:prstGeom prst="rect">
            <a:avLst/>
          </a:prstGeom>
          <a:solidFill>
            <a:srgbClr val="3634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pic>
        <p:nvPicPr>
          <p:cNvPr id="15" name="Picture 2" descr="C:\Users\Heru_Elda\Desktop\presentation\nodejs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-174130"/>
            <a:ext cx="2035376" cy="1017688"/>
          </a:xfrm>
          <a:prstGeom prst="rect">
            <a:avLst/>
          </a:prstGeom>
          <a:noFill/>
          <a:effectLst>
            <a:outerShdw blurRad="241300" dir="5280000" sx="107000" sy="107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Heru_Elda\Desktop\es6-talk\question-mark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-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171" y="1635646"/>
            <a:ext cx="1018949" cy="1335782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4180856" y="3291830"/>
            <a:ext cx="38475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latin typeface="Aharoni" pitchFamily="2" charset="-79"/>
                <a:cs typeface="Aharoni" pitchFamily="2" charset="-79"/>
              </a:rPr>
              <a:t>Any questions?</a:t>
            </a:r>
            <a:endParaRPr lang="bg-BG" sz="4000" dirty="0"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00483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555776" y="2060143"/>
            <a:ext cx="401584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 smtClean="0">
                <a:latin typeface="Aharoni" pitchFamily="2" charset="-79"/>
                <a:cs typeface="Aharoni" pitchFamily="2" charset="-79"/>
              </a:rPr>
              <a:t>Thank you</a:t>
            </a:r>
            <a:endParaRPr lang="bg-BG" sz="6000" dirty="0"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6265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Heru_Elda\presentation\38053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504056"/>
            <a:ext cx="10113124" cy="595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:\conf-presentation\313886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482" y="-200499"/>
            <a:ext cx="4011758" cy="5349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0674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15616" y="2223904"/>
            <a:ext cx="7066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Aharoni" pitchFamily="2" charset="-79"/>
                <a:cs typeface="Aharoni" pitchFamily="2" charset="-79"/>
              </a:rPr>
              <a:t>It’s easy to learn – they said</a:t>
            </a:r>
            <a:endParaRPr lang="bg-BG" sz="4000" b="1" dirty="0">
              <a:latin typeface="+mj-lt"/>
              <a:cs typeface="Aharoni" pitchFamily="2" charset="-79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10972" y="4659986"/>
            <a:ext cx="9154972" cy="483517"/>
          </a:xfrm>
          <a:prstGeom prst="rect">
            <a:avLst/>
          </a:prstGeom>
          <a:solidFill>
            <a:srgbClr val="3634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" name="Rectangle 14"/>
          <p:cNvSpPr/>
          <p:nvPr/>
        </p:nvSpPr>
        <p:spPr>
          <a:xfrm>
            <a:off x="0" y="-72008"/>
            <a:ext cx="9154972" cy="843558"/>
          </a:xfrm>
          <a:prstGeom prst="rect">
            <a:avLst/>
          </a:prstGeom>
          <a:solidFill>
            <a:srgbClr val="3634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16" name="Picture 2" descr="C:\Users\Heru_Elda\Desktop\presentation\nodejs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-174130"/>
            <a:ext cx="2035376" cy="1017688"/>
          </a:xfrm>
          <a:prstGeom prst="rect">
            <a:avLst/>
          </a:prstGeom>
          <a:noFill/>
          <a:effectLst>
            <a:outerShdw blurRad="241300" dir="5280000" sx="107000" sy="107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71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Heru_Elda\Desktop\presentation\write_all_the_code_in_javascript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848" y="1131590"/>
            <a:ext cx="4475392" cy="317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59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10972" y="4659986"/>
            <a:ext cx="9154972" cy="483517"/>
          </a:xfrm>
          <a:prstGeom prst="rect">
            <a:avLst/>
          </a:prstGeom>
          <a:solidFill>
            <a:srgbClr val="3634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" name="Rectangle 14"/>
          <p:cNvSpPr/>
          <p:nvPr/>
        </p:nvSpPr>
        <p:spPr>
          <a:xfrm>
            <a:off x="0" y="-72008"/>
            <a:ext cx="9154972" cy="843558"/>
          </a:xfrm>
          <a:prstGeom prst="rect">
            <a:avLst/>
          </a:prstGeom>
          <a:solidFill>
            <a:srgbClr val="3634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16" name="Picture 2" descr="C:\Users\Heru_Elda\Desktop\presentation\nodejs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-174130"/>
            <a:ext cx="2035376" cy="1017688"/>
          </a:xfrm>
          <a:prstGeom prst="rect">
            <a:avLst/>
          </a:prstGeom>
          <a:noFill/>
          <a:effectLst>
            <a:outerShdw blurRad="241300" dir="5280000" sx="107000" sy="107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-36512" y="2283718"/>
            <a:ext cx="9154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Aharoni" pitchFamily="2" charset="-79"/>
                <a:cs typeface="Aharoni" pitchFamily="2" charset="-79"/>
              </a:rPr>
              <a:t>Well, that’s not the only reason</a:t>
            </a:r>
            <a:endParaRPr lang="bg-BG" sz="4000" b="1" dirty="0">
              <a:latin typeface="+mj-lt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93473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0972" y="4659986"/>
            <a:ext cx="9154972" cy="483517"/>
          </a:xfrm>
          <a:prstGeom prst="rect">
            <a:avLst/>
          </a:prstGeom>
          <a:solidFill>
            <a:srgbClr val="3634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Rectangle 13"/>
          <p:cNvSpPr/>
          <p:nvPr/>
        </p:nvSpPr>
        <p:spPr>
          <a:xfrm>
            <a:off x="0" y="-72008"/>
            <a:ext cx="9154972" cy="843558"/>
          </a:xfrm>
          <a:prstGeom prst="rect">
            <a:avLst/>
          </a:prstGeom>
          <a:solidFill>
            <a:srgbClr val="3634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TextBox 8"/>
          <p:cNvSpPr txBox="1"/>
          <p:nvPr/>
        </p:nvSpPr>
        <p:spPr>
          <a:xfrm>
            <a:off x="-36512" y="1995686"/>
            <a:ext cx="91549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latin typeface="Aharoni" pitchFamily="2" charset="-79"/>
                <a:cs typeface="Aharoni" pitchFamily="2" charset="-79"/>
              </a:rPr>
              <a:t>Really fast</a:t>
            </a:r>
            <a:endParaRPr lang="bg-BG" sz="7200" b="1" dirty="0">
              <a:latin typeface="+mj-lt"/>
              <a:cs typeface="Aharoni" pitchFamily="2" charset="-79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36512" y="2283718"/>
            <a:ext cx="9154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Aharoni" pitchFamily="2" charset="-79"/>
                <a:cs typeface="Aharoni" pitchFamily="2" charset="-79"/>
              </a:rPr>
              <a:t>NodeJS is fast</a:t>
            </a:r>
            <a:endParaRPr lang="bg-BG" sz="4000" b="1" dirty="0">
              <a:latin typeface="+mj-lt"/>
              <a:cs typeface="Aharoni" pitchFamily="2" charset="-79"/>
            </a:endParaRPr>
          </a:p>
        </p:txBody>
      </p:sp>
      <p:pic>
        <p:nvPicPr>
          <p:cNvPr id="11" name="Picture 2" descr="C:\Users\Heru_Elda\Desktop\presentation\nodejs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-174130"/>
            <a:ext cx="2035376" cy="1017688"/>
          </a:xfrm>
          <a:prstGeom prst="rect">
            <a:avLst/>
          </a:prstGeom>
          <a:noFill/>
          <a:effectLst>
            <a:outerShdw blurRad="241300" dir="5280000" sx="107000" sy="107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6256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Callout 1 9"/>
          <p:cNvSpPr/>
          <p:nvPr/>
        </p:nvSpPr>
        <p:spPr>
          <a:xfrm>
            <a:off x="4499992" y="3007861"/>
            <a:ext cx="3943919" cy="1436097"/>
          </a:xfrm>
          <a:prstGeom prst="borderCallout1">
            <a:avLst>
              <a:gd name="adj1" fmla="val 20872"/>
              <a:gd name="adj2" fmla="val -44318"/>
              <a:gd name="adj3" fmla="val 54665"/>
              <a:gd name="adj4" fmla="val -4038"/>
            </a:avLst>
          </a:prstGeom>
          <a:solidFill>
            <a:srgbClr val="92D050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Rectangle 4"/>
          <p:cNvSpPr/>
          <p:nvPr/>
        </p:nvSpPr>
        <p:spPr>
          <a:xfrm>
            <a:off x="-10972" y="4659986"/>
            <a:ext cx="9154972" cy="483517"/>
          </a:xfrm>
          <a:prstGeom prst="rect">
            <a:avLst/>
          </a:prstGeom>
          <a:solidFill>
            <a:srgbClr val="3634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Rectangle 13"/>
          <p:cNvSpPr/>
          <p:nvPr/>
        </p:nvSpPr>
        <p:spPr>
          <a:xfrm>
            <a:off x="0" y="-72008"/>
            <a:ext cx="9154972" cy="843558"/>
          </a:xfrm>
          <a:prstGeom prst="rect">
            <a:avLst/>
          </a:prstGeom>
          <a:solidFill>
            <a:srgbClr val="3634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" name="Line Callout 1 2"/>
          <p:cNvSpPr/>
          <p:nvPr/>
        </p:nvSpPr>
        <p:spPr>
          <a:xfrm>
            <a:off x="4480508" y="1183010"/>
            <a:ext cx="3943919" cy="1436097"/>
          </a:xfrm>
          <a:prstGeom prst="borderCallout1">
            <a:avLst>
              <a:gd name="adj1" fmla="val 86533"/>
              <a:gd name="adj2" fmla="val -43594"/>
              <a:gd name="adj3" fmla="val 32777"/>
              <a:gd name="adj4" fmla="val -2830"/>
            </a:avLst>
          </a:prstGeom>
          <a:solidFill>
            <a:srgbClr val="92D050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Rectangle 1"/>
          <p:cNvSpPr/>
          <p:nvPr/>
        </p:nvSpPr>
        <p:spPr>
          <a:xfrm>
            <a:off x="4372497" y="1131590"/>
            <a:ext cx="4159943" cy="1508105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Aharoni" pitchFamily="2" charset="-79"/>
                <a:cs typeface="Aharoni" pitchFamily="2" charset="-79"/>
              </a:rPr>
              <a:t>Uses the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Google V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8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</a:p>
          <a:p>
            <a:pPr algn="ctr"/>
            <a:r>
              <a:rPr lang="en-US" sz="2800" dirty="0" smtClean="0">
                <a:latin typeface="Aharoni" pitchFamily="2" charset="-79"/>
                <a:cs typeface="Aharoni" pitchFamily="2" charset="-79"/>
              </a:rPr>
              <a:t>JavaScript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 Engine</a:t>
            </a:r>
            <a:r>
              <a:rPr lang="en-US" sz="2800" dirty="0" smtClean="0">
                <a:latin typeface="Aharoni" pitchFamily="2" charset="-79"/>
                <a:cs typeface="Aharoni" pitchFamily="2" charset="-79"/>
              </a:rPr>
              <a:t> </a:t>
            </a:r>
          </a:p>
          <a:p>
            <a:pPr algn="ctr"/>
            <a:r>
              <a:rPr lang="en-US" sz="2800" dirty="0" smtClean="0">
                <a:latin typeface="Aharoni" pitchFamily="2" charset="-79"/>
                <a:cs typeface="Aharoni" pitchFamily="2" charset="-79"/>
              </a:rPr>
              <a:t>to execute code</a:t>
            </a:r>
          </a:p>
        </p:txBody>
      </p:sp>
      <p:pic>
        <p:nvPicPr>
          <p:cNvPr id="12" name="Picture 2" descr="D:\conf-presentation\nodejs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47356"/>
            <a:ext cx="3224594" cy="322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4355976" y="2935853"/>
            <a:ext cx="4159943" cy="1508105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Event-driven </a:t>
            </a:r>
          </a:p>
          <a:p>
            <a:pPr algn="ctr"/>
            <a:r>
              <a:rPr lang="en-US" sz="2800" dirty="0" smtClean="0">
                <a:latin typeface="Aharoni" pitchFamily="2" charset="-79"/>
                <a:cs typeface="Aharoni" pitchFamily="2" charset="-79"/>
              </a:rPr>
              <a:t>architecture</a:t>
            </a:r>
            <a:r>
              <a:rPr lang="en-US" sz="36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800" dirty="0" smtClean="0">
                <a:latin typeface="Aharoni" pitchFamily="2" charset="-79"/>
                <a:cs typeface="Aharoni" pitchFamily="2" charset="-79"/>
              </a:rPr>
              <a:t>and </a:t>
            </a:r>
          </a:p>
          <a:p>
            <a:pPr algn="ctr"/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non-blocking I/O </a:t>
            </a:r>
          </a:p>
        </p:txBody>
      </p:sp>
      <p:pic>
        <p:nvPicPr>
          <p:cNvPr id="11" name="Picture 2" descr="C:\Users\Heru_Elda\Desktop\presentation\nodejs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-174130"/>
            <a:ext cx="2035376" cy="1017688"/>
          </a:xfrm>
          <a:prstGeom prst="rect">
            <a:avLst/>
          </a:prstGeom>
          <a:noFill/>
          <a:effectLst>
            <a:outerShdw blurRad="241300" dir="5280000" sx="107000" sy="107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98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Custom 8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00B050"/>
      </a:accent1>
      <a:accent2>
        <a:srgbClr val="00843B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92D050"/>
      </a:hlink>
      <a:folHlink>
        <a:srgbClr val="8A784F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897</TotalTime>
  <Words>419</Words>
  <Application>Microsoft Office PowerPoint</Application>
  <PresentationFormat>On-screen Show (16:9)</PresentationFormat>
  <Paragraphs>103</Paragraphs>
  <Slides>43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Executive</vt:lpstr>
      <vt:lpstr>PowerPoint Presentation</vt:lpstr>
      <vt:lpstr>PowerPoint Presentation</vt:lpstr>
      <vt:lpstr>NodeJS</vt:lpstr>
      <vt:lpstr>NodeJS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</dc:title>
  <dc:creator>Heru_Elda</dc:creator>
  <cp:lastModifiedBy>Heru_Elda</cp:lastModifiedBy>
  <cp:revision>48</cp:revision>
  <dcterms:created xsi:type="dcterms:W3CDTF">2015-06-27T06:31:15Z</dcterms:created>
  <dcterms:modified xsi:type="dcterms:W3CDTF">2015-06-28T10:38:49Z</dcterms:modified>
</cp:coreProperties>
</file>