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3" r:id="rId9"/>
    <p:sldId id="284" r:id="rId10"/>
    <p:sldId id="285" r:id="rId11"/>
    <p:sldId id="286" r:id="rId12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66FFFF"/>
    <a:srgbClr val="00FF00"/>
    <a:srgbClr val="00CC00"/>
    <a:srgbClr val="91DFD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6" autoAdjust="0"/>
    <p:restoredTop sz="94660"/>
  </p:normalViewPr>
  <p:slideViewPr>
    <p:cSldViewPr>
      <p:cViewPr varScale="1">
        <p:scale>
          <a:sx n="83" d="100"/>
          <a:sy n="83" d="100"/>
        </p:scale>
        <p:origin x="-9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9FF-DC7E-40F8-87F0-CBAF46C796F0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7C3-2DB3-48CB-AC70-8D0708B6AD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079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9FF-DC7E-40F8-87F0-CBAF46C796F0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7C3-2DB3-48CB-AC70-8D0708B6AD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682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9FF-DC7E-40F8-87F0-CBAF46C796F0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7C3-2DB3-48CB-AC70-8D0708B6AD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415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9FF-DC7E-40F8-87F0-CBAF46C796F0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7C3-2DB3-48CB-AC70-8D0708B6AD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0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9FF-DC7E-40F8-87F0-CBAF46C796F0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7C3-2DB3-48CB-AC70-8D0708B6AD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58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9FF-DC7E-40F8-87F0-CBAF46C796F0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7C3-2DB3-48CB-AC70-8D0708B6AD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309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9FF-DC7E-40F8-87F0-CBAF46C796F0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7C3-2DB3-48CB-AC70-8D0708B6AD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035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9FF-DC7E-40F8-87F0-CBAF46C796F0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7C3-2DB3-48CB-AC70-8D0708B6AD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44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9FF-DC7E-40F8-87F0-CBAF46C796F0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7C3-2DB3-48CB-AC70-8D0708B6AD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519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9FF-DC7E-40F8-87F0-CBAF46C796F0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7C3-2DB3-48CB-AC70-8D0708B6AD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146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9FF-DC7E-40F8-87F0-CBAF46C796F0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7C3-2DB3-48CB-AC70-8D0708B6AD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144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49FF-DC7E-40F8-87F0-CBAF46C796F0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F7C3-2DB3-48CB-AC70-8D0708B6AD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76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2jade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://jade-la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6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14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ade</a:t>
            </a:r>
            <a:endParaRPr lang="bg-BG" sz="14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015371"/>
            <a:ext cx="6408712" cy="1212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Node template engine</a:t>
            </a:r>
            <a:endParaRPr lang="bg-BG" sz="2400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0" y="113159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itle 10"/>
          <p:cNvSpPr txBox="1">
            <a:spLocks/>
          </p:cNvSpPr>
          <p:nvPr/>
        </p:nvSpPr>
        <p:spPr>
          <a:xfrm>
            <a:off x="-612576" y="123478"/>
            <a:ext cx="49685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Summary</a:t>
            </a:r>
            <a:endParaRPr lang="bg-BG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" name="Picture 2" descr="C:\Users\aaaaa\Я_][@K3R\Software University\Jade TE\Jade-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2105"/>
            <a:ext cx="1492448" cy="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aaaa\Я_][@K3R\Software University\Jade TE\211358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2442"/>
            <a:ext cx="4248472" cy="328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0"/>
          <p:cNvSpPr txBox="1">
            <a:spLocks/>
          </p:cNvSpPr>
          <p:nvPr/>
        </p:nvSpPr>
        <p:spPr>
          <a:xfrm>
            <a:off x="323528" y="1454379"/>
            <a:ext cx="4032448" cy="3289548"/>
          </a:xfrm>
          <a:prstGeom prst="rect">
            <a:avLst/>
          </a:prstGeom>
          <a:solidFill>
            <a:schemeClr val="tx1">
              <a:alpha val="59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smtClean="0">
                <a:solidFill>
                  <a:schemeClr val="bg1"/>
                </a:solidFill>
              </a:rPr>
              <a:t>So…</a:t>
            </a:r>
            <a:br>
              <a:rPr lang="en-US" sz="3000" b="1" dirty="0" smtClean="0">
                <a:solidFill>
                  <a:schemeClr val="bg1"/>
                </a:solidFill>
              </a:rPr>
            </a:br>
            <a:r>
              <a:rPr lang="en-US" sz="3000" b="1" dirty="0" smtClean="0">
                <a:solidFill>
                  <a:schemeClr val="bg1"/>
                </a:solidFill>
              </a:rPr>
              <a:t/>
            </a:r>
            <a:br>
              <a:rPr lang="en-US" sz="3000" b="1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We learned </a:t>
            </a:r>
            <a:r>
              <a:rPr lang="en-US" sz="3000" b="1" dirty="0" smtClean="0">
                <a:solidFill>
                  <a:srgbClr val="FF0066"/>
                </a:solidFill>
              </a:rPr>
              <a:t>why</a:t>
            </a:r>
            <a:r>
              <a:rPr lang="en-US" sz="3000" dirty="0" smtClean="0">
                <a:solidFill>
                  <a:srgbClr val="FF0066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Jade is making your </a:t>
            </a:r>
            <a:r>
              <a:rPr lang="en-US" sz="3000" dirty="0" smtClean="0">
                <a:solidFill>
                  <a:srgbClr val="00FF00"/>
                </a:solidFill>
              </a:rPr>
              <a:t>life easier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smtClean="0">
                <a:solidFill>
                  <a:srgbClr val="FFFF00"/>
                </a:solidFill>
              </a:rPr>
              <a:t>HTML</a:t>
            </a:r>
            <a:r>
              <a:rPr lang="en-US" sz="3000" dirty="0" smtClean="0">
                <a:solidFill>
                  <a:schemeClr val="bg1"/>
                </a:solidFill>
              </a:rPr>
              <a:t> more </a:t>
            </a:r>
            <a:r>
              <a:rPr lang="en-US" sz="3000" dirty="0" smtClean="0">
                <a:solidFill>
                  <a:srgbClr val="FFFF00"/>
                </a:solidFill>
              </a:rPr>
              <a:t>interesting</a:t>
            </a:r>
            <a:r>
              <a:rPr lang="en-US" sz="3000" dirty="0" smtClean="0">
                <a:solidFill>
                  <a:schemeClr val="bg1"/>
                </a:solidFill>
              </a:rPr>
              <a:t> and </a:t>
            </a:r>
            <a:r>
              <a:rPr lang="en-US" sz="3000" dirty="0" smtClean="0">
                <a:solidFill>
                  <a:srgbClr val="66FFFF"/>
                </a:solidFill>
              </a:rPr>
              <a:t>programming</a:t>
            </a:r>
            <a:r>
              <a:rPr lang="en-US" sz="3000" dirty="0" smtClean="0">
                <a:solidFill>
                  <a:schemeClr val="bg1"/>
                </a:solidFill>
              </a:rPr>
              <a:t> more </a:t>
            </a:r>
            <a:r>
              <a:rPr lang="en-US" sz="3000" dirty="0" smtClean="0">
                <a:solidFill>
                  <a:srgbClr val="FF0066"/>
                </a:solidFill>
              </a:rPr>
              <a:t>sweet</a:t>
            </a:r>
            <a:r>
              <a:rPr lang="en-US" sz="3000" dirty="0" smtClean="0">
                <a:solidFill>
                  <a:schemeClr val="bg1"/>
                </a:solidFill>
              </a:rPr>
              <a:t> :}</a:t>
            </a:r>
          </a:p>
        </p:txBody>
      </p:sp>
    </p:spTree>
    <p:extLst>
      <p:ext uri="{BB962C8B-B14F-4D97-AF65-F5344CB8AC3E}">
        <p14:creationId xmlns:p14="http://schemas.microsoft.com/office/powerpoint/2010/main" val="24295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4427984" y="483518"/>
            <a:ext cx="4716016" cy="280831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364" name="Picture 4" descr="C:\Users\aaaaa\Я_][@K3R\Software University\Jade TE\question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380578"/>
            <a:ext cx="4897560" cy="489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0" y="3723878"/>
            <a:ext cx="9180512" cy="1152128"/>
          </a:xfrm>
          <a:solidFill>
            <a:schemeClr val="bg1">
              <a:alpha val="65000"/>
            </a:schemeClr>
          </a:solidFill>
        </p:spPr>
        <p:txBody>
          <a:bodyPr>
            <a:normAutofit/>
          </a:bodyPr>
          <a:lstStyle/>
          <a:p>
            <a:r>
              <a:rPr lang="en-GB" sz="3200" i="1" dirty="0" smtClean="0"/>
              <a:t>“Simple things should be simple, complex things should be possible”</a:t>
            </a:r>
            <a:r>
              <a:rPr lang="en-GB" sz="3200" dirty="0"/>
              <a:t> </a:t>
            </a:r>
            <a:r>
              <a:rPr lang="en-GB" sz="3200" dirty="0" smtClean="0"/>
              <a:t>-Alan Kay</a:t>
            </a:r>
            <a:endParaRPr lang="bg-BG" sz="3200" dirty="0"/>
          </a:p>
        </p:txBody>
      </p:sp>
      <p:sp>
        <p:nvSpPr>
          <p:cNvPr id="17" name="Title 10"/>
          <p:cNvSpPr txBox="1">
            <a:spLocks/>
          </p:cNvSpPr>
          <p:nvPr/>
        </p:nvSpPr>
        <p:spPr>
          <a:xfrm>
            <a:off x="4427984" y="483518"/>
            <a:ext cx="4967536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48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questions </a:t>
            </a:r>
          </a:p>
          <a:p>
            <a:endParaRPr lang="en-US" sz="4800" b="1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?:</a:t>
            </a:r>
            <a:endParaRPr lang="bg-BG" sz="4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2050" name="Picture 2" descr="C:\Users\aaaaa\Я_][@K3R\Software University\Jade TE\lazyn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987574"/>
            <a:ext cx="7560839" cy="31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699792" y="3363838"/>
            <a:ext cx="6480720" cy="1512168"/>
          </a:xfrm>
          <a:solidFill>
            <a:schemeClr val="bg1">
              <a:alpha val="6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/>
              <a:t>Write </a:t>
            </a:r>
            <a:r>
              <a:rPr lang="en-GB" sz="3200" dirty="0" smtClean="0"/>
              <a:t>code that is </a:t>
            </a:r>
            <a:r>
              <a:rPr lang="en-GB" sz="3200" i="1" dirty="0" smtClean="0"/>
              <a:t>interpreted</a:t>
            </a:r>
            <a:r>
              <a:rPr lang="en-GB" sz="3200" dirty="0" smtClean="0"/>
              <a:t> into a     syntax that browsers understand</a:t>
            </a:r>
            <a:endParaRPr lang="bg-BG" sz="3200" dirty="0"/>
          </a:p>
        </p:txBody>
      </p:sp>
      <p:pic>
        <p:nvPicPr>
          <p:cNvPr id="3075" name="Picture 3" descr="C:\Users\aaaaa\Я_][@K3R\Software University\Jade TE\220px-TempEngGen015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2045"/>
            <a:ext cx="2520280" cy="476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0"/>
          <p:cNvSpPr txBox="1">
            <a:spLocks/>
          </p:cNvSpPr>
          <p:nvPr/>
        </p:nvSpPr>
        <p:spPr>
          <a:xfrm>
            <a:off x="2699792" y="555526"/>
            <a:ext cx="5868144" cy="204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is </a:t>
            </a:r>
            <a:br>
              <a:rPr lang="en-US" sz="4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Template Engine?</a:t>
            </a:r>
            <a:endParaRPr lang="bg-BG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itle 10"/>
          <p:cNvSpPr txBox="1">
            <a:spLocks/>
          </p:cNvSpPr>
          <p:nvPr/>
        </p:nvSpPr>
        <p:spPr>
          <a:xfrm>
            <a:off x="2987824" y="2211710"/>
            <a:ext cx="5328592" cy="602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Known also as </a:t>
            </a:r>
            <a:r>
              <a:rPr lang="en-US" sz="2000" b="1" dirty="0" smtClean="0">
                <a:solidFill>
                  <a:schemeClr val="bg1"/>
                </a:solidFill>
              </a:rPr>
              <a:t>template processors </a:t>
            </a:r>
            <a:r>
              <a:rPr lang="en-US" sz="2000" dirty="0" smtClean="0">
                <a:solidFill>
                  <a:schemeClr val="bg1"/>
                </a:solidFill>
              </a:rPr>
              <a:t>or </a:t>
            </a:r>
            <a:r>
              <a:rPr lang="en-US" sz="2000" b="1" dirty="0" smtClean="0">
                <a:solidFill>
                  <a:schemeClr val="bg1"/>
                </a:solidFill>
              </a:rPr>
              <a:t>parsers</a:t>
            </a:r>
            <a:endParaRPr lang="bg-BG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0"/>
          <p:cNvSpPr txBox="1">
            <a:spLocks/>
          </p:cNvSpPr>
          <p:nvPr/>
        </p:nvSpPr>
        <p:spPr>
          <a:xfrm>
            <a:off x="36512" y="123478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Why</a:t>
            </a:r>
            <a:r>
              <a:rPr lang="en-US" sz="4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?</a:t>
            </a:r>
            <a:endParaRPr lang="bg-BG" sz="4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itle 10"/>
          <p:cNvSpPr txBox="1">
            <a:spLocks/>
          </p:cNvSpPr>
          <p:nvPr/>
        </p:nvSpPr>
        <p:spPr>
          <a:xfrm>
            <a:off x="0" y="1347614"/>
            <a:ext cx="5580112" cy="64807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Jade is called the “</a:t>
            </a:r>
            <a:r>
              <a:rPr lang="en-US" sz="2400" b="1" dirty="0" smtClean="0"/>
              <a:t>sugar</a:t>
            </a:r>
            <a:r>
              <a:rPr lang="en-US" sz="2400" dirty="0" smtClean="0"/>
              <a:t>” of HTML</a:t>
            </a:r>
            <a:endParaRPr lang="bg-BG" sz="2400" b="1" dirty="0"/>
          </a:p>
        </p:txBody>
      </p:sp>
      <p:pic>
        <p:nvPicPr>
          <p:cNvPr id="15" name="Picture 2" descr="C:\Users\aaaaa\Я_][@K3R\Software University\Jade TE\Jade-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96" y="306906"/>
            <a:ext cx="1492448" cy="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aaaa\Я_][@K3R\Software University\Jade TE\sugarcubesspo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81065"/>
            <a:ext cx="3839840" cy="3069069"/>
          </a:xfrm>
          <a:prstGeom prst="rect">
            <a:avLst/>
          </a:prstGeom>
          <a:noFill/>
          <a:effectLst>
            <a:outerShdw blurRad="228600" dist="38100" dir="5400000" sx="102000" sy="102000" algn="t" rotWithShape="0">
              <a:prstClr val="black">
                <a:alpha val="7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0"/>
          <p:cNvSpPr txBox="1">
            <a:spLocks/>
          </p:cNvSpPr>
          <p:nvPr/>
        </p:nvSpPr>
        <p:spPr>
          <a:xfrm>
            <a:off x="-756592" y="2139702"/>
            <a:ext cx="6336704" cy="280831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wrap="none" lIns="91440" tIns="45720" rIns="91440" bIns="45720" rtlCol="0"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500" dirty="0" smtClean="0">
                <a:solidFill>
                  <a:srgbClr val="FF0066"/>
                </a:solidFill>
              </a:rPr>
              <a:t>doctype </a:t>
            </a:r>
            <a:r>
              <a:rPr lang="en-GB" sz="1500" dirty="0" smtClean="0"/>
              <a:t>html</a:t>
            </a:r>
          </a:p>
          <a:p>
            <a:pPr algn="l"/>
            <a:r>
              <a:rPr lang="en-GB" sz="1500" dirty="0" smtClean="0">
                <a:solidFill>
                  <a:srgbClr val="FF0066"/>
                </a:solidFill>
              </a:rPr>
              <a:t>html</a:t>
            </a:r>
          </a:p>
          <a:p>
            <a:pPr algn="l"/>
            <a:r>
              <a:rPr lang="en-GB" sz="1500" dirty="0" smtClean="0">
                <a:solidFill>
                  <a:srgbClr val="FF0066"/>
                </a:solidFill>
              </a:rPr>
              <a:t>      head</a:t>
            </a:r>
          </a:p>
          <a:p>
            <a:pPr algn="l"/>
            <a:r>
              <a:rPr lang="en-GB" sz="1500" dirty="0" smtClean="0"/>
              <a:t>            </a:t>
            </a:r>
            <a:r>
              <a:rPr lang="en-GB" sz="1500" dirty="0" smtClean="0">
                <a:solidFill>
                  <a:srgbClr val="FF0066"/>
                </a:solidFill>
              </a:rPr>
              <a:t>title</a:t>
            </a:r>
            <a:r>
              <a:rPr lang="en-GB" sz="1500" dirty="0" smtClean="0"/>
              <a:t> Nested Tables</a:t>
            </a:r>
          </a:p>
          <a:p>
            <a:pPr algn="l"/>
            <a:r>
              <a:rPr lang="en-GB" sz="1500" dirty="0" smtClean="0"/>
              <a:t>      </a:t>
            </a:r>
            <a:r>
              <a:rPr lang="en-GB" sz="1500" dirty="0" smtClean="0">
                <a:solidFill>
                  <a:srgbClr val="FF0066"/>
                </a:solidFill>
              </a:rPr>
              <a:t>body</a:t>
            </a:r>
          </a:p>
          <a:p>
            <a:pPr algn="l"/>
            <a:r>
              <a:rPr lang="en-GB" sz="1500" dirty="0" smtClean="0">
                <a:solidFill>
                  <a:srgbClr val="FF0066"/>
                </a:solidFill>
              </a:rPr>
              <a:t>            table</a:t>
            </a:r>
          </a:p>
          <a:p>
            <a:pPr algn="l"/>
            <a:r>
              <a:rPr lang="en-GB" sz="1500" dirty="0" smtClean="0">
                <a:solidFill>
                  <a:srgbClr val="FF0066"/>
                </a:solidFill>
              </a:rPr>
              <a:t>                  tr</a:t>
            </a:r>
          </a:p>
          <a:p>
            <a:pPr algn="l"/>
            <a:r>
              <a:rPr lang="en-GB" sz="1500" dirty="0" smtClean="0"/>
              <a:t>                        td:  a(</a:t>
            </a:r>
            <a:r>
              <a:rPr lang="en-GB" sz="1500" dirty="0" smtClean="0">
                <a:solidFill>
                  <a:srgbClr val="0000FF"/>
                </a:solidFill>
              </a:rPr>
              <a:t>href</a:t>
            </a:r>
            <a:r>
              <a:rPr lang="en-GB" sz="1500" dirty="0" smtClean="0"/>
              <a:t>=</a:t>
            </a:r>
            <a:r>
              <a:rPr lang="en-GB" sz="1500" dirty="0" smtClean="0">
                <a:solidFill>
                  <a:srgbClr val="FF0000"/>
                </a:solidFill>
              </a:rPr>
              <a:t>'http://jade-lang.com/'</a:t>
            </a:r>
            <a:r>
              <a:rPr lang="en-GB" sz="1500" dirty="0" smtClean="0"/>
              <a:t>) Jade</a:t>
            </a:r>
          </a:p>
          <a:p>
            <a:pPr algn="l"/>
            <a:r>
              <a:rPr lang="en-GB" sz="1500" dirty="0" smtClean="0"/>
              <a:t>                        td:  table</a:t>
            </a:r>
          </a:p>
          <a:p>
            <a:pPr algn="l"/>
            <a:r>
              <a:rPr lang="en-GB" sz="1500" dirty="0" smtClean="0"/>
              <a:t>                               tr:  td:  h1 Software</a:t>
            </a:r>
          </a:p>
          <a:p>
            <a:pPr algn="l"/>
            <a:r>
              <a:rPr lang="en-GB" sz="1500" dirty="0" smtClean="0"/>
              <a:t>                               tr:  td:  h1 University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13159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1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/>
          <p:cNvSpPr txBox="1">
            <a:spLocks/>
          </p:cNvSpPr>
          <p:nvPr/>
        </p:nvSpPr>
        <p:spPr>
          <a:xfrm>
            <a:off x="539552" y="1563638"/>
            <a:ext cx="8064896" cy="5760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1. It’s cool! And it’s most used templating-engine for Node.js</a:t>
            </a:r>
          </a:p>
        </p:txBody>
      </p:sp>
      <p:sp>
        <p:nvSpPr>
          <p:cNvPr id="10" name="Title 10"/>
          <p:cNvSpPr txBox="1">
            <a:spLocks/>
          </p:cNvSpPr>
          <p:nvPr/>
        </p:nvSpPr>
        <p:spPr>
          <a:xfrm>
            <a:off x="539552" y="2211710"/>
            <a:ext cx="8064896" cy="5760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2. You already know it! It’s easy to write and easy to read.</a:t>
            </a:r>
          </a:p>
        </p:txBody>
      </p:sp>
      <p:sp>
        <p:nvSpPr>
          <p:cNvPr id="13" name="Title 10"/>
          <p:cNvSpPr txBox="1">
            <a:spLocks/>
          </p:cNvSpPr>
          <p:nvPr/>
        </p:nvSpPr>
        <p:spPr>
          <a:xfrm>
            <a:off x="539552" y="2859782"/>
            <a:ext cx="8064896" cy="5760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3</a:t>
            </a:r>
            <a:r>
              <a:rPr lang="en-US" sz="2400" dirty="0" smtClean="0"/>
              <a:t>. </a:t>
            </a:r>
            <a:r>
              <a:rPr lang="en-US" sz="2400" dirty="0" smtClean="0"/>
              <a:t>Using variables inside </a:t>
            </a:r>
            <a:r>
              <a:rPr lang="en-US" sz="2400" dirty="0" smtClean="0"/>
              <a:t>templates</a:t>
            </a:r>
            <a:r>
              <a:rPr lang="bg-BG" sz="2400" dirty="0" smtClean="0"/>
              <a:t> </a:t>
            </a:r>
            <a:r>
              <a:rPr lang="en-US" sz="2400" dirty="0" smtClean="0"/>
              <a:t>and basic logic operations</a:t>
            </a:r>
            <a:endParaRPr lang="en-US" sz="2400" dirty="0" smtClean="0"/>
          </a:p>
        </p:txBody>
      </p:sp>
      <p:sp>
        <p:nvSpPr>
          <p:cNvPr id="17" name="Title 10"/>
          <p:cNvSpPr txBox="1">
            <a:spLocks/>
          </p:cNvSpPr>
          <p:nvPr/>
        </p:nvSpPr>
        <p:spPr>
          <a:xfrm>
            <a:off x="539552" y="3507854"/>
            <a:ext cx="8064896" cy="5760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5. </a:t>
            </a:r>
            <a:r>
              <a:rPr lang="en-US" sz="2400" dirty="0" smtClean="0"/>
              <a:t>Support </a:t>
            </a:r>
            <a:r>
              <a:rPr lang="en-US" sz="2400" i="1" dirty="0" smtClean="0"/>
              <a:t>includes</a:t>
            </a:r>
            <a:r>
              <a:rPr lang="en-US" sz="2400" dirty="0" smtClean="0"/>
              <a:t> and </a:t>
            </a:r>
            <a:r>
              <a:rPr lang="en-US" sz="2400" i="1" dirty="0" smtClean="0"/>
              <a:t>extends</a:t>
            </a:r>
            <a:endParaRPr lang="bg-BG" sz="2400" i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3159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itle 10"/>
          <p:cNvSpPr txBox="1">
            <a:spLocks/>
          </p:cNvSpPr>
          <p:nvPr/>
        </p:nvSpPr>
        <p:spPr>
          <a:xfrm>
            <a:off x="36512" y="123478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Why</a:t>
            </a:r>
            <a:r>
              <a:rPr lang="en-US" sz="4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?</a:t>
            </a:r>
            <a:endParaRPr lang="bg-BG" sz="4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" name="Picture 2" descr="C:\Users\aaaaa\Я_][@K3R\Software University\Jade TE\Jade-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96" y="306906"/>
            <a:ext cx="1492448" cy="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0"/>
          <p:cNvSpPr txBox="1">
            <a:spLocks/>
          </p:cNvSpPr>
          <p:nvPr/>
        </p:nvSpPr>
        <p:spPr>
          <a:xfrm>
            <a:off x="539552" y="4155926"/>
            <a:ext cx="8064896" cy="5760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5. </a:t>
            </a:r>
            <a:r>
              <a:rPr lang="en-US" sz="2400" dirty="0" smtClean="0"/>
              <a:t>Universal – works as server-side, as clien</a:t>
            </a:r>
            <a:r>
              <a:rPr lang="en-US" sz="2400" dirty="0" smtClean="0"/>
              <a:t>t-side language</a:t>
            </a:r>
            <a:r>
              <a:rPr lang="en-US" sz="2400" dirty="0" smtClean="0"/>
              <a:t> </a:t>
            </a:r>
            <a:endParaRPr lang="bg-BG" sz="2400" i="1" dirty="0"/>
          </a:p>
        </p:txBody>
      </p:sp>
    </p:spTree>
    <p:extLst>
      <p:ext uri="{BB962C8B-B14F-4D97-AF65-F5344CB8AC3E}">
        <p14:creationId xmlns:p14="http://schemas.microsoft.com/office/powerpoint/2010/main" val="245118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3" grpId="0" animBg="1"/>
      <p:bldP spid="17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36512" y="1419622"/>
            <a:ext cx="5760640" cy="792088"/>
          </a:xfrm>
          <a:solidFill>
            <a:schemeClr val="tx1">
              <a:alpha val="71000"/>
            </a:schemeClr>
          </a:solidFill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3200" dirty="0" err="1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GB" sz="3200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jade</a:t>
            </a:r>
            <a:endParaRPr lang="bg-BG" sz="3200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2" name="Picture 2" descr="C:\Users\aaaaa\Я_][@K3R\Software University\Jade TE\Lets-Get-Started-Sign-Post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03598"/>
            <a:ext cx="242709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0" y="113159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itle 10"/>
          <p:cNvSpPr txBox="1">
            <a:spLocks/>
          </p:cNvSpPr>
          <p:nvPr/>
        </p:nvSpPr>
        <p:spPr>
          <a:xfrm>
            <a:off x="-2267744" y="123478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So... </a:t>
            </a:r>
            <a:r>
              <a:rPr lang="en-US" sz="5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How?</a:t>
            </a:r>
            <a:endParaRPr lang="bg-BG" sz="4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itle 10"/>
          <p:cNvSpPr txBox="1">
            <a:spLocks/>
          </p:cNvSpPr>
          <p:nvPr/>
        </p:nvSpPr>
        <p:spPr>
          <a:xfrm>
            <a:off x="-180528" y="2283718"/>
            <a:ext cx="5904656" cy="172819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 smtClean="0">
                <a:solidFill>
                  <a:srgbClr val="00FF00"/>
                </a:solidFill>
              </a:rPr>
              <a:t>	</a:t>
            </a:r>
            <a:r>
              <a:rPr lang="en-GB" sz="2100" dirty="0" smtClean="0">
                <a:solidFill>
                  <a:srgbClr val="00FF00"/>
                </a:solidFill>
              </a:rPr>
              <a:t>-h,  --help </a:t>
            </a:r>
            <a:r>
              <a:rPr lang="en-GB" sz="1800" dirty="0" smtClean="0">
                <a:solidFill>
                  <a:srgbClr val="00FF00"/>
                </a:solidFill>
              </a:rPr>
              <a:t>	</a:t>
            </a:r>
            <a:r>
              <a:rPr lang="en-GB" sz="1800" dirty="0" smtClean="0">
                <a:solidFill>
                  <a:schemeClr val="bg1"/>
                </a:solidFill>
              </a:rPr>
              <a:t>output usage information</a:t>
            </a:r>
          </a:p>
          <a:p>
            <a:pPr algn="l"/>
            <a:r>
              <a:rPr lang="en-GB" sz="1800" dirty="0" smtClean="0">
                <a:solidFill>
                  <a:srgbClr val="00FF00"/>
                </a:solidFill>
              </a:rPr>
              <a:t>	</a:t>
            </a:r>
            <a:r>
              <a:rPr lang="en-GB" sz="2100" dirty="0" smtClean="0">
                <a:solidFill>
                  <a:srgbClr val="00FF00"/>
                </a:solidFill>
              </a:rPr>
              <a:t>-V,  --version </a:t>
            </a:r>
            <a:r>
              <a:rPr lang="en-GB" sz="1800" dirty="0" smtClean="0">
                <a:solidFill>
                  <a:srgbClr val="00FF00"/>
                </a:solidFill>
              </a:rPr>
              <a:t>	</a:t>
            </a:r>
            <a:r>
              <a:rPr lang="en-GB" sz="1800" dirty="0" smtClean="0">
                <a:solidFill>
                  <a:schemeClr val="bg1"/>
                </a:solidFill>
              </a:rPr>
              <a:t>output the version number</a:t>
            </a:r>
          </a:p>
          <a:p>
            <a:pPr algn="l"/>
            <a:r>
              <a:rPr lang="en-GB" sz="1800" dirty="0" smtClean="0">
                <a:solidFill>
                  <a:srgbClr val="00FF00"/>
                </a:solidFill>
              </a:rPr>
              <a:t>	</a:t>
            </a:r>
            <a:r>
              <a:rPr lang="en-GB" sz="2100" dirty="0" smtClean="0">
                <a:solidFill>
                  <a:srgbClr val="00FF00"/>
                </a:solidFill>
              </a:rPr>
              <a:t>-P,  --pretty </a:t>
            </a:r>
            <a:r>
              <a:rPr lang="en-GB" sz="1800" dirty="0" smtClean="0">
                <a:solidFill>
                  <a:srgbClr val="00FF00"/>
                </a:solidFill>
              </a:rPr>
              <a:t>	</a:t>
            </a:r>
            <a:r>
              <a:rPr lang="en-GB" sz="1800" dirty="0" smtClean="0">
                <a:solidFill>
                  <a:schemeClr val="bg1"/>
                </a:solidFill>
              </a:rPr>
              <a:t>compile pretty html output</a:t>
            </a:r>
          </a:p>
          <a:p>
            <a:pPr algn="l"/>
            <a:r>
              <a:rPr lang="en-GB" sz="1800" dirty="0" smtClean="0">
                <a:solidFill>
                  <a:srgbClr val="00FF00"/>
                </a:solidFill>
              </a:rPr>
              <a:t>	</a:t>
            </a:r>
            <a:r>
              <a:rPr lang="en-GB" sz="2100" dirty="0" smtClean="0">
                <a:solidFill>
                  <a:srgbClr val="00FF00"/>
                </a:solidFill>
              </a:rPr>
              <a:t>-w, --watch </a:t>
            </a:r>
            <a:r>
              <a:rPr lang="en-GB" sz="1800" dirty="0" smtClean="0">
                <a:solidFill>
                  <a:srgbClr val="00FF00"/>
                </a:solidFill>
              </a:rPr>
              <a:t>	</a:t>
            </a:r>
            <a:r>
              <a:rPr lang="en-GB" sz="1800" dirty="0" smtClean="0">
                <a:solidFill>
                  <a:schemeClr val="bg1"/>
                </a:solidFill>
              </a:rPr>
              <a:t>watch files for changes and </a:t>
            </a:r>
            <a:r>
              <a:rPr lang="en-GB" sz="1800" dirty="0" smtClean="0">
                <a:solidFill>
                  <a:srgbClr val="00FF00"/>
                </a:solidFill>
              </a:rPr>
              <a:t>				</a:t>
            </a:r>
            <a:r>
              <a:rPr lang="en-GB" sz="1800" dirty="0" smtClean="0">
                <a:solidFill>
                  <a:schemeClr val="bg1"/>
                </a:solidFill>
              </a:rPr>
              <a:t>automatically  re-render</a:t>
            </a:r>
            <a:endParaRPr lang="bg-BG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itle 10"/>
          <p:cNvSpPr txBox="1">
            <a:spLocks/>
          </p:cNvSpPr>
          <p:nvPr/>
        </p:nvSpPr>
        <p:spPr>
          <a:xfrm>
            <a:off x="-36512" y="4083918"/>
            <a:ext cx="5760640" cy="792088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jade </a:t>
            </a:r>
            <a:r>
              <a:rPr lang="en-GB" sz="3200" dirty="0" err="1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index.jade</a:t>
            </a:r>
            <a:endParaRPr lang="bg-BG" sz="3200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4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/>
          <p:cNvSpPr txBox="1">
            <a:spLocks/>
          </p:cNvSpPr>
          <p:nvPr/>
        </p:nvSpPr>
        <p:spPr>
          <a:xfrm>
            <a:off x="251520" y="1347614"/>
            <a:ext cx="8344544" cy="5760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dirty="0" smtClean="0"/>
              <a:t>Creating Simple Tags</a:t>
            </a:r>
            <a:r>
              <a:rPr lang="en-US" sz="2400" dirty="0" smtClean="0"/>
              <a:t> - </a:t>
            </a:r>
            <a:r>
              <a:rPr lang="en-GB" sz="2400" dirty="0" smtClean="0"/>
              <a:t>whitespace sensitive, no need to close your tags</a:t>
            </a:r>
            <a:r>
              <a:rPr lang="en-US" sz="2400" dirty="0" smtClean="0"/>
              <a:t> </a:t>
            </a:r>
            <a:endParaRPr lang="en-GB" sz="2400" b="1" dirty="0" smtClean="0"/>
          </a:p>
        </p:txBody>
      </p:sp>
      <p:sp>
        <p:nvSpPr>
          <p:cNvPr id="10" name="Title 10"/>
          <p:cNvSpPr txBox="1">
            <a:spLocks/>
          </p:cNvSpPr>
          <p:nvPr/>
        </p:nvSpPr>
        <p:spPr>
          <a:xfrm>
            <a:off x="251520" y="1995686"/>
            <a:ext cx="2592288" cy="108012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0066"/>
                </a:solidFill>
              </a:rPr>
              <a:t>div</a:t>
            </a:r>
          </a:p>
          <a:p>
            <a:pPr algn="l"/>
            <a:r>
              <a:rPr lang="en-US" sz="2400" dirty="0" smtClean="0"/>
              <a:t>   address</a:t>
            </a:r>
          </a:p>
          <a:p>
            <a:pPr algn="l"/>
            <a:r>
              <a:rPr lang="en-US" sz="2400" i="1" dirty="0" smtClean="0"/>
              <a:t>   </a:t>
            </a:r>
            <a:r>
              <a:rPr lang="en-US" sz="2400" i="1" dirty="0" err="1" smtClean="0"/>
              <a:t>i</a:t>
            </a:r>
            <a:endParaRPr lang="en-US" sz="2400" i="1" dirty="0" smtClean="0"/>
          </a:p>
          <a:p>
            <a:pPr algn="l"/>
            <a:r>
              <a:rPr lang="en-US" sz="2400" dirty="0" smtClean="0"/>
              <a:t>   </a:t>
            </a:r>
            <a:r>
              <a:rPr lang="en-US" sz="2400" b="1" dirty="0" smtClean="0"/>
              <a:t>strong</a:t>
            </a:r>
          </a:p>
        </p:txBody>
      </p:sp>
      <p:sp>
        <p:nvSpPr>
          <p:cNvPr id="13" name="Title 10"/>
          <p:cNvSpPr txBox="1">
            <a:spLocks/>
          </p:cNvSpPr>
          <p:nvPr/>
        </p:nvSpPr>
        <p:spPr>
          <a:xfrm>
            <a:off x="251520" y="3219822"/>
            <a:ext cx="8352928" cy="5760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1" dirty="0" smtClean="0"/>
              <a:t>Putting Text Inside your Tags - </a:t>
            </a:r>
            <a:r>
              <a:rPr lang="en-GB" sz="2000" dirty="0" smtClean="0"/>
              <a:t>three ways to put plain text inside a tag</a:t>
            </a:r>
            <a:endParaRPr lang="en-GB" sz="2000" b="1" dirty="0"/>
          </a:p>
        </p:txBody>
      </p:sp>
      <p:sp>
        <p:nvSpPr>
          <p:cNvPr id="17" name="Title 10"/>
          <p:cNvSpPr txBox="1">
            <a:spLocks/>
          </p:cNvSpPr>
          <p:nvPr/>
        </p:nvSpPr>
        <p:spPr>
          <a:xfrm>
            <a:off x="251520" y="3867894"/>
            <a:ext cx="3600400" cy="108012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solidFill>
                  <a:srgbClr val="FF0000"/>
                </a:solidFill>
              </a:rPr>
              <a:t>h1</a:t>
            </a:r>
            <a:r>
              <a:rPr lang="en-GB" sz="2400" dirty="0" smtClean="0"/>
              <a:t> Welcome to Jade</a:t>
            </a:r>
          </a:p>
          <a:p>
            <a:pPr algn="l"/>
            <a:r>
              <a:rPr lang="en-GB" sz="2400" dirty="0" smtClean="0">
                <a:solidFill>
                  <a:srgbClr val="FF0000"/>
                </a:solidFill>
              </a:rPr>
              <a:t>p</a:t>
            </a:r>
          </a:p>
          <a:p>
            <a:pPr algn="l"/>
            <a:r>
              <a:rPr lang="en-GB" sz="2400" dirty="0" smtClean="0"/>
              <a:t>  </a:t>
            </a:r>
            <a:r>
              <a:rPr lang="en-GB" sz="2400" dirty="0" smtClean="0">
                <a:solidFill>
                  <a:srgbClr val="FF0000"/>
                </a:solidFill>
              </a:rPr>
              <a:t>|</a:t>
            </a:r>
            <a:r>
              <a:rPr lang="en-GB" sz="2400" dirty="0" smtClean="0"/>
              <a:t> Text can be included in a number of</a:t>
            </a:r>
          </a:p>
          <a:p>
            <a:pPr algn="l"/>
            <a:r>
              <a:rPr lang="en-GB" sz="2400" dirty="0" smtClean="0"/>
              <a:t>  </a:t>
            </a:r>
            <a:r>
              <a:rPr lang="en-GB" sz="2400" dirty="0" smtClean="0">
                <a:solidFill>
                  <a:srgbClr val="FF0000"/>
                </a:solidFill>
              </a:rPr>
              <a:t>|</a:t>
            </a:r>
            <a:r>
              <a:rPr lang="en-GB" sz="2400" dirty="0" smtClean="0"/>
              <a:t> different ways.</a:t>
            </a:r>
            <a:endParaRPr lang="bg-BG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3159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itle 10"/>
          <p:cNvSpPr txBox="1">
            <a:spLocks/>
          </p:cNvSpPr>
          <p:nvPr/>
        </p:nvSpPr>
        <p:spPr>
          <a:xfrm>
            <a:off x="-324544" y="123478"/>
            <a:ext cx="54006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Jade Syntax</a:t>
            </a:r>
            <a:endParaRPr lang="bg-BG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" name="Picture 2" descr="C:\Users\aaaaa\Я_][@K3R\Software University\Jade TE\Jade-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92105"/>
            <a:ext cx="1492448" cy="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0"/>
          <p:cNvSpPr txBox="1">
            <a:spLocks/>
          </p:cNvSpPr>
          <p:nvPr/>
        </p:nvSpPr>
        <p:spPr>
          <a:xfrm>
            <a:off x="2915816" y="1995686"/>
            <a:ext cx="5680248" cy="108012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solidFill>
                  <a:srgbClr val="FF0066"/>
                </a:solidFill>
              </a:rPr>
              <a:t>&lt;div&gt;</a:t>
            </a:r>
          </a:p>
          <a:p>
            <a:pPr algn="l"/>
            <a:r>
              <a:rPr lang="en-GB" sz="2400" dirty="0" smtClean="0"/>
              <a:t>  &lt;address&gt;&lt;/address&gt;</a:t>
            </a:r>
            <a:r>
              <a:rPr lang="en-GB" sz="2400" i="1" dirty="0" smtClean="0"/>
              <a:t>&lt;</a:t>
            </a:r>
            <a:r>
              <a:rPr lang="en-GB" sz="2400" i="1" dirty="0" err="1" smtClean="0"/>
              <a:t>i</a:t>
            </a:r>
            <a:r>
              <a:rPr lang="en-GB" sz="2400" i="1" dirty="0" smtClean="0"/>
              <a:t>&gt;&lt;/</a:t>
            </a:r>
            <a:r>
              <a:rPr lang="en-GB" sz="2400" i="1" dirty="0" err="1" smtClean="0"/>
              <a:t>i</a:t>
            </a:r>
            <a:r>
              <a:rPr lang="en-GB" sz="2400" i="1" dirty="0" smtClean="0"/>
              <a:t>&gt;</a:t>
            </a:r>
            <a:r>
              <a:rPr lang="en-GB" sz="2400" b="1" dirty="0" smtClean="0"/>
              <a:t>&lt;strong&gt;&lt;/strong&gt;</a:t>
            </a:r>
          </a:p>
          <a:p>
            <a:pPr algn="l"/>
            <a:r>
              <a:rPr lang="en-GB" sz="2400" dirty="0" smtClean="0">
                <a:solidFill>
                  <a:srgbClr val="FF0066"/>
                </a:solidFill>
              </a:rPr>
              <a:t>&lt;/div&gt;</a:t>
            </a:r>
            <a:endParaRPr lang="en-US" sz="2400" dirty="0" smtClean="0">
              <a:solidFill>
                <a:srgbClr val="FF0066"/>
              </a:solidFill>
            </a:endParaRPr>
          </a:p>
        </p:txBody>
      </p:sp>
      <p:sp>
        <p:nvSpPr>
          <p:cNvPr id="15" name="Title 10"/>
          <p:cNvSpPr txBox="1">
            <a:spLocks/>
          </p:cNvSpPr>
          <p:nvPr/>
        </p:nvSpPr>
        <p:spPr>
          <a:xfrm>
            <a:off x="251520" y="3867894"/>
            <a:ext cx="3600400" cy="108012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solidFill>
                  <a:srgbClr val="FF0000"/>
                </a:solidFill>
              </a:rPr>
              <a:t>p.</a:t>
            </a:r>
          </a:p>
          <a:p>
            <a:pPr algn="l"/>
            <a:r>
              <a:rPr lang="en-GB" sz="2400" dirty="0" smtClean="0">
                <a:solidFill>
                  <a:srgbClr val="FF0000"/>
                </a:solidFill>
              </a:rPr>
              <a:t>  </a:t>
            </a:r>
            <a:r>
              <a:rPr lang="en-GB" sz="2400" dirty="0" smtClean="0"/>
              <a:t>This way is shortest if you need big</a:t>
            </a:r>
          </a:p>
          <a:p>
            <a:pPr algn="l"/>
            <a:r>
              <a:rPr lang="en-GB" sz="2400" dirty="0" smtClean="0"/>
              <a:t>  blocks of text spanning multiple</a:t>
            </a:r>
          </a:p>
          <a:p>
            <a:pPr algn="l"/>
            <a:r>
              <a:rPr lang="en-GB" sz="2400" dirty="0" smtClean="0"/>
              <a:t>  lines.</a:t>
            </a:r>
            <a:endParaRPr lang="bg-BG" sz="2400" dirty="0"/>
          </a:p>
        </p:txBody>
      </p:sp>
      <p:sp>
        <p:nvSpPr>
          <p:cNvPr id="16" name="Title 10"/>
          <p:cNvSpPr txBox="1">
            <a:spLocks/>
          </p:cNvSpPr>
          <p:nvPr/>
        </p:nvSpPr>
        <p:spPr>
          <a:xfrm>
            <a:off x="3923928" y="3867894"/>
            <a:ext cx="4672136" cy="108012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solidFill>
                  <a:srgbClr val="FF0000"/>
                </a:solidFill>
              </a:rPr>
              <a:t>&lt;h1&gt;</a:t>
            </a:r>
            <a:r>
              <a:rPr lang="en-GB" sz="2400" dirty="0" smtClean="0"/>
              <a:t>Welcome to Jade</a:t>
            </a:r>
            <a:r>
              <a:rPr lang="en-GB" sz="2400" dirty="0" smtClean="0">
                <a:solidFill>
                  <a:srgbClr val="FF0000"/>
                </a:solidFill>
              </a:rPr>
              <a:t>&lt;/h1&gt;</a:t>
            </a:r>
          </a:p>
          <a:p>
            <a:pPr algn="l"/>
            <a:r>
              <a:rPr lang="en-GB" sz="2400" dirty="0" smtClean="0">
                <a:solidFill>
                  <a:srgbClr val="FF0000"/>
                </a:solidFill>
              </a:rPr>
              <a:t>&lt;p&gt;</a:t>
            </a:r>
          </a:p>
          <a:p>
            <a:pPr algn="l"/>
            <a:r>
              <a:rPr lang="en-GB" sz="2400" dirty="0" smtClean="0">
                <a:solidFill>
                  <a:srgbClr val="FF0000"/>
                </a:solidFill>
              </a:rPr>
              <a:t>  </a:t>
            </a:r>
            <a:r>
              <a:rPr lang="en-GB" sz="2400" dirty="0" smtClean="0"/>
              <a:t>Text can be included in a number of</a:t>
            </a:r>
          </a:p>
          <a:p>
            <a:pPr algn="l"/>
            <a:r>
              <a:rPr lang="en-GB" sz="2400" dirty="0" smtClean="0"/>
              <a:t>  different ways.</a:t>
            </a:r>
          </a:p>
          <a:p>
            <a:pPr algn="l"/>
            <a:r>
              <a:rPr lang="en-GB" sz="2400" dirty="0" smtClean="0">
                <a:solidFill>
                  <a:srgbClr val="FF0000"/>
                </a:solidFill>
              </a:rPr>
              <a:t>&lt;/p&gt;</a:t>
            </a:r>
          </a:p>
        </p:txBody>
      </p:sp>
      <p:sp>
        <p:nvSpPr>
          <p:cNvPr id="21" name="Title 10"/>
          <p:cNvSpPr txBox="1">
            <a:spLocks/>
          </p:cNvSpPr>
          <p:nvPr/>
        </p:nvSpPr>
        <p:spPr>
          <a:xfrm>
            <a:off x="3923928" y="3867894"/>
            <a:ext cx="4672136" cy="108012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500" dirty="0" smtClean="0">
                <a:solidFill>
                  <a:srgbClr val="FF0000"/>
                </a:solidFill>
              </a:rPr>
              <a:t>&lt;p&gt;</a:t>
            </a:r>
          </a:p>
          <a:p>
            <a:pPr algn="l"/>
            <a:r>
              <a:rPr lang="en-GB" sz="1500" dirty="0" smtClean="0"/>
              <a:t>  This way is shortest if you need big</a:t>
            </a:r>
          </a:p>
          <a:p>
            <a:pPr algn="l"/>
            <a:r>
              <a:rPr lang="en-GB" sz="1500" dirty="0" smtClean="0"/>
              <a:t>  blocks of text spanning multiple</a:t>
            </a:r>
          </a:p>
          <a:p>
            <a:pPr algn="l"/>
            <a:r>
              <a:rPr lang="en-GB" sz="1500" dirty="0" smtClean="0"/>
              <a:t>  lines.</a:t>
            </a:r>
          </a:p>
          <a:p>
            <a:pPr algn="l"/>
            <a:r>
              <a:rPr lang="en-GB" sz="1500" dirty="0" smtClean="0">
                <a:solidFill>
                  <a:srgbClr val="FF0000"/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2509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/>
          <p:cNvSpPr txBox="1">
            <a:spLocks/>
          </p:cNvSpPr>
          <p:nvPr/>
        </p:nvSpPr>
        <p:spPr>
          <a:xfrm>
            <a:off x="395536" y="1419622"/>
            <a:ext cx="8352928" cy="5760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1" dirty="0" smtClean="0"/>
              <a:t>Adding Attributes to your Tags, IDs &amp; Classes</a:t>
            </a:r>
            <a:r>
              <a:rPr lang="en-US" sz="2400" dirty="0" smtClean="0"/>
              <a:t> </a:t>
            </a:r>
            <a:endParaRPr lang="en-GB" sz="2400" b="1" dirty="0" smtClean="0"/>
          </a:p>
        </p:txBody>
      </p:sp>
      <p:sp>
        <p:nvSpPr>
          <p:cNvPr id="10" name="Title 10"/>
          <p:cNvSpPr txBox="1">
            <a:spLocks/>
          </p:cNvSpPr>
          <p:nvPr/>
        </p:nvSpPr>
        <p:spPr>
          <a:xfrm>
            <a:off x="395536" y="2139702"/>
            <a:ext cx="3888432" cy="100811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100" dirty="0" err="1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GB" sz="21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GB" sz="2100" dirty="0" err="1" smtClean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endParaRPr lang="en-GB" sz="2100" dirty="0" smtClean="0">
              <a:solidFill>
                <a:srgbClr val="FF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100" dirty="0" err="1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tr.</a:t>
            </a:r>
            <a:r>
              <a:rPr lang="en-GB" sz="21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td </a:t>
            </a:r>
            <a:r>
              <a:rPr lang="en-GB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 Awesome!</a:t>
            </a: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GB" sz="21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100" dirty="0" err="1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tr.</a:t>
            </a:r>
            <a:r>
              <a:rPr lang="en-GB" sz="21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td </a:t>
            </a:r>
            <a:r>
              <a:rPr lang="en-GB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Now!</a:t>
            </a:r>
            <a:endParaRPr lang="en-US" sz="21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3159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itle 10"/>
          <p:cNvSpPr txBox="1">
            <a:spLocks/>
          </p:cNvSpPr>
          <p:nvPr/>
        </p:nvSpPr>
        <p:spPr>
          <a:xfrm>
            <a:off x="-324544" y="123478"/>
            <a:ext cx="54006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Jade Syntax</a:t>
            </a:r>
            <a:endParaRPr lang="bg-BG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" name="Picture 2" descr="C:\Users\aaaaa\Я_][@K3R\Software University\Jade TE\Jade-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92105"/>
            <a:ext cx="1492448" cy="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0"/>
          <p:cNvSpPr txBox="1">
            <a:spLocks/>
          </p:cNvSpPr>
          <p:nvPr/>
        </p:nvSpPr>
        <p:spPr>
          <a:xfrm>
            <a:off x="4372063" y="2139702"/>
            <a:ext cx="4376401" cy="280831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1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&lt;table </a:t>
            </a:r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sz="21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1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</a:t>
            </a:r>
            <a:r>
              <a:rPr lang="en-GB" sz="2100" dirty="0" smtClean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GB" sz="2100" dirty="0" err="1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1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1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“up"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&lt;td&gt;</a:t>
            </a:r>
            <a:r>
              <a:rPr lang="en-GB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 Awesome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21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</a:p>
          <a:p>
            <a:pPr algn="l"/>
            <a:r>
              <a:rPr lang="en-GB" sz="21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2100" dirty="0" err="1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GB" sz="21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GB" sz="21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100" dirty="0" err="1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GB" sz="21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1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“down"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2100" dirty="0">
              <a:solidFill>
                <a:srgbClr val="00C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GB" sz="21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1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  <a:r>
              <a:rPr lang="en-GB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Now!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21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</a:p>
          <a:p>
            <a:pPr algn="l"/>
            <a:r>
              <a:rPr lang="en-GB" sz="21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2100" dirty="0" err="1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GB" sz="21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GB" sz="21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GB" sz="21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table&gt;</a:t>
            </a:r>
            <a:endParaRPr lang="en-US" sz="2100" dirty="0" smtClean="0">
              <a:solidFill>
                <a:srgbClr val="00C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315" name="Picture 3" descr="C:\Users\aaaaa\Я_][@K3R\Software University\Jade TE\sticker,375x360.u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21098"/>
            <a:ext cx="2880320" cy="280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/>
          <p:cNvSpPr txBox="1">
            <a:spLocks/>
          </p:cNvSpPr>
          <p:nvPr/>
        </p:nvSpPr>
        <p:spPr>
          <a:xfrm>
            <a:off x="251519" y="1419622"/>
            <a:ext cx="8621241" cy="5760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And even MORE!</a:t>
            </a:r>
            <a:endParaRPr lang="en-GB" sz="2400" b="1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3159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itle 10"/>
          <p:cNvSpPr txBox="1">
            <a:spLocks/>
          </p:cNvSpPr>
          <p:nvPr/>
        </p:nvSpPr>
        <p:spPr>
          <a:xfrm>
            <a:off x="-324544" y="123478"/>
            <a:ext cx="54006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Jade Syntax</a:t>
            </a:r>
            <a:endParaRPr lang="bg-BG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" name="Picture 2" descr="C:\Users\aaaaa\Я_][@K3R\Software University\Jade TE\Jade-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92105"/>
            <a:ext cx="1492448" cy="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0"/>
          <p:cNvSpPr txBox="1">
            <a:spLocks/>
          </p:cNvSpPr>
          <p:nvPr/>
        </p:nvSpPr>
        <p:spPr>
          <a:xfrm>
            <a:off x="5043998" y="4319198"/>
            <a:ext cx="3790186" cy="5760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http://html2jade.org/</a:t>
            </a: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itle 10"/>
          <p:cNvSpPr txBox="1">
            <a:spLocks/>
          </p:cNvSpPr>
          <p:nvPr/>
        </p:nvSpPr>
        <p:spPr>
          <a:xfrm>
            <a:off x="5004048" y="3579862"/>
            <a:ext cx="3816424" cy="5760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http://jade-lang.com</a:t>
            </a:r>
            <a:endParaRPr lang="bg-BG" sz="2400" dirty="0"/>
          </a:p>
        </p:txBody>
      </p:sp>
      <p:sp>
        <p:nvSpPr>
          <p:cNvPr id="12" name="Title 10"/>
          <p:cNvSpPr txBox="1">
            <a:spLocks/>
          </p:cNvSpPr>
          <p:nvPr/>
        </p:nvSpPr>
        <p:spPr>
          <a:xfrm>
            <a:off x="5004048" y="2211710"/>
            <a:ext cx="3816424" cy="122413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FF0066"/>
                </a:solidFill>
              </a:rPr>
              <a:t>LIVE DEMO</a:t>
            </a:r>
            <a:endParaRPr lang="en-GB" sz="3000" b="1" dirty="0" smtClean="0">
              <a:solidFill>
                <a:srgbClr val="FF0066"/>
              </a:solidFill>
            </a:endParaRPr>
          </a:p>
        </p:txBody>
      </p:sp>
      <p:pic>
        <p:nvPicPr>
          <p:cNvPr id="14339" name="Picture 3" descr="C:\Users\aaaaa\Я_][@K3R\Software University\Jade TE\Ja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32433"/>
            <a:ext cx="4481085" cy="26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0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402</Words>
  <Application>Microsoft Office PowerPoint</Application>
  <PresentationFormat>On-screen Show (16:9)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jade</vt:lpstr>
      <vt:lpstr>PowerPoint Presentation</vt:lpstr>
      <vt:lpstr>Write code that is interpreted into a     syntax that browsers understand</vt:lpstr>
      <vt:lpstr>PowerPoint Presentation</vt:lpstr>
      <vt:lpstr>PowerPoint Presentation</vt:lpstr>
      <vt:lpstr>$ npm install jade</vt:lpstr>
      <vt:lpstr>PowerPoint Presentation</vt:lpstr>
      <vt:lpstr>PowerPoint Presentation</vt:lpstr>
      <vt:lpstr>PowerPoint Presentation</vt:lpstr>
      <vt:lpstr>PowerPoint Presentation</vt:lpstr>
      <vt:lpstr>“Simple things should be simple, complex things should be possible” -Alan Kay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kazylia93@mail.ru</dc:creator>
  <cp:lastModifiedBy>kazylia93@mail.ru</cp:lastModifiedBy>
  <cp:revision>41</cp:revision>
  <dcterms:created xsi:type="dcterms:W3CDTF">2014-06-17T14:09:06Z</dcterms:created>
  <dcterms:modified xsi:type="dcterms:W3CDTF">2014-06-18T11:53:44Z</dcterms:modified>
</cp:coreProperties>
</file>