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9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6" r:id="rId16"/>
    <p:sldId id="269" r:id="rId17"/>
    <p:sldId id="273" r:id="rId18"/>
    <p:sldId id="270" r:id="rId19"/>
    <p:sldId id="274" r:id="rId20"/>
    <p:sldId id="275" r:id="rId21"/>
    <p:sldId id="276" r:id="rId22"/>
    <p:sldId id="271" r:id="rId23"/>
    <p:sldId id="272" r:id="rId24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0000"/>
    <a:srgbClr val="FFFFFF"/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2" autoAdjust="0"/>
    <p:restoredTop sz="90287" autoAdjust="0"/>
  </p:normalViewPr>
  <p:slideViewPr>
    <p:cSldViewPr snapToGrid="0">
      <p:cViewPr varScale="1">
        <p:scale>
          <a:sx n="112" d="100"/>
          <a:sy n="112" d="100"/>
        </p:scale>
        <p:origin x="9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3EDD3B8-5E68-48E9-AAB1-5DE570C28E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897E35-4312-4077-83D3-69953080BC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7E592E-6386-4F88-8081-BB93A28398C9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2024/5/14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853C52-2B92-4B9E-86F4-DB78684BE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0E0EA4-BAD2-4335-9446-CA4CCFEC14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D65BC62-3B36-43F8-8B69-D6E5E743DA3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65184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3B6356-130B-4F53-9014-E54682286959}" type="datetime1">
              <a:rPr lang="zh-CN" altLang="en-US" smtClean="0"/>
              <a:pPr/>
              <a:t>2024/5/14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6AEB063-7F11-4E3B-BA52-07405B1C2D95}" type="slidenum">
              <a:rPr lang="en-US" altLang="zh-CN" smtClean="0"/>
              <a:pPr/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29302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455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215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46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970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553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052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878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874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179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en-US" altLang="zh-CN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719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en-US" altLang="zh-CN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18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27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en-US" altLang="zh-CN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46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401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618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47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966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374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6AEB063-7F11-4E3B-BA52-07405B1C2D95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834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E381388F-6D01-4763-9497-2C5F78AF5477}"/>
              </a:ext>
            </a:extLst>
          </p:cNvPr>
          <p:cNvSpPr/>
          <p:nvPr userDrawn="1"/>
        </p:nvSpPr>
        <p:spPr>
          <a:xfrm>
            <a:off x="0" y="4818185"/>
            <a:ext cx="12192000" cy="203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任意多边形(F) 6"/>
          <p:cNvSpPr/>
          <p:nvPr/>
        </p:nvSpPr>
        <p:spPr bwMode="ltGray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 algn="ctr">
              <a:defRPr sz="5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10001" y="5280847"/>
            <a:ext cx="10572000" cy="434974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91851-7ADF-49DA-B111-9E37AD0A6255}" type="datetime1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4942799-31AF-4FF8-9D79-C1A3E01FB207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3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(F) 7"/>
          <p:cNvSpPr/>
          <p:nvPr/>
        </p:nvSpPr>
        <p:spPr bwMode="ltGray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000" y="606669"/>
            <a:ext cx="10561418" cy="3813527"/>
          </a:xfrm>
        </p:spPr>
        <p:txBody>
          <a:bodyPr rtlCol="0" anchor="ctr" anchorCtr="0"/>
          <a:lstStyle>
            <a:lvl1pPr algn="ctr">
              <a:defRPr sz="4800" b="0" cap="none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10000" y="5281201"/>
            <a:ext cx="10561418" cy="433955"/>
          </a:xfrm>
        </p:spPr>
        <p:txBody>
          <a:bodyPr rtlCol="0" anchor="ctr" anchorCtr="0">
            <a:no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F5D18E-4241-429D-BEDB-6A7415C5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FDCAD3-EFEA-41C0-87B7-893057B917EB}" type="datetime1">
              <a:rPr lang="zh-CN" altLang="en-US" noProof="0" smtClean="0"/>
              <a:t>2024/5/14</a:t>
            </a:fld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5CFD55-6AD5-4B7E-AC33-483174EF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514D43F5-DCFF-4B29-AC19-0BF28605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7640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(F)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ctr" anchorCtr="0"/>
          <a:lstStyle>
            <a:lvl1pPr>
              <a:defRPr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B3473E37-6504-470F-92FA-792C3ACA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8ECD3-5709-4720-82BD-4C8CECC80688}" type="datetime1">
              <a:rPr lang="zh-CN" altLang="en-US" noProof="0" smtClean="0"/>
              <a:t>2024/5/14</a:t>
            </a:fld>
            <a:endParaRPr lang="zh-CN" altLang="en-US" noProof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7523DE74-18E2-4EF3-A1FC-8A32CCFE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51B4AF82-5505-4A7E-AA81-139F2145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35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(F)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ctr" anchorCtr="0"/>
          <a:lstStyle>
            <a:lvl1pPr>
              <a:defRPr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AF03C3-E3F3-4845-8D9E-9BD2A676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C9953D-099F-47B7-9E1D-217C595F8B40}" type="datetime1">
              <a:rPr lang="zh-CN" altLang="en-US" noProof="0" smtClean="0"/>
              <a:t>2024/5/14</a:t>
            </a:fld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9C7230-29FF-42F2-A662-1BC1D19C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9EBD02D-5A68-4A14-892F-DE4953F2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89812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6D14D8-4D13-4DFE-938B-B710F891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C5C939-DDAF-4654-AC66-56C921C6BABD}" type="datetime1">
              <a:rPr lang="zh-CN" altLang="en-US" noProof="0" smtClean="0"/>
              <a:t>2024/5/14</a:t>
            </a:fld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64B8A5-6021-4208-A587-B45576E66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C96ABC-E632-4853-B7CC-A2FB4B7C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34036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(F) 6"/>
          <p:cNvSpPr>
            <a:spLocks noChangeAspect="1"/>
          </p:cNvSpPr>
          <p:nvPr/>
        </p:nvSpPr>
        <p:spPr bwMode="ltGray">
          <a:xfrm>
            <a:off x="1073151" y="446087"/>
            <a:ext cx="3547533" cy="283844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ffectLst>
            <a:innerShdw blurRad="114300">
              <a:prstClr val="black"/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2576512"/>
          </a:xfrm>
        </p:spPr>
        <p:txBody>
          <a:bodyPr rtlCol="0" anchor="ctr" anchorCtr="0"/>
          <a:lstStyle>
            <a:lvl1pPr algn="l">
              <a:defRPr sz="40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3022600"/>
            <a:ext cx="3547533" cy="2838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BF97433-9C09-4B71-A1E0-24F75011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9B455-A627-491B-A3E0-2EF59AA8306E}" type="datetime1">
              <a:rPr lang="zh-CN" altLang="en-US" noProof="0" smtClean="0"/>
              <a:t>2024/5/14</a:t>
            </a:fld>
            <a:endParaRPr lang="zh-CN" altLang="en-US" noProof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EDA271-FE91-46E6-ABB5-0A3AD244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C44DCFF3-B944-4C24-A12C-689D1FF7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10561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(F) 6"/>
          <p:cNvSpPr>
            <a:spLocks noChangeAspect="1"/>
          </p:cNvSpPr>
          <p:nvPr/>
        </p:nvSpPr>
        <p:spPr bwMode="ltGray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ctr" anchorCtr="0"/>
          <a:lstStyle>
            <a:lvl1pPr algn="l">
              <a:defRPr sz="4000" b="0" cap="none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rtlCol="0" anchor="t" anchorCtr="0">
            <a:normAutofit/>
          </a:bodyPr>
          <a:lstStyle>
            <a:lvl1pPr marL="0" indent="0" algn="l">
              <a:buFontTx/>
              <a:buNone/>
              <a:defRPr sz="2800"/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64F81E-11BA-4BB3-AC2C-0A729DC676E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 rtlCol="0"/>
          <a:lstStyle/>
          <a:p>
            <a:pPr rtl="0"/>
            <a:fld id="{3184637A-C2B9-45B9-B303-337424237C9A}" type="datetime1">
              <a:rPr lang="zh-CN" altLang="en-US" noProof="0" smtClean="0"/>
              <a:t>2024/5/14</a:t>
            </a:fld>
            <a:endParaRPr lang="zh-CN" altLang="en-US" noProof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F93A4488-E8DE-4FEB-88F9-B37F95CC838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DF909D08-1E53-42D5-954B-F61B5083645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140964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(F) 6"/>
          <p:cNvSpPr>
            <a:spLocks noChangeAspect="1"/>
          </p:cNvSpPr>
          <p:nvPr/>
        </p:nvSpPr>
        <p:spPr bwMode="ltGray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 anchor="ctr" anchorCtr="0"/>
          <a:lstStyle>
            <a:lvl1pPr algn="l">
              <a:defRPr sz="40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rtlCol="0" anchor="ctr" anchorCtr="0">
            <a:norm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142ECB-4FB1-4B01-80F3-04208C781B1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 rtlCol="0"/>
          <a:lstStyle/>
          <a:p>
            <a:pPr rtl="0"/>
            <a:fld id="{253206F3-8FA9-443C-A666-F6697AAF88E8}" type="datetime1">
              <a:rPr lang="zh-CN" altLang="en-US" noProof="0" smtClean="0"/>
              <a:t>2024/5/14</a:t>
            </a:fld>
            <a:endParaRPr lang="zh-CN" altLang="en-US" noProof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776F215A-F354-440E-A263-A920F595083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90FC50C-9C02-4BD6-9CBE-6880E129778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1684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(F) 6"/>
          <p:cNvSpPr>
            <a:spLocks noChangeAspect="1"/>
          </p:cNvSpPr>
          <p:nvPr/>
        </p:nvSpPr>
        <p:spPr bwMode="ltGray">
          <a:xfrm>
            <a:off x="7669651" y="0"/>
            <a:ext cx="4522349" cy="5861051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3754460" cy="5134798"/>
          </a:xfrm>
        </p:spPr>
        <p:txBody>
          <a:bodyPr vert="horz" rtlCol="0" anchor="ctr" anchorCtr="1"/>
          <a:lstStyle>
            <a:lvl1pPr algn="l">
              <a:defRPr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horz" rtlCol="0" anchor="ctr" anchorCtr="1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7128B4-F868-4384-A8AA-473DA351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52E449-155E-451C-8AAF-C32E124097E1}" type="datetime1">
              <a:rPr lang="zh-CN" altLang="en-US" noProof="0" smtClean="0"/>
              <a:t>2024/5/14</a:t>
            </a:fld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FF940D-9281-4C2A-BA62-E5854A11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5FB1454F-842C-4F51-A7E7-0335B2FB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1836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(F)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ctr" anchorCtr="0"/>
          <a:lstStyle>
            <a:lvl1pPr>
              <a:defRPr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87415" y="2222287"/>
            <a:ext cx="5194583" cy="3638764"/>
          </a:xfrm>
          <a:noFill/>
          <a:ln w="25400">
            <a:gradFill>
              <a:gsLst>
                <a:gs pos="50000">
                  <a:schemeClr val="bg2"/>
                </a:gs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A4059F8-A688-4FFE-AA79-3B6D811FA9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22287"/>
            <a:ext cx="5181600" cy="3638764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3AB4A3-AE75-4D00-9BE1-AF3996C6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C74EA4-5BA8-4814-BAAC-F69CE79B5957}" type="datetime1">
              <a:rPr lang="zh-CN" altLang="en-US" noProof="0" smtClean="0"/>
              <a:t>2024/5/14</a:t>
            </a:fld>
            <a:endParaRPr lang="zh-CN" altLang="en-US" noProof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9471F3C4-BAAF-4391-B574-8E340EDA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FB8DD71F-FEC6-4AB5-974A-FD2B82A7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6491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限节内容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(F) 7"/>
          <p:cNvSpPr/>
          <p:nvPr/>
        </p:nvSpPr>
        <p:spPr bwMode="ltGray">
          <a:xfrm>
            <a:off x="0" y="1"/>
            <a:ext cx="12192000" cy="6251330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514" y="451513"/>
            <a:ext cx="11288972" cy="5149187"/>
          </a:xfrm>
        </p:spPr>
        <p:txBody>
          <a:bodyPr rtlCol="0" anchor="ctr" anchorCtr="0"/>
          <a:lstStyle>
            <a:lvl1pPr algn="ctr">
              <a:defRPr sz="4800" b="0" cap="none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40B6DF-7478-4740-A710-DA5E9EBA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D9ADF3-01D6-4A85-9FB9-79CA160B74AA}" type="datetime1">
              <a:rPr lang="zh-CN" altLang="en-US" noProof="0" smtClean="0"/>
              <a:t>2024/5/14</a:t>
            </a:fld>
            <a:endParaRPr lang="zh-CN" altLang="en-US" noProof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42D89951-67E9-4086-AED0-C236A00A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8553809-8746-49E3-BCB5-0A9FF406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97319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(F) 6"/>
          <p:cNvSpPr/>
          <p:nvPr/>
        </p:nvSpPr>
        <p:spPr bwMode="ltGray">
          <a:xfrm flipH="1">
            <a:off x="12699" y="0"/>
            <a:ext cx="6004585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514" y="375313"/>
            <a:ext cx="5114017" cy="1139895"/>
          </a:xfrm>
        </p:spPr>
        <p:txBody>
          <a:bodyPr rtlCol="0"/>
          <a:lstStyle>
            <a:lvl1pPr algn="l">
              <a:defRPr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1514" y="2222287"/>
            <a:ext cx="5553071" cy="3638763"/>
          </a:xfrm>
          <a:ln w="25400">
            <a:gradFill>
              <a:gsLst>
                <a:gs pos="0">
                  <a:schemeClr val="bg2"/>
                </a:gs>
                <a:gs pos="50000">
                  <a:srgbClr val="4A3030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9" name="内容占位符 9">
            <a:extLst>
              <a:ext uri="{FF2B5EF4-FFF2-40B4-BE49-F238E27FC236}">
                <a16:creationId xmlns:a16="http://schemas.microsoft.com/office/drawing/2014/main" id="{C95D556F-51D2-4EF4-B60F-D319BF2328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56099" y="375312"/>
            <a:ext cx="5186363" cy="5485737"/>
          </a:xfrm>
        </p:spPr>
        <p:txBody>
          <a:bodyPr rtlCol="0" anchor="t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F86C4-C3A0-4CA8-8809-1D90DE9E4D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BBBFE23-DEDD-46BD-8B60-F6AE7C8A5EA9}" type="datetime1">
              <a:rPr lang="zh-CN" altLang="en-US" noProof="0" smtClean="0"/>
              <a:t>2024/5/14</a:t>
            </a:fld>
            <a:endParaRPr lang="zh-CN" altLang="en-US" noProof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EDD26EA8-C9F2-49A7-8F7B-A782D30B82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241DD2E8-07A6-430F-A2FB-E2746C9352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54464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(F) 6"/>
          <p:cNvSpPr/>
          <p:nvPr/>
        </p:nvSpPr>
        <p:spPr bwMode="ltGray">
          <a:xfrm flipH="1">
            <a:off x="6187414" y="0"/>
            <a:ext cx="6004583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2696" y="359551"/>
            <a:ext cx="5114017" cy="1139895"/>
          </a:xfrm>
        </p:spPr>
        <p:txBody>
          <a:bodyPr rtlCol="0"/>
          <a:lstStyle>
            <a:lvl1pPr algn="l">
              <a:defRPr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1514" y="451513"/>
            <a:ext cx="5553071" cy="5409537"/>
          </a:xfrm>
        </p:spPr>
        <p:txBody>
          <a:bodyPr rtlCol="0" anchor="t" anchorCtr="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54563" y="2222287"/>
            <a:ext cx="5553071" cy="3638764"/>
          </a:xfrm>
          <a:ln>
            <a:gradFill>
              <a:gsLst>
                <a:gs pos="0">
                  <a:schemeClr val="bg2"/>
                </a:gs>
                <a:gs pos="5000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82940641-87D1-48C5-879E-8A5FBA53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314BD-767E-4DAE-8F99-0FA5C0347361}" type="datetime1">
              <a:rPr lang="zh-CN" altLang="en-US" noProof="0" smtClean="0"/>
              <a:t>2024/5/14</a:t>
            </a:fld>
            <a:endParaRPr lang="zh-CN" altLang="en-US" noProof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DBFA68A8-3A7A-430B-9A66-482C28DC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96C17F98-4E3F-4327-8CCF-D13C3371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8703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B2B99B50-4971-48A5-8202-4CC55C7F9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  <a:custGeom>
            <a:avLst/>
            <a:gdLst>
              <a:gd name="connsiteX0" fmla="*/ 404916 w 6526400"/>
              <a:gd name="connsiteY0" fmla="*/ 0 h 6857999"/>
              <a:gd name="connsiteX1" fmla="*/ 1425163 w 6526400"/>
              <a:gd name="connsiteY1" fmla="*/ 0 h 6857999"/>
              <a:gd name="connsiteX2" fmla="*/ 2955534 w 6526400"/>
              <a:gd name="connsiteY2" fmla="*/ 0 h 6857999"/>
              <a:gd name="connsiteX3" fmla="*/ 6526400 w 6526400"/>
              <a:gd name="connsiteY3" fmla="*/ 0 h 6857999"/>
              <a:gd name="connsiteX4" fmla="*/ 6526400 w 6526400"/>
              <a:gd name="connsiteY4" fmla="*/ 6857999 h 6857999"/>
              <a:gd name="connsiteX5" fmla="*/ 404916 w 6526400"/>
              <a:gd name="connsiteY5" fmla="*/ 6857999 h 6857999"/>
              <a:gd name="connsiteX6" fmla="*/ 377830 w 6526400"/>
              <a:gd name="connsiteY6" fmla="*/ 2463800 h 6857999"/>
              <a:gd name="connsiteX7" fmla="*/ 0 w 6526400"/>
              <a:gd name="connsiteY7" fmla="*/ 2203407 h 6857999"/>
              <a:gd name="connsiteX8" fmla="*/ 391373 w 6526400"/>
              <a:gd name="connsiteY8" fmla="*/ 1854200 h 6857999"/>
              <a:gd name="connsiteX9" fmla="*/ 404916 w 6526400"/>
              <a:gd name="connsiteY9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26400" h="6857999">
                <a:moveTo>
                  <a:pt x="404916" y="0"/>
                </a:moveTo>
                <a:lnTo>
                  <a:pt x="1425163" y="0"/>
                </a:lnTo>
                <a:lnTo>
                  <a:pt x="2955534" y="0"/>
                </a:lnTo>
                <a:lnTo>
                  <a:pt x="6526400" y="0"/>
                </a:lnTo>
                <a:lnTo>
                  <a:pt x="6526400" y="6857999"/>
                </a:lnTo>
                <a:lnTo>
                  <a:pt x="404916" y="6857999"/>
                </a:lnTo>
                <a:lnTo>
                  <a:pt x="377830" y="2463800"/>
                </a:lnTo>
                <a:lnTo>
                  <a:pt x="0" y="2203407"/>
                </a:lnTo>
                <a:lnTo>
                  <a:pt x="391373" y="1854200"/>
                </a:lnTo>
                <a:cubicBezTo>
                  <a:pt x="395887" y="1282700"/>
                  <a:pt x="400402" y="571500"/>
                  <a:pt x="404916" y="0"/>
                </a:cubicBez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lstStyle>
            <a:lvl1pPr marL="0" indent="0" algn="ctr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396" y="311813"/>
            <a:ext cx="5334448" cy="1453488"/>
          </a:xfrm>
          <a:effectLst/>
        </p:spPr>
        <p:txBody>
          <a:bodyPr rtlCol="0" anchor="b">
            <a:normAutofit/>
          </a:bodyPr>
          <a:lstStyle>
            <a:lvl1pPr algn="l">
              <a:defRPr sz="4000" b="0">
                <a:ln>
                  <a:noFill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EB4FB892-38DF-40F9-B034-BC1E61FC6BF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90396" y="2057400"/>
            <a:ext cx="5334448" cy="3811588"/>
          </a:xfrm>
        </p:spPr>
        <p:txBody>
          <a:bodyPr rtlCol="0" anchor="t">
            <a:normAutofit/>
          </a:bodyPr>
          <a:lstStyle>
            <a:lvl1pPr marL="0" indent="0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29ED24-3C5F-4326-A304-DBDBA6CE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CF83C95-E27E-4467-A329-B4C56E68CB96}" type="datetime1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532AEE-3AAE-4FBF-969F-8A364CE8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717C1A8-7DBE-4E24-BCA1-D820D780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4942799-31AF-4FF8-9D79-C1A3E01FB207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3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-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(F)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ctr" anchorCtr="0"/>
          <a:lstStyle>
            <a:lvl1pPr>
              <a:defRPr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10001" y="2222287"/>
            <a:ext cx="10571998" cy="3638764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466CE2-DFEE-46B8-AFB2-817272E3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E2D6C8-4219-41EC-BEDD-3B01CDE1278C}" type="datetime1">
              <a:rPr lang="zh-CN" altLang="en-US" noProof="0" smtClean="0"/>
              <a:t>2024/5/14</a:t>
            </a:fld>
            <a:endParaRPr lang="zh-CN" altLang="en-US" noProof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27E9A94A-136A-4208-8F98-012BDAC1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1459C8B-DA0F-4808-A642-40471D1D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3768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000" y="4489884"/>
            <a:ext cx="10561418" cy="1426004"/>
          </a:xfrm>
        </p:spPr>
        <p:txBody>
          <a:bodyPr rtlCol="0" anchor="ctr" anchorCtr="0">
            <a:normAutofit/>
          </a:bodyPr>
          <a:lstStyle>
            <a:lvl1pPr algn="ctr">
              <a:defRPr sz="4000" b="0">
                <a:ln>
                  <a:noFill/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C1FEB3F-0898-4AE0-B8C4-970BF80A37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-5291" y="-57584"/>
            <a:ext cx="12192000" cy="4851400"/>
          </a:xfrm>
          <a:custGeom>
            <a:avLst/>
            <a:gdLst>
              <a:gd name="connsiteX0" fmla="*/ 0 w 10561638"/>
              <a:gd name="connsiteY0" fmla="*/ 0 h 3937000"/>
              <a:gd name="connsiteX1" fmla="*/ 1760273 w 10561638"/>
              <a:gd name="connsiteY1" fmla="*/ 0 h 3937000"/>
              <a:gd name="connsiteX2" fmla="*/ 1760273 w 10561638"/>
              <a:gd name="connsiteY2" fmla="*/ 0 h 3937000"/>
              <a:gd name="connsiteX3" fmla="*/ 4400683 w 10561638"/>
              <a:gd name="connsiteY3" fmla="*/ 0 h 3937000"/>
              <a:gd name="connsiteX4" fmla="*/ 10561638 w 10561638"/>
              <a:gd name="connsiteY4" fmla="*/ 0 h 3937000"/>
              <a:gd name="connsiteX5" fmla="*/ 10561638 w 10561638"/>
              <a:gd name="connsiteY5" fmla="*/ 2296583 h 3937000"/>
              <a:gd name="connsiteX6" fmla="*/ 10561638 w 10561638"/>
              <a:gd name="connsiteY6" fmla="*/ 2296583 h 3937000"/>
              <a:gd name="connsiteX7" fmla="*/ 10561638 w 10561638"/>
              <a:gd name="connsiteY7" fmla="*/ 3280833 h 3937000"/>
              <a:gd name="connsiteX8" fmla="*/ 10561638 w 10561638"/>
              <a:gd name="connsiteY8" fmla="*/ 3937000 h 3937000"/>
              <a:gd name="connsiteX9" fmla="*/ 4400683 w 10561638"/>
              <a:gd name="connsiteY9" fmla="*/ 3937000 h 3937000"/>
              <a:gd name="connsiteX10" fmla="*/ 2077263 w 10561638"/>
              <a:gd name="connsiteY10" fmla="*/ 4251330 h 3937000"/>
              <a:gd name="connsiteX11" fmla="*/ 1760273 w 10561638"/>
              <a:gd name="connsiteY11" fmla="*/ 3937000 h 3937000"/>
              <a:gd name="connsiteX12" fmla="*/ 0 w 10561638"/>
              <a:gd name="connsiteY12" fmla="*/ 3937000 h 3937000"/>
              <a:gd name="connsiteX13" fmla="*/ 0 w 10561638"/>
              <a:gd name="connsiteY13" fmla="*/ 3280833 h 3937000"/>
              <a:gd name="connsiteX14" fmla="*/ 0 w 10561638"/>
              <a:gd name="connsiteY14" fmla="*/ 2296583 h 3937000"/>
              <a:gd name="connsiteX15" fmla="*/ 0 w 10561638"/>
              <a:gd name="connsiteY15" fmla="*/ 2296583 h 3937000"/>
              <a:gd name="connsiteX16" fmla="*/ 0 w 10561638"/>
              <a:gd name="connsiteY16" fmla="*/ 0 h 393700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482983 w 10561638"/>
              <a:gd name="connsiteY9" fmla="*/ 39751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878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624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243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561638" h="4251330">
                <a:moveTo>
                  <a:pt x="0" y="0"/>
                </a:moveTo>
                <a:lnTo>
                  <a:pt x="1760273" y="0"/>
                </a:lnTo>
                <a:lnTo>
                  <a:pt x="1760273" y="0"/>
                </a:lnTo>
                <a:lnTo>
                  <a:pt x="4400683" y="0"/>
                </a:lnTo>
                <a:lnTo>
                  <a:pt x="10561638" y="0"/>
                </a:lnTo>
                <a:lnTo>
                  <a:pt x="10561638" y="2296583"/>
                </a:lnTo>
                <a:lnTo>
                  <a:pt x="10561638" y="2296583"/>
                </a:lnTo>
                <a:lnTo>
                  <a:pt x="10561638" y="3280833"/>
                </a:lnTo>
                <a:lnTo>
                  <a:pt x="10561638" y="3937000"/>
                </a:lnTo>
                <a:lnTo>
                  <a:pt x="2343283" y="3924300"/>
                </a:lnTo>
                <a:lnTo>
                  <a:pt x="2077263" y="4251330"/>
                </a:lnTo>
                <a:lnTo>
                  <a:pt x="1760273" y="3937000"/>
                </a:lnTo>
                <a:lnTo>
                  <a:pt x="0" y="3937000"/>
                </a:lnTo>
                <a:lnTo>
                  <a:pt x="0" y="3280833"/>
                </a:lnTo>
                <a:lnTo>
                  <a:pt x="0" y="2296583"/>
                </a:lnTo>
                <a:lnTo>
                  <a:pt x="0" y="2296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FE71A4-2AD7-44A1-9075-3AB1A226C1C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rtl="0"/>
            <a:fld id="{7FBD024F-E870-43A7-830F-BCFA024AC221}" type="datetime1">
              <a:rPr lang="zh-CN" altLang="en-US" noProof="0" smtClean="0"/>
              <a:t>2024/5/14</a:t>
            </a:fld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5F74D3-28C0-4AA1-8508-75D32DA3C2A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7D83112-B341-46D2-8B30-46DBC3DAE35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3111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(F)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 anchor="ctr" anchorCtr="0"/>
          <a:lstStyle>
            <a:lvl1pPr>
              <a:defRPr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13A633-0BBE-491F-94FD-A319FC7D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3F30F5-A9C2-495D-9435-16206E9B000F}" type="datetime1">
              <a:rPr lang="zh-CN" altLang="en-US" noProof="0" smtClean="0"/>
              <a:t>2024/5/14</a:t>
            </a:fld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16FEDE-3F7F-4F2C-A341-BDA56AA7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C1EE25F-3E3B-45D3-B259-498E69BF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942799-31AF-4FF8-9D79-C1A3E01FB207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4028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ABE98A6-B6C8-4E10-A7B9-2B88F042C659}" type="datetime1">
              <a:rPr lang="zh-CN" altLang="en-US" smtClean="0"/>
              <a:t>2024/5/14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4942799-31AF-4FF8-9D79-C1A3E01FB207}" type="slidenum">
              <a:rPr lang="en-US" altLang="zh-CN" smtClean="0"/>
              <a:pPr/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948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87" r:id="rId3"/>
    <p:sldLayoutId id="2147483688" r:id="rId4"/>
    <p:sldLayoutId id="2147483689" r:id="rId5"/>
    <p:sldLayoutId id="2147483681" r:id="rId6"/>
    <p:sldLayoutId id="2147483690" r:id="rId7"/>
    <p:sldLayoutId id="2147483682" r:id="rId8"/>
    <p:sldLayoutId id="2147483674" r:id="rId9"/>
    <p:sldLayoutId id="2147483675" r:id="rId10"/>
    <p:sldLayoutId id="2147483677" r:id="rId11"/>
    <p:sldLayoutId id="2147483678" r:id="rId12"/>
    <p:sldLayoutId id="2147483679" r:id="rId13"/>
    <p:sldLayoutId id="2147483680" r:id="rId14"/>
    <p:sldLayoutId id="2147483683" r:id="rId15"/>
    <p:sldLayoutId id="2147483684" r:id="rId16"/>
    <p:sldLayoutId id="21474836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D37BC-7D91-4F83-845D-70080D7DD6FC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810000" y="1156254"/>
            <a:ext cx="10572000" cy="2971051"/>
          </a:xfrm>
        </p:spPr>
        <p:txBody>
          <a:bodyPr rtlCol="0"/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编译原理与技术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课程设计</a:t>
            </a:r>
            <a:b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br>
              <a:rPr lang="en-US" altLang="zh-CN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验收报告</a:t>
            </a:r>
            <a:b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br>
              <a:rPr lang="en-US" altLang="zh-CN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400" b="1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Grp Name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：源神启动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E5DACC-1D74-41AD-B036-C015472B9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086350"/>
            <a:ext cx="10572000" cy="1771650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zh-CN" altLang="en-US" sz="2400" dirty="0">
                <a:latin typeface="DejaVu Math TeX Gyre" panose="02000503000000000000" pitchFamily="2" charset="0"/>
                <a:ea typeface="华文楷体" panose="02010600040101010101" pitchFamily="2" charset="-122"/>
                <a:cs typeface="DejaVu Math TeX Gyre" panose="02000503000000000000" pitchFamily="2" charset="0"/>
              </a:rPr>
              <a:t>计算机学院（国家示范性软件学院）</a:t>
            </a:r>
            <a:r>
              <a:rPr lang="en-US" altLang="zh-CN" sz="2400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2021211308</a:t>
            </a:r>
            <a:r>
              <a:rPr lang="zh-CN" altLang="en-US" sz="2400" dirty="0">
                <a:latin typeface="DejaVu Math TeX Gyre" panose="02000503000000000000" pitchFamily="2" charset="0"/>
                <a:ea typeface="华文楷体" panose="02010600040101010101" pitchFamily="2" charset="-122"/>
                <a:cs typeface="DejaVu Math TeX Gyre" panose="02000503000000000000" pitchFamily="2" charset="0"/>
              </a:rPr>
              <a:t>班</a:t>
            </a:r>
          </a:p>
          <a:p>
            <a:pPr rtl="0"/>
            <a:r>
              <a:rPr lang="zh-CN" altLang="en-US" sz="2400" b="1" dirty="0">
                <a:latin typeface="DejaVu Math TeX Gyre" panose="02000503000000000000" pitchFamily="2" charset="0"/>
                <a:ea typeface="华文楷体" panose="02010600040101010101" pitchFamily="2" charset="-122"/>
                <a:cs typeface="DejaVu Math TeX Gyre" panose="02000503000000000000" pitchFamily="2" charset="0"/>
              </a:rPr>
              <a:t>杨凯丞</a:t>
            </a:r>
            <a:r>
              <a:rPr lang="zh-CN" altLang="en-US" sz="2400" dirty="0">
                <a:latin typeface="DejaVu Math TeX Gyre" panose="02000503000000000000" pitchFamily="2" charset="0"/>
                <a:ea typeface="华文楷体" panose="02010600040101010101" pitchFamily="2" charset="-122"/>
                <a:cs typeface="DejaVu Math TeX Gyre" panose="02000503000000000000" pitchFamily="2" charset="0"/>
              </a:rPr>
              <a:t>           韩岳松           惠大鹏           叶沛鑫</a:t>
            </a:r>
          </a:p>
          <a:p>
            <a:pPr rtl="0"/>
            <a:r>
              <a:rPr lang="en-US" altLang="zh-CN" sz="2400" b="1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2021211160</a:t>
            </a:r>
            <a:r>
              <a:rPr lang="en-US" altLang="zh-CN" sz="2400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 2021211163 2021211168 2021211174</a:t>
            </a:r>
          </a:p>
          <a:p>
            <a:pPr rtl="0"/>
            <a:r>
              <a:rPr lang="zh-CN" altLang="en-US" sz="2400" dirty="0">
                <a:latin typeface="DejaVu Math TeX Gyre" panose="02000503000000000000" pitchFamily="2" charset="0"/>
                <a:ea typeface="华文楷体" panose="02010600040101010101" pitchFamily="2" charset="-122"/>
                <a:cs typeface="DejaVu Math TeX Gyre" panose="02000503000000000000" pitchFamily="2" charset="0"/>
              </a:rPr>
              <a:t>郭泽远          郭晨旭          吴显科</a:t>
            </a:r>
          </a:p>
          <a:p>
            <a:pPr rtl="0"/>
            <a:r>
              <a:rPr lang="en-US" altLang="zh-CN" sz="2400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2021211183 2021211184 2021211391</a:t>
            </a:r>
          </a:p>
        </p:txBody>
      </p:sp>
    </p:spTree>
    <p:extLst>
      <p:ext uri="{BB962C8B-B14F-4D97-AF65-F5344CB8AC3E}">
        <p14:creationId xmlns:p14="http://schemas.microsoft.com/office/powerpoint/2010/main" val="161397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6B58F-1CF7-41B5-BF70-710D7AC7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06" y="432900"/>
            <a:ext cx="10571998" cy="970450"/>
          </a:xfrm>
        </p:spPr>
        <p:txBody>
          <a:bodyPr rtlCol="0"/>
          <a:lstStyle/>
          <a:p>
            <a:pPr rtl="0"/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  <a:cs typeface="DejaVu Math TeX Gyre" panose="02000503000000000000" pitchFamily="2" charset="0"/>
              </a:rPr>
              <a:t>个人工作：郭泽远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980884-39E3-2118-474E-29B465A5184D}"/>
              </a:ext>
            </a:extLst>
          </p:cNvPr>
          <p:cNvSpPr txBox="1"/>
          <p:nvPr/>
        </p:nvSpPr>
        <p:spPr>
          <a:xfrm>
            <a:off x="822896" y="2339776"/>
            <a:ext cx="4349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6D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Title</a:t>
            </a:r>
            <a:r>
              <a:rPr lang="zh-CN" altLang="en-US" sz="3200" b="1" dirty="0">
                <a:solidFill>
                  <a:srgbClr val="6D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3200" b="1" dirty="0">
              <a:solidFill>
                <a:srgbClr val="6D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正文</a:t>
            </a:r>
          </a:p>
        </p:txBody>
      </p:sp>
    </p:spTree>
    <p:extLst>
      <p:ext uri="{BB962C8B-B14F-4D97-AF65-F5344CB8AC3E}">
        <p14:creationId xmlns:p14="http://schemas.microsoft.com/office/powerpoint/2010/main" val="362898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6B58F-1CF7-41B5-BF70-710D7AC7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06" y="432900"/>
            <a:ext cx="10571998" cy="970450"/>
          </a:xfrm>
        </p:spPr>
        <p:txBody>
          <a:bodyPr rtlCol="0"/>
          <a:lstStyle/>
          <a:p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  <a:cs typeface="DejaVu Math TeX Gyre" panose="02000503000000000000" pitchFamily="2" charset="0"/>
              </a:rPr>
              <a:t>个人工作：</a:t>
            </a:r>
            <a:r>
              <a:rPr lang="zh-CN" altLang="en-US" sz="5400" dirty="0">
                <a:latin typeface="DejaVu Math TeX Gyre" panose="02000503000000000000" pitchFamily="2" charset="0"/>
                <a:ea typeface="华文楷体" panose="02010600040101010101" pitchFamily="2" charset="-122"/>
                <a:cs typeface="DejaVu Math TeX Gyre" panose="02000503000000000000" pitchFamily="2" charset="0"/>
              </a:rPr>
              <a:t>吴显科</a:t>
            </a:r>
            <a:endParaRPr lang="zh-CN" altLang="en-US" sz="5400" b="1" dirty="0">
              <a:latin typeface="华文楷体" panose="02010600040101010101" pitchFamily="2" charset="-122"/>
              <a:ea typeface="华文楷体" panose="02010600040101010101" pitchFamily="2" charset="-122"/>
              <a:cs typeface="DejaVu Math TeX Gyre" panose="0200050300000000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980884-39E3-2118-474E-29B465A5184D}"/>
              </a:ext>
            </a:extLst>
          </p:cNvPr>
          <p:cNvSpPr txBox="1"/>
          <p:nvPr/>
        </p:nvSpPr>
        <p:spPr>
          <a:xfrm>
            <a:off x="822896" y="2339776"/>
            <a:ext cx="4349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6D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Title</a:t>
            </a:r>
            <a:r>
              <a:rPr lang="zh-CN" altLang="en-US" sz="3200" b="1" dirty="0">
                <a:solidFill>
                  <a:srgbClr val="6D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3200" b="1" dirty="0">
              <a:solidFill>
                <a:srgbClr val="6D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正文</a:t>
            </a:r>
          </a:p>
        </p:txBody>
      </p:sp>
    </p:spTree>
    <p:extLst>
      <p:ext uri="{BB962C8B-B14F-4D97-AF65-F5344CB8AC3E}">
        <p14:creationId xmlns:p14="http://schemas.microsoft.com/office/powerpoint/2010/main" val="5827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6B58F-1CF7-41B5-BF70-710D7AC7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06" y="432900"/>
            <a:ext cx="10571998" cy="970450"/>
          </a:xfrm>
        </p:spPr>
        <p:txBody>
          <a:bodyPr rtlCol="0"/>
          <a:lstStyle/>
          <a:p>
            <a:pPr rtl="0"/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  <a:cs typeface="DejaVu Math TeX Gyre" panose="02000503000000000000" pitchFamily="2" charset="0"/>
              </a:rPr>
              <a:t>个人工作：杨凯丞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980884-39E3-2118-474E-29B465A5184D}"/>
              </a:ext>
            </a:extLst>
          </p:cNvPr>
          <p:cNvSpPr txBox="1"/>
          <p:nvPr/>
        </p:nvSpPr>
        <p:spPr>
          <a:xfrm>
            <a:off x="822896" y="2339776"/>
            <a:ext cx="4349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6D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Title</a:t>
            </a:r>
            <a:r>
              <a:rPr lang="zh-CN" altLang="en-US" sz="3200" b="1" dirty="0">
                <a:solidFill>
                  <a:srgbClr val="6D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3200" b="1" dirty="0">
              <a:solidFill>
                <a:srgbClr val="6D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正文</a:t>
            </a:r>
          </a:p>
        </p:txBody>
      </p:sp>
    </p:spTree>
    <p:extLst>
      <p:ext uri="{BB962C8B-B14F-4D97-AF65-F5344CB8AC3E}">
        <p14:creationId xmlns:p14="http://schemas.microsoft.com/office/powerpoint/2010/main" val="191943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6B58F-1CF7-41B5-BF70-710D7AC7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06" y="432900"/>
            <a:ext cx="10571998" cy="970450"/>
          </a:xfrm>
        </p:spPr>
        <p:txBody>
          <a:bodyPr rtlCol="0"/>
          <a:lstStyle/>
          <a:p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  <a:cs typeface="DejaVu Math TeX Gyre" panose="02000503000000000000" pitchFamily="2" charset="0"/>
              </a:rPr>
              <a:t>个人工作：</a:t>
            </a:r>
            <a:r>
              <a:rPr lang="zh-CN" altLang="en-US" sz="5400" dirty="0">
                <a:latin typeface="DejaVu Math TeX Gyre" panose="02000503000000000000" pitchFamily="2" charset="0"/>
                <a:ea typeface="华文楷体" panose="02010600040101010101" pitchFamily="2" charset="-122"/>
                <a:cs typeface="DejaVu Math TeX Gyre" panose="02000503000000000000" pitchFamily="2" charset="0"/>
              </a:rPr>
              <a:t>惠大鹏</a:t>
            </a:r>
            <a:endParaRPr lang="zh-CN" altLang="en-US" sz="5400" b="1" dirty="0">
              <a:latin typeface="华文楷体" panose="02010600040101010101" pitchFamily="2" charset="-122"/>
              <a:ea typeface="华文楷体" panose="02010600040101010101" pitchFamily="2" charset="-122"/>
              <a:cs typeface="DejaVu Math TeX Gyre" panose="0200050300000000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980884-39E3-2118-474E-29B465A5184D}"/>
              </a:ext>
            </a:extLst>
          </p:cNvPr>
          <p:cNvSpPr txBox="1"/>
          <p:nvPr/>
        </p:nvSpPr>
        <p:spPr>
          <a:xfrm>
            <a:off x="822896" y="2339776"/>
            <a:ext cx="4349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6D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Title</a:t>
            </a:r>
            <a:r>
              <a:rPr lang="zh-CN" altLang="en-US" sz="3200" b="1" dirty="0">
                <a:solidFill>
                  <a:srgbClr val="6D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3200" b="1" dirty="0">
              <a:solidFill>
                <a:srgbClr val="6D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正文</a:t>
            </a:r>
          </a:p>
        </p:txBody>
      </p:sp>
    </p:spTree>
    <p:extLst>
      <p:ext uri="{BB962C8B-B14F-4D97-AF65-F5344CB8AC3E}">
        <p14:creationId xmlns:p14="http://schemas.microsoft.com/office/powerpoint/2010/main" val="1296726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6B58F-1CF7-41B5-BF70-710D7AC7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06" y="432900"/>
            <a:ext cx="10571998" cy="970450"/>
          </a:xfrm>
        </p:spPr>
        <p:txBody>
          <a:bodyPr rtlCol="0"/>
          <a:lstStyle/>
          <a:p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  <a:cs typeface="DejaVu Math TeX Gyre" panose="02000503000000000000" pitchFamily="2" charset="0"/>
              </a:rPr>
              <a:t>个人工作：</a:t>
            </a:r>
            <a:r>
              <a:rPr lang="zh-CN" altLang="en-US" sz="5400" dirty="0">
                <a:latin typeface="DejaVu Math TeX Gyre" panose="02000503000000000000" pitchFamily="2" charset="0"/>
                <a:ea typeface="华文楷体" panose="02010600040101010101" pitchFamily="2" charset="-122"/>
                <a:cs typeface="DejaVu Math TeX Gyre" panose="02000503000000000000" pitchFamily="2" charset="0"/>
              </a:rPr>
              <a:t>叶沛鑫</a:t>
            </a:r>
            <a:endParaRPr lang="zh-CN" altLang="en-US" sz="5400" b="1" dirty="0">
              <a:latin typeface="华文楷体" panose="02010600040101010101" pitchFamily="2" charset="-122"/>
              <a:ea typeface="华文楷体" panose="02010600040101010101" pitchFamily="2" charset="-122"/>
              <a:cs typeface="DejaVu Math TeX Gyre" panose="0200050300000000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980884-39E3-2118-474E-29B465A5184D}"/>
              </a:ext>
            </a:extLst>
          </p:cNvPr>
          <p:cNvSpPr txBox="1"/>
          <p:nvPr/>
        </p:nvSpPr>
        <p:spPr>
          <a:xfrm>
            <a:off x="1805652" y="6285058"/>
            <a:ext cx="2996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6D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符号表类</a:t>
            </a:r>
            <a:endParaRPr lang="en-US" altLang="zh-CN" sz="3200" b="1" dirty="0">
              <a:solidFill>
                <a:srgbClr val="6D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2484D06-A2FC-12F3-E01A-FEE1C90496FD}"/>
              </a:ext>
            </a:extLst>
          </p:cNvPr>
          <p:cNvSpPr/>
          <p:nvPr/>
        </p:nvSpPr>
        <p:spPr>
          <a:xfrm>
            <a:off x="993833" y="2249835"/>
            <a:ext cx="4633514" cy="40352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497E9A-DEDF-C3E2-E0F7-91016AFCCB0A}"/>
              </a:ext>
            </a:extLst>
          </p:cNvPr>
          <p:cNvSpPr txBox="1"/>
          <p:nvPr/>
        </p:nvSpPr>
        <p:spPr>
          <a:xfrm>
            <a:off x="980704" y="2774730"/>
            <a:ext cx="464664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指向存储该对象的指针</a:t>
            </a:r>
            <a:endParaRPr lang="en-US" altLang="zh-CN" sz="32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符号名称到表项列表的映射</a:t>
            </a:r>
            <a:endParaRPr lang="en-US" altLang="zh-CN" sz="32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处理同名符号的映射</a:t>
            </a:r>
            <a:endParaRPr lang="en-US" altLang="zh-CN" sz="32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各种参数的添加</a:t>
            </a:r>
            <a:r>
              <a:rPr lang="en-US" altLang="zh-CN" sz="3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678A0B-F766-0AF3-B3CC-240CC27CE1C5}"/>
              </a:ext>
            </a:extLst>
          </p:cNvPr>
          <p:cNvSpPr txBox="1"/>
          <p:nvPr/>
        </p:nvSpPr>
        <p:spPr>
          <a:xfrm>
            <a:off x="7328701" y="6286984"/>
            <a:ext cx="2996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6D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符号表项类</a:t>
            </a:r>
            <a:endParaRPr lang="en-US" altLang="zh-CN" sz="3200" b="1" dirty="0">
              <a:solidFill>
                <a:srgbClr val="6D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E3F6A8A-2923-D6A3-F2CD-5AB4880C2240}"/>
              </a:ext>
            </a:extLst>
          </p:cNvPr>
          <p:cNvSpPr/>
          <p:nvPr/>
        </p:nvSpPr>
        <p:spPr>
          <a:xfrm>
            <a:off x="6564655" y="2249835"/>
            <a:ext cx="4545994" cy="40352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6F5489-C7E6-E6B4-BCD4-DD5AA0070357}"/>
              </a:ext>
            </a:extLst>
          </p:cNvPr>
          <p:cNvSpPr txBox="1"/>
          <p:nvPr/>
        </p:nvSpPr>
        <p:spPr>
          <a:xfrm>
            <a:off x="6662749" y="2315703"/>
            <a:ext cx="43498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符号名称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符号类型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符号所在源代码行号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符号的分类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符号的值（如果是常量）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维度或参数个数（对于数组或函数）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指向子符号表的指针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各种参数的设置</a:t>
            </a: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18602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6B58F-1CF7-41B5-BF70-710D7AC7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06" y="432900"/>
            <a:ext cx="10571998" cy="970450"/>
          </a:xfrm>
        </p:spPr>
        <p:txBody>
          <a:bodyPr rtlCol="0"/>
          <a:lstStyle/>
          <a:p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  <a:cs typeface="DejaVu Math TeX Gyre" panose="02000503000000000000" pitchFamily="2" charset="0"/>
              </a:rPr>
              <a:t>个人工作：</a:t>
            </a:r>
            <a:r>
              <a:rPr lang="zh-CN" altLang="en-US" sz="5400" dirty="0">
                <a:latin typeface="DejaVu Math TeX Gyre" panose="02000503000000000000" pitchFamily="2" charset="0"/>
                <a:ea typeface="华文楷体" panose="02010600040101010101" pitchFamily="2" charset="-122"/>
                <a:cs typeface="DejaVu Math TeX Gyre" panose="02000503000000000000" pitchFamily="2" charset="0"/>
              </a:rPr>
              <a:t>叶沛鑫</a:t>
            </a:r>
            <a:endParaRPr lang="zh-CN" altLang="en-US" sz="5400" b="1" dirty="0">
              <a:latin typeface="华文楷体" panose="02010600040101010101" pitchFamily="2" charset="-122"/>
              <a:ea typeface="华文楷体" panose="02010600040101010101" pitchFamily="2" charset="-122"/>
              <a:cs typeface="DejaVu Math TeX Gyre" panose="0200050300000000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980884-39E3-2118-474E-29B465A5184D}"/>
              </a:ext>
            </a:extLst>
          </p:cNvPr>
          <p:cNvSpPr txBox="1"/>
          <p:nvPr/>
        </p:nvSpPr>
        <p:spPr>
          <a:xfrm>
            <a:off x="6830577" y="6285058"/>
            <a:ext cx="3973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6D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符号表项的其它操作</a:t>
            </a:r>
            <a:endParaRPr lang="en-US" altLang="zh-CN" sz="3200" b="1" dirty="0">
              <a:solidFill>
                <a:srgbClr val="6D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2484D06-A2FC-12F3-E01A-FEE1C90496FD}"/>
              </a:ext>
            </a:extLst>
          </p:cNvPr>
          <p:cNvSpPr/>
          <p:nvPr/>
        </p:nvSpPr>
        <p:spPr>
          <a:xfrm>
            <a:off x="6500722" y="2249835"/>
            <a:ext cx="4633514" cy="40352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497E9A-DEDF-C3E2-E0F7-91016AFCCB0A}"/>
              </a:ext>
            </a:extLst>
          </p:cNvPr>
          <p:cNvSpPr txBox="1"/>
          <p:nvPr/>
        </p:nvSpPr>
        <p:spPr>
          <a:xfrm>
            <a:off x="6500722" y="2497732"/>
            <a:ext cx="46466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查找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找到第</a:t>
            </a: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个形参类型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检查第</a:t>
            </a: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个形参是否为引用调用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插入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检查是否重名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定位和重定位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检查第</a:t>
            </a: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维下标是否越界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678A0B-F766-0AF3-B3CC-240CC27CE1C5}"/>
              </a:ext>
            </a:extLst>
          </p:cNvPr>
          <p:cNvSpPr txBox="1"/>
          <p:nvPr/>
        </p:nvSpPr>
        <p:spPr>
          <a:xfrm>
            <a:off x="1671715" y="6280348"/>
            <a:ext cx="2996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6D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符号表的方法</a:t>
            </a:r>
            <a:endParaRPr lang="en-US" altLang="zh-CN" sz="3200" b="1" dirty="0">
              <a:solidFill>
                <a:srgbClr val="6D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E3F6A8A-2923-D6A3-F2CD-5AB4880C2240}"/>
              </a:ext>
            </a:extLst>
          </p:cNvPr>
          <p:cNvSpPr/>
          <p:nvPr/>
        </p:nvSpPr>
        <p:spPr>
          <a:xfrm>
            <a:off x="907669" y="2243199"/>
            <a:ext cx="4545994" cy="40352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6F5489-C7E6-E6B4-BCD4-DD5AA0070357}"/>
              </a:ext>
            </a:extLst>
          </p:cNvPr>
          <p:cNvSpPr txBox="1"/>
          <p:nvPr/>
        </p:nvSpPr>
        <p:spPr>
          <a:xfrm>
            <a:off x="1103857" y="2352595"/>
            <a:ext cx="434980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如下参数的添加和设置：</a:t>
            </a:r>
            <a:endParaRPr lang="en-US" altLang="zh-CN" sz="22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传值参数</a:t>
            </a:r>
            <a:endParaRPr lang="en-US" altLang="zh-CN" sz="22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引用参数</a:t>
            </a:r>
            <a:endParaRPr lang="en-US" altLang="zh-CN" sz="22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普通变量</a:t>
            </a:r>
            <a:endParaRPr lang="en-US" altLang="zh-CN" sz="22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常量</a:t>
            </a:r>
            <a:endParaRPr lang="en-US" altLang="zh-CN" sz="22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lang="en-US" altLang="zh-CN" sz="22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过程</a:t>
            </a:r>
            <a:endParaRPr lang="en-US" altLang="zh-CN" sz="22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en-US" altLang="zh-CN" sz="22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子符号表</a:t>
            </a:r>
            <a:endParaRPr lang="en-US" altLang="zh-CN" sz="22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</a:t>
            </a:r>
            <a:r>
              <a:rPr lang="en-US" altLang="zh-CN" sz="2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子程序名</a:t>
            </a:r>
            <a:endParaRPr lang="en-US" altLang="zh-CN" sz="22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主程序参数</a:t>
            </a:r>
            <a:endParaRPr lang="en-US" altLang="zh-CN" sz="22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73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6B58F-1CF7-41B5-BF70-710D7AC7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06" y="432900"/>
            <a:ext cx="10571998" cy="970450"/>
          </a:xfrm>
        </p:spPr>
        <p:txBody>
          <a:bodyPr rtlCol="0"/>
          <a:lstStyle/>
          <a:p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  <a:cs typeface="DejaVu Math TeX Gyre" panose="02000503000000000000" pitchFamily="2" charset="0"/>
              </a:rPr>
              <a:t>个人工作：</a:t>
            </a:r>
            <a:r>
              <a:rPr lang="zh-CN" altLang="en-US" sz="5400" dirty="0">
                <a:latin typeface="DejaVu Math TeX Gyre" panose="02000503000000000000" pitchFamily="2" charset="0"/>
                <a:ea typeface="华文楷体" panose="02010600040101010101" pitchFamily="2" charset="-122"/>
                <a:cs typeface="DejaVu Math TeX Gyre" panose="02000503000000000000" pitchFamily="2" charset="0"/>
              </a:rPr>
              <a:t>叶沛鑫</a:t>
            </a:r>
            <a:endParaRPr lang="zh-CN" altLang="en-US" sz="5400" b="1" dirty="0">
              <a:latin typeface="华文楷体" panose="02010600040101010101" pitchFamily="2" charset="-122"/>
              <a:ea typeface="华文楷体" panose="02010600040101010101" pitchFamily="2" charset="-122"/>
              <a:cs typeface="DejaVu Math TeX Gyre" panose="0200050300000000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980884-39E3-2118-474E-29B465A5184D}"/>
              </a:ext>
            </a:extLst>
          </p:cNvPr>
          <p:cNvSpPr txBox="1"/>
          <p:nvPr/>
        </p:nvSpPr>
        <p:spPr>
          <a:xfrm>
            <a:off x="1805652" y="6285058"/>
            <a:ext cx="2996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6D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对外接口</a:t>
            </a:r>
            <a:endParaRPr lang="en-US" altLang="zh-CN" sz="3200" b="1" dirty="0">
              <a:solidFill>
                <a:srgbClr val="6D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2484D06-A2FC-12F3-E01A-FEE1C90496FD}"/>
              </a:ext>
            </a:extLst>
          </p:cNvPr>
          <p:cNvSpPr/>
          <p:nvPr/>
        </p:nvSpPr>
        <p:spPr>
          <a:xfrm>
            <a:off x="993833" y="2249835"/>
            <a:ext cx="4633514" cy="40352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497E9A-DEDF-C3E2-E0F7-91016AFCCB0A}"/>
              </a:ext>
            </a:extLst>
          </p:cNvPr>
          <p:cNvSpPr txBox="1"/>
          <p:nvPr/>
        </p:nvSpPr>
        <p:spPr>
          <a:xfrm>
            <a:off x="980704" y="2651620"/>
            <a:ext cx="464664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根据标识符查找所在符号表中的位置</a:t>
            </a:r>
            <a:endParaRPr lang="en-US" altLang="zh-CN" sz="3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检查</a:t>
            </a:r>
            <a:r>
              <a:rPr lang="en-US" altLang="zh-CN" sz="3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ID</a:t>
            </a:r>
            <a:r>
              <a:rPr lang="zh-CN" altLang="en-US" sz="3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是否为引用参数</a:t>
            </a:r>
            <a:endParaRPr lang="en-US" altLang="zh-CN" sz="3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可视化输出符号表的内容</a:t>
            </a:r>
            <a:endParaRPr lang="en-US" altLang="zh-CN" sz="3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678A0B-F766-0AF3-B3CC-240CC27CE1C5}"/>
              </a:ext>
            </a:extLst>
          </p:cNvPr>
          <p:cNvSpPr txBox="1"/>
          <p:nvPr/>
        </p:nvSpPr>
        <p:spPr>
          <a:xfrm>
            <a:off x="7235521" y="6285058"/>
            <a:ext cx="3204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6D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错误处理与恢复</a:t>
            </a:r>
            <a:endParaRPr lang="en-US" altLang="zh-CN" sz="3200" b="1" dirty="0">
              <a:solidFill>
                <a:srgbClr val="6D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E3F6A8A-2923-D6A3-F2CD-5AB4880C2240}"/>
              </a:ext>
            </a:extLst>
          </p:cNvPr>
          <p:cNvSpPr/>
          <p:nvPr/>
        </p:nvSpPr>
        <p:spPr>
          <a:xfrm>
            <a:off x="6564655" y="2249835"/>
            <a:ext cx="4545994" cy="40352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6F5489-C7E6-E6B4-BCD4-DD5AA0070357}"/>
              </a:ext>
            </a:extLst>
          </p:cNvPr>
          <p:cNvSpPr txBox="1"/>
          <p:nvPr/>
        </p:nvSpPr>
        <p:spPr>
          <a:xfrm>
            <a:off x="6613700" y="2651620"/>
            <a:ext cx="444790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形参重定义</a:t>
            </a:r>
            <a:endParaRPr lang="en-US" altLang="zh-CN" sz="3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程序名重定义</a:t>
            </a:r>
            <a:endParaRPr lang="en-US" altLang="zh-CN" sz="3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标识符重定义</a:t>
            </a:r>
            <a:endParaRPr lang="en-US" altLang="zh-CN" sz="3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数组上界小于下界</a:t>
            </a:r>
            <a:endParaRPr lang="en-US" altLang="zh-CN" sz="3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3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修改上界为下界值</a:t>
            </a:r>
            <a:endParaRPr lang="en-US" altLang="zh-CN" sz="3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478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6B58F-1CF7-41B5-BF70-710D7AC7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06" y="432900"/>
            <a:ext cx="10571998" cy="970450"/>
          </a:xfrm>
        </p:spPr>
        <p:txBody>
          <a:bodyPr rtlCol="0"/>
          <a:lstStyle/>
          <a:p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  <a:cs typeface="DejaVu Math TeX Gyre" panose="02000503000000000000" pitchFamily="2" charset="0"/>
              </a:rPr>
              <a:t>个人工作：</a:t>
            </a:r>
            <a:r>
              <a:rPr lang="zh-CN" altLang="en-US" sz="5400" dirty="0">
                <a:latin typeface="DejaVu Math TeX Gyre" panose="02000503000000000000" pitchFamily="2" charset="0"/>
                <a:ea typeface="华文楷体" panose="02010600040101010101" pitchFamily="2" charset="-122"/>
                <a:cs typeface="DejaVu Math TeX Gyre" panose="02000503000000000000" pitchFamily="2" charset="0"/>
              </a:rPr>
              <a:t>叶沛鑫</a:t>
            </a:r>
            <a:endParaRPr lang="zh-CN" altLang="en-US" sz="5400" b="1" dirty="0">
              <a:latin typeface="华文楷体" panose="02010600040101010101" pitchFamily="2" charset="-122"/>
              <a:ea typeface="华文楷体" panose="02010600040101010101" pitchFamily="2" charset="-122"/>
              <a:cs typeface="DejaVu Math TeX Gyre" panose="0200050300000000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980884-39E3-2118-474E-29B465A5184D}"/>
              </a:ext>
            </a:extLst>
          </p:cNvPr>
          <p:cNvSpPr txBox="1"/>
          <p:nvPr/>
        </p:nvSpPr>
        <p:spPr>
          <a:xfrm>
            <a:off x="9273166" y="3714993"/>
            <a:ext cx="25383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6D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符号表可视化输出展示</a:t>
            </a:r>
            <a:endParaRPr lang="en-US" altLang="zh-CN" sz="3200" b="1" dirty="0">
              <a:solidFill>
                <a:srgbClr val="6D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E1A0DE3-EDE1-8C44-FF1E-D0C0F3C18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37" y="2211533"/>
            <a:ext cx="8275506" cy="450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8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6B58F-1CF7-41B5-BF70-710D7AC7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06" y="432900"/>
            <a:ext cx="10571998" cy="970450"/>
          </a:xfrm>
        </p:spPr>
        <p:txBody>
          <a:bodyPr rtlCol="0"/>
          <a:lstStyle/>
          <a:p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  <a:cs typeface="DejaVu Math TeX Gyre" panose="02000503000000000000" pitchFamily="2" charset="0"/>
              </a:rPr>
              <a:t>个人工作：</a:t>
            </a:r>
            <a:r>
              <a:rPr lang="zh-CN" altLang="en-US" sz="5400" dirty="0">
                <a:latin typeface="DejaVu Math TeX Gyre" panose="02000503000000000000" pitchFamily="2" charset="0"/>
                <a:ea typeface="华文楷体" panose="02010600040101010101" pitchFamily="2" charset="-122"/>
                <a:cs typeface="DejaVu Math TeX Gyre" panose="02000503000000000000" pitchFamily="2" charset="0"/>
              </a:rPr>
              <a:t>叶沛鑫</a:t>
            </a:r>
            <a:endParaRPr lang="zh-CN" altLang="en-US" sz="5400" b="1" dirty="0">
              <a:latin typeface="华文楷体" panose="02010600040101010101" pitchFamily="2" charset="-122"/>
              <a:ea typeface="华文楷体" panose="02010600040101010101" pitchFamily="2" charset="-122"/>
              <a:cs typeface="DejaVu Math TeX Gyre" panose="0200050300000000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980884-39E3-2118-474E-29B465A5184D}"/>
              </a:ext>
            </a:extLst>
          </p:cNvPr>
          <p:cNvSpPr txBox="1"/>
          <p:nvPr/>
        </p:nvSpPr>
        <p:spPr>
          <a:xfrm>
            <a:off x="9388616" y="3808181"/>
            <a:ext cx="2582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6D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符号表可视化输出展示</a:t>
            </a:r>
            <a:endParaRPr lang="en-US" altLang="zh-CN" sz="3200" b="1" dirty="0">
              <a:solidFill>
                <a:srgbClr val="6D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F75EA3-5FA7-147D-7033-C31BCEE70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54" y="2193583"/>
            <a:ext cx="8933319" cy="453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35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6B58F-1CF7-41B5-BF70-710D7AC7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06" y="432900"/>
            <a:ext cx="10571998" cy="970450"/>
          </a:xfrm>
        </p:spPr>
        <p:txBody>
          <a:bodyPr rtlCol="0"/>
          <a:lstStyle/>
          <a:p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  <a:cs typeface="DejaVu Math TeX Gyre" panose="02000503000000000000" pitchFamily="2" charset="0"/>
              </a:rPr>
              <a:t>个人工作：</a:t>
            </a:r>
            <a:r>
              <a:rPr lang="zh-CN" altLang="en-US" sz="5400" dirty="0">
                <a:latin typeface="DejaVu Math TeX Gyre" panose="02000503000000000000" pitchFamily="2" charset="0"/>
                <a:ea typeface="华文楷体" panose="02010600040101010101" pitchFamily="2" charset="-122"/>
                <a:cs typeface="DejaVu Math TeX Gyre" panose="02000503000000000000" pitchFamily="2" charset="0"/>
              </a:rPr>
              <a:t>郭晨旭</a:t>
            </a:r>
            <a:endParaRPr lang="zh-CN" altLang="en-US" sz="5400" b="1" dirty="0">
              <a:latin typeface="华文楷体" panose="02010600040101010101" pitchFamily="2" charset="-122"/>
              <a:ea typeface="华文楷体" panose="02010600040101010101" pitchFamily="2" charset="-122"/>
              <a:cs typeface="DejaVu Math TeX Gyre" panose="0200050300000000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980884-39E3-2118-474E-29B465A5184D}"/>
              </a:ext>
            </a:extLst>
          </p:cNvPr>
          <p:cNvSpPr txBox="1"/>
          <p:nvPr/>
        </p:nvSpPr>
        <p:spPr>
          <a:xfrm>
            <a:off x="822896" y="2339776"/>
            <a:ext cx="4349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6D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Title</a:t>
            </a:r>
            <a:r>
              <a:rPr lang="zh-CN" altLang="en-US" sz="3200" b="1" dirty="0">
                <a:solidFill>
                  <a:srgbClr val="6D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3200" b="1" dirty="0">
              <a:solidFill>
                <a:srgbClr val="6D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正文</a:t>
            </a:r>
          </a:p>
        </p:txBody>
      </p:sp>
    </p:spTree>
    <p:extLst>
      <p:ext uri="{BB962C8B-B14F-4D97-AF65-F5344CB8AC3E}">
        <p14:creationId xmlns:p14="http://schemas.microsoft.com/office/powerpoint/2010/main" val="183457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65665-583F-4DD8-814D-FECA92009E9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451514" y="465801"/>
            <a:ext cx="11288972" cy="5149187"/>
          </a:xfrm>
        </p:spPr>
        <p:txBody>
          <a:bodyPr rtlCol="0"/>
          <a:lstStyle/>
          <a:p>
            <a:pPr rtl="0"/>
            <a:r>
              <a:rPr lang="en-US" altLang="zh-CN" sz="6400" b="1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1. </a:t>
            </a:r>
            <a:r>
              <a:rPr lang="zh-CN" altLang="en-US" sz="6400" b="1" dirty="0">
                <a:latin typeface="DejaVu Math TeX Gyre" panose="02000503000000000000" pitchFamily="2" charset="0"/>
                <a:ea typeface="华文楷体" panose="02010600040101010101" pitchFamily="2" charset="-122"/>
                <a:cs typeface="DejaVu Math TeX Gyre" panose="02000503000000000000" pitchFamily="2" charset="0"/>
              </a:rPr>
              <a:t>课程设计工作总结</a:t>
            </a:r>
            <a:endParaRPr lang="en-US" altLang="zh-CN" sz="6400" b="1" dirty="0">
              <a:latin typeface="DejaVu Math TeX Gyre" panose="02000503000000000000" pitchFamily="2" charset="0"/>
              <a:ea typeface="DejaVu Math TeX Gyre" panose="02000503000000000000" pitchFamily="2" charset="0"/>
              <a:cs typeface="DejaVu Math TeX Gyr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094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6B58F-1CF7-41B5-BF70-710D7AC7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06" y="432900"/>
            <a:ext cx="10571998" cy="970450"/>
          </a:xfrm>
        </p:spPr>
        <p:txBody>
          <a:bodyPr rtlCol="0"/>
          <a:lstStyle/>
          <a:p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  <a:cs typeface="DejaVu Math TeX Gyre" panose="02000503000000000000" pitchFamily="2" charset="0"/>
              </a:rPr>
              <a:t>个人工作：</a:t>
            </a:r>
            <a:r>
              <a:rPr lang="zh-CN" altLang="en-US" sz="5400" dirty="0">
                <a:latin typeface="DejaVu Math TeX Gyre" panose="02000503000000000000" pitchFamily="2" charset="0"/>
                <a:ea typeface="华文楷体" panose="02010600040101010101" pitchFamily="2" charset="-122"/>
                <a:cs typeface="DejaVu Math TeX Gyre" panose="02000503000000000000" pitchFamily="2" charset="0"/>
              </a:rPr>
              <a:t>韩岳松</a:t>
            </a:r>
            <a:endParaRPr lang="zh-CN" altLang="en-US" sz="5400" b="1" dirty="0">
              <a:latin typeface="华文楷体" panose="02010600040101010101" pitchFamily="2" charset="-122"/>
              <a:ea typeface="华文楷体" panose="02010600040101010101" pitchFamily="2" charset="-122"/>
              <a:cs typeface="DejaVu Math TeX Gyre" panose="0200050300000000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980884-39E3-2118-474E-29B465A5184D}"/>
              </a:ext>
            </a:extLst>
          </p:cNvPr>
          <p:cNvSpPr txBox="1"/>
          <p:nvPr/>
        </p:nvSpPr>
        <p:spPr>
          <a:xfrm>
            <a:off x="822896" y="2339776"/>
            <a:ext cx="4349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6D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Title</a:t>
            </a:r>
            <a:r>
              <a:rPr lang="zh-CN" altLang="en-US" sz="3200" b="1" dirty="0">
                <a:solidFill>
                  <a:srgbClr val="6D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3200" b="1" dirty="0">
              <a:solidFill>
                <a:srgbClr val="6D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正文</a:t>
            </a:r>
          </a:p>
        </p:txBody>
      </p:sp>
    </p:spTree>
    <p:extLst>
      <p:ext uri="{BB962C8B-B14F-4D97-AF65-F5344CB8AC3E}">
        <p14:creationId xmlns:p14="http://schemas.microsoft.com/office/powerpoint/2010/main" val="355521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6B58F-1CF7-41B5-BF70-710D7AC7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06" y="432900"/>
            <a:ext cx="10571998" cy="970450"/>
          </a:xfrm>
        </p:spPr>
        <p:txBody>
          <a:bodyPr rtlCol="0"/>
          <a:lstStyle/>
          <a:p>
            <a:pPr rtl="0"/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我们完成的工作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D7CCF61-37C0-D89F-D33C-A6BF12BDB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339" y="430336"/>
            <a:ext cx="5827886" cy="35394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93D2C75-F78C-AA8E-6BC4-AE35414CF23A}"/>
              </a:ext>
            </a:extLst>
          </p:cNvPr>
          <p:cNvSpPr txBox="1"/>
          <p:nvPr/>
        </p:nvSpPr>
        <p:spPr>
          <a:xfrm>
            <a:off x="148775" y="2697566"/>
            <a:ext cx="43765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-Pascal-S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到 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的编译器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-100%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通过头歌平台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OJ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功能完备，界面美观的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前端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详细的报告和运行说明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5" name="图片 14" descr="电脑萤幕画面&#10;&#10;描述已自动生成">
            <a:extLst>
              <a:ext uri="{FF2B5EF4-FFF2-40B4-BE49-F238E27FC236}">
                <a16:creationId xmlns:a16="http://schemas.microsoft.com/office/drawing/2014/main" id="{C9E237BC-754D-0D87-ABB5-0EF4DE8DB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740" y="4263063"/>
            <a:ext cx="6876485" cy="22444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104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6B58F-1CF7-41B5-BF70-710D7AC7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06" y="432900"/>
            <a:ext cx="10571998" cy="970450"/>
          </a:xfrm>
        </p:spPr>
        <p:txBody>
          <a:bodyPr rtlCol="0"/>
          <a:lstStyle/>
          <a:p>
            <a:pPr rtl="0"/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  <a:cs typeface="DejaVu Math TeX Gyre" panose="02000503000000000000" pitchFamily="2" charset="0"/>
              </a:rPr>
              <a:t>支持的</a:t>
            </a:r>
            <a:r>
              <a:rPr lang="en-US" altLang="zh-CN" sz="5400" b="1" dirty="0">
                <a:latin typeface="华文楷体" panose="02010600040101010101" pitchFamily="2" charset="-122"/>
                <a:ea typeface="华文楷体" panose="02010600040101010101" pitchFamily="2" charset="-122"/>
                <a:cs typeface="DejaVu Math TeX Gyre" panose="02000503000000000000" pitchFamily="2" charset="0"/>
              </a:rPr>
              <a:t>Pascal-S</a:t>
            </a:r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  <a:cs typeface="DejaVu Math TeX Gyre" panose="02000503000000000000" pitchFamily="2" charset="0"/>
              </a:rPr>
              <a:t>语法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980884-39E3-2118-474E-29B465A5184D}"/>
              </a:ext>
            </a:extLst>
          </p:cNvPr>
          <p:cNvSpPr txBox="1"/>
          <p:nvPr/>
        </p:nvSpPr>
        <p:spPr>
          <a:xfrm>
            <a:off x="822896" y="2339776"/>
            <a:ext cx="43498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6D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基础功能全部实现：</a:t>
            </a:r>
            <a:endParaRPr lang="en-US" altLang="zh-CN" sz="3200" b="1" dirty="0">
              <a:solidFill>
                <a:srgbClr val="6D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包括参数的引用调用、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Pascal“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函数名可以作为特殊的变量来使用，代表函数的返回值”的特性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240C3D-4EA1-7C92-0421-322FA9E1F082}"/>
              </a:ext>
            </a:extLst>
          </p:cNvPr>
          <p:cNvSpPr txBox="1"/>
          <p:nvPr/>
        </p:nvSpPr>
        <p:spPr>
          <a:xfrm>
            <a:off x="5917405" y="2339776"/>
            <a:ext cx="577340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6D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额外支持：</a:t>
            </a:r>
          </a:p>
          <a:p>
            <a:r>
              <a:rPr lang="en-US" altLang="zh-CN" sz="3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writeln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exit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repeat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break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</a:p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字符串常量，字符串的输出</a:t>
            </a:r>
          </a:p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布尔类型字面量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true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false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7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6B58F-1CF7-41B5-BF70-710D7AC7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06" y="432900"/>
            <a:ext cx="10571998" cy="970450"/>
          </a:xfrm>
        </p:spPr>
        <p:txBody>
          <a:bodyPr rtlCol="0"/>
          <a:lstStyle/>
          <a:p>
            <a:pPr rtl="0"/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  <a:cs typeface="DejaVu Math TeX Gyre" panose="02000503000000000000" pitchFamily="2" charset="0"/>
              </a:rPr>
              <a:t>项目亮点</a:t>
            </a:r>
            <a:r>
              <a:rPr lang="en-US" altLang="zh-CN" sz="5400" b="1" dirty="0">
                <a:latin typeface="华文楷体" panose="02010600040101010101" pitchFamily="2" charset="-122"/>
                <a:ea typeface="华文楷体" panose="02010600040101010101" pitchFamily="2" charset="-122"/>
                <a:cs typeface="DejaVu Math TeX Gyre" panose="02000503000000000000" pitchFamily="2" charset="0"/>
              </a:rPr>
              <a:t>2</a:t>
            </a:r>
            <a:endParaRPr lang="zh-CN" altLang="en-US" sz="5400" b="1" dirty="0">
              <a:latin typeface="华文楷体" panose="02010600040101010101" pitchFamily="2" charset="-122"/>
              <a:ea typeface="华文楷体" panose="02010600040101010101" pitchFamily="2" charset="-122"/>
              <a:cs typeface="DejaVu Math TeX Gyr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9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6B58F-1CF7-41B5-BF70-710D7AC7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06" y="432900"/>
            <a:ext cx="10571998" cy="970450"/>
          </a:xfrm>
        </p:spPr>
        <p:txBody>
          <a:bodyPr rtlCol="0"/>
          <a:lstStyle/>
          <a:p>
            <a:pPr rtl="0"/>
            <a:r>
              <a:rPr lang="en-US" altLang="zh-CN" sz="5400" b="1" dirty="0">
                <a:latin typeface="华文楷体" panose="02010600040101010101" pitchFamily="2" charset="-122"/>
                <a:ea typeface="华文楷体" panose="02010600040101010101" pitchFamily="2" charset="-122"/>
                <a:cs typeface="DejaVu Math TeX Gyre" panose="02000503000000000000" pitchFamily="2" charset="0"/>
              </a:rPr>
              <a:t>Web </a:t>
            </a:r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  <a:cs typeface="DejaVu Math TeX Gyre" panose="02000503000000000000" pitchFamily="2" charset="0"/>
              </a:rPr>
              <a:t>前端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26970E-4D86-0E7B-F387-C989882E5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24" y="1434068"/>
            <a:ext cx="10290951" cy="5177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4E52F0A4-5C21-DCFE-C2E5-2E75715BF626}"/>
              </a:ext>
            </a:extLst>
          </p:cNvPr>
          <p:cNvSpPr/>
          <p:nvPr/>
        </p:nvSpPr>
        <p:spPr>
          <a:xfrm>
            <a:off x="3237110" y="2169196"/>
            <a:ext cx="2095778" cy="1047889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6D0000"/>
                </a:solidFill>
                <a:latin typeface="DejaVu Math TeX Gyre" panose="02000503000000000000" pitchFamily="2" charset="0"/>
                <a:ea typeface="华文楷体" panose="02010600040101010101" pitchFamily="2" charset="-122"/>
                <a:cs typeface="DejaVu Math TeX Gyre" panose="02000503000000000000" pitchFamily="2" charset="0"/>
              </a:rPr>
              <a:t>类</a:t>
            </a:r>
            <a:r>
              <a:rPr lang="en-US" altLang="zh-CN" sz="2000" b="1" dirty="0" err="1">
                <a:solidFill>
                  <a:srgbClr val="6D0000"/>
                </a:solidFill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VSCode</a:t>
            </a:r>
            <a:r>
              <a:rPr lang="zh-CN" altLang="en-US" sz="2400" b="1" dirty="0">
                <a:solidFill>
                  <a:srgbClr val="6D0000"/>
                </a:solidFill>
                <a:latin typeface="DejaVu Math TeX Gyre" panose="02000503000000000000" pitchFamily="2" charset="0"/>
                <a:ea typeface="华文楷体" panose="02010600040101010101" pitchFamily="2" charset="-122"/>
                <a:cs typeface="DejaVu Math TeX Gyre" panose="02000503000000000000" pitchFamily="2" charset="0"/>
              </a:rPr>
              <a:t>的编辑器界面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723C4C8-8E5D-5CED-3C08-A0B8399BF919}"/>
              </a:ext>
            </a:extLst>
          </p:cNvPr>
          <p:cNvSpPr/>
          <p:nvPr/>
        </p:nvSpPr>
        <p:spPr>
          <a:xfrm>
            <a:off x="8770231" y="2095777"/>
            <a:ext cx="2716502" cy="1121308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6D0000"/>
                </a:solidFill>
                <a:latin typeface="DejaVu Math TeX Gyre" panose="02000503000000000000" pitchFamily="2" charset="0"/>
                <a:ea typeface="华文楷体" panose="02010600040101010101" pitchFamily="2" charset="-122"/>
                <a:cs typeface="DejaVu Math TeX Gyre" panose="02000503000000000000" pitchFamily="2" charset="0"/>
              </a:rPr>
              <a:t>可查看中间步骤输出，便于</a:t>
            </a:r>
            <a:r>
              <a:rPr lang="en-US" altLang="zh-CN" sz="2000" b="1" dirty="0">
                <a:solidFill>
                  <a:srgbClr val="6D0000"/>
                </a:solidFill>
                <a:latin typeface="DejaVu Math TeX Gyre" panose="02000503000000000000" pitchFamily="2" charset="0"/>
                <a:ea typeface="华文楷体" panose="02010600040101010101" pitchFamily="2" charset="-122"/>
                <a:cs typeface="DejaVu Math TeX Gyre" panose="02000503000000000000" pitchFamily="2" charset="0"/>
              </a:rPr>
              <a:t>Debug</a:t>
            </a:r>
            <a:endParaRPr lang="zh-CN" altLang="en-US" sz="2400" b="1" dirty="0">
              <a:solidFill>
                <a:srgbClr val="6D0000"/>
              </a:solidFill>
              <a:latin typeface="DejaVu Math TeX Gyre" panose="02000503000000000000" pitchFamily="2" charset="0"/>
              <a:ea typeface="华文楷体" panose="02010600040101010101" pitchFamily="2" charset="-122"/>
              <a:cs typeface="DejaVu Math TeX Gyre" panose="02000503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AA230E0-910B-7B3F-CCEF-56D2CE49C14A}"/>
              </a:ext>
            </a:extLst>
          </p:cNvPr>
          <p:cNvSpPr/>
          <p:nvPr/>
        </p:nvSpPr>
        <p:spPr>
          <a:xfrm>
            <a:off x="2095779" y="5217835"/>
            <a:ext cx="2436174" cy="1093800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6D0000"/>
                </a:solidFill>
                <a:latin typeface="DejaVu Math TeX Gyre" panose="02000503000000000000" pitchFamily="2" charset="0"/>
                <a:ea typeface="华文楷体" panose="02010600040101010101" pitchFamily="2" charset="-122"/>
                <a:cs typeface="DejaVu Math TeX Gyre" panose="02000503000000000000" pitchFamily="2" charset="0"/>
              </a:rPr>
              <a:t>带有控制台，便于查看报错信息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EEF29B0-A9F1-1C24-81F7-E53B6F6EFA81}"/>
              </a:ext>
            </a:extLst>
          </p:cNvPr>
          <p:cNvSpPr/>
          <p:nvPr/>
        </p:nvSpPr>
        <p:spPr>
          <a:xfrm>
            <a:off x="9065604" y="5217835"/>
            <a:ext cx="2175871" cy="926162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6D0000"/>
                </a:solidFill>
                <a:latin typeface="DejaVu Math TeX Gyre" panose="02000503000000000000" pitchFamily="2" charset="0"/>
                <a:ea typeface="华文楷体" panose="02010600040101010101" pitchFamily="2" charset="-122"/>
                <a:cs typeface="DejaVu Math TeX Gyre" panose="02000503000000000000" pitchFamily="2" charset="0"/>
              </a:rPr>
              <a:t>随用户输入的实时转换</a:t>
            </a:r>
          </a:p>
        </p:txBody>
      </p:sp>
    </p:spTree>
    <p:extLst>
      <p:ext uri="{BB962C8B-B14F-4D97-AF65-F5344CB8AC3E}">
        <p14:creationId xmlns:p14="http://schemas.microsoft.com/office/powerpoint/2010/main" val="161781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6B58F-1CF7-41B5-BF70-710D7AC7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06" y="432900"/>
            <a:ext cx="10571998" cy="970450"/>
          </a:xfrm>
        </p:spPr>
        <p:txBody>
          <a:bodyPr rtlCol="0"/>
          <a:lstStyle/>
          <a:p>
            <a:pPr rtl="0"/>
            <a:r>
              <a:rPr lang="en-US" altLang="zh-CN" sz="5400" b="1" dirty="0">
                <a:latin typeface="华文楷体" panose="02010600040101010101" pitchFamily="2" charset="-122"/>
                <a:ea typeface="华文楷体" panose="02010600040101010101" pitchFamily="2" charset="-122"/>
                <a:cs typeface="DejaVu Math TeX Gyre" panose="02000503000000000000" pitchFamily="2" charset="0"/>
              </a:rPr>
              <a:t>Web </a:t>
            </a:r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  <a:cs typeface="DejaVu Math TeX Gyre" panose="02000503000000000000" pitchFamily="2" charset="0"/>
              </a:rPr>
              <a:t>前端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1644482F-4FF1-4508-4197-825F56E6B53F}"/>
              </a:ext>
            </a:extLst>
          </p:cNvPr>
          <p:cNvSpPr txBox="1">
            <a:spLocks/>
          </p:cNvSpPr>
          <p:nvPr/>
        </p:nvSpPr>
        <p:spPr>
          <a:xfrm>
            <a:off x="3601758" y="3429000"/>
            <a:ext cx="4988483" cy="1315807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11500" b="1" dirty="0">
                <a:solidFill>
                  <a:srgbClr val="6D0000"/>
                </a:solidFill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Demo</a:t>
            </a:r>
            <a:endParaRPr lang="zh-CN" altLang="en-US" sz="11500" b="1" dirty="0">
              <a:solidFill>
                <a:srgbClr val="6D0000"/>
              </a:solidFill>
              <a:latin typeface="DejaVu Math TeX Gyre" panose="02000503000000000000" pitchFamily="2" charset="0"/>
              <a:ea typeface="华文楷体" panose="02010600040101010101" pitchFamily="2" charset="-122"/>
              <a:cs typeface="DejaVu Math TeX Gyr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07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65665-583F-4DD8-814D-FECA92009E9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451514" y="465801"/>
            <a:ext cx="11288972" cy="5149187"/>
          </a:xfrm>
        </p:spPr>
        <p:txBody>
          <a:bodyPr rtlCol="0"/>
          <a:lstStyle/>
          <a:p>
            <a:pPr rtl="0"/>
            <a:r>
              <a:rPr lang="en-US" altLang="zh-CN" sz="6400" b="1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2. </a:t>
            </a:r>
            <a:r>
              <a:rPr lang="zh-CN" altLang="en-US" sz="6400" b="1" dirty="0">
                <a:latin typeface="DejaVu Math TeX Gyre" panose="02000503000000000000" pitchFamily="2" charset="0"/>
                <a:ea typeface="华文楷体" panose="02010600040101010101" pitchFamily="2" charset="-122"/>
                <a:cs typeface="DejaVu Math TeX Gyre" panose="02000503000000000000" pitchFamily="2" charset="0"/>
              </a:rPr>
              <a:t>分工和个人工作总结</a:t>
            </a:r>
            <a:endParaRPr lang="en-US" altLang="zh-CN" sz="6400" b="1" dirty="0">
              <a:latin typeface="DejaVu Math TeX Gyre" panose="02000503000000000000" pitchFamily="2" charset="0"/>
              <a:ea typeface="DejaVu Math TeX Gyre" panose="02000503000000000000" pitchFamily="2" charset="0"/>
              <a:cs typeface="DejaVu Math TeX Gyr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34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6B58F-1CF7-41B5-BF70-710D7AC7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06" y="432900"/>
            <a:ext cx="10571998" cy="970450"/>
          </a:xfrm>
        </p:spPr>
        <p:txBody>
          <a:bodyPr rtlCol="0"/>
          <a:lstStyle/>
          <a:p>
            <a:pPr rtl="0"/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  <a:cs typeface="DejaVu Math TeX Gyre" panose="02000503000000000000" pitchFamily="2" charset="0"/>
              </a:rPr>
              <a:t>组内工作分工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E8F1E20-3428-A271-0B54-034563216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066864"/>
              </p:ext>
            </p:extLst>
          </p:nvPr>
        </p:nvGraphicFramePr>
        <p:xfrm>
          <a:off x="567328" y="2255965"/>
          <a:ext cx="11233105" cy="449018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45577">
                  <a:extLst>
                    <a:ext uri="{9D8B030D-6E8A-4147-A177-3AD203B41FA5}">
                      <a16:colId xmlns:a16="http://schemas.microsoft.com/office/drawing/2014/main" val="690994393"/>
                    </a:ext>
                  </a:extLst>
                </a:gridCol>
                <a:gridCol w="1718231">
                  <a:extLst>
                    <a:ext uri="{9D8B030D-6E8A-4147-A177-3AD203B41FA5}">
                      <a16:colId xmlns:a16="http://schemas.microsoft.com/office/drawing/2014/main" val="2128265515"/>
                    </a:ext>
                  </a:extLst>
                </a:gridCol>
                <a:gridCol w="6420823">
                  <a:extLst>
                    <a:ext uri="{9D8B030D-6E8A-4147-A177-3AD203B41FA5}">
                      <a16:colId xmlns:a16="http://schemas.microsoft.com/office/drawing/2014/main" val="2210898299"/>
                    </a:ext>
                  </a:extLst>
                </a:gridCol>
                <a:gridCol w="1548474">
                  <a:extLst>
                    <a:ext uri="{9D8B030D-6E8A-4147-A177-3AD203B41FA5}">
                      <a16:colId xmlns:a16="http://schemas.microsoft.com/office/drawing/2014/main" val="2781392673"/>
                    </a:ext>
                  </a:extLst>
                </a:gridCol>
              </a:tblGrid>
              <a:tr h="5315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分工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贡献度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485661"/>
                  </a:ext>
                </a:extLst>
              </a:tr>
              <a:tr h="5315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杨凯丞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b="1" dirty="0">
                          <a:latin typeface="DejaVu Math TeX Gyre" panose="02000503000000000000" pitchFamily="2" charset="0"/>
                          <a:ea typeface="DejaVu Math TeX Gyre" panose="02000503000000000000" pitchFamily="2" charset="0"/>
                          <a:cs typeface="DejaVu Math TeX Gyre" panose="02000503000000000000" pitchFamily="2" charset="0"/>
                        </a:rPr>
                        <a:t>2021211160</a:t>
                      </a:r>
                      <a:endParaRPr lang="zh-CN" altLang="en-US" b="1" dirty="0">
                        <a:latin typeface="DejaVu Math TeX Gyre" panose="02000503000000000000" pitchFamily="2" charset="0"/>
                        <a:ea typeface="华文楷体" panose="02010600040101010101" pitchFamily="2" charset="-122"/>
                        <a:cs typeface="DejaVu Math TeX Gyre" panose="020005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组长</a:t>
                      </a:r>
                      <a:r>
                        <a:rPr lang="zh-CN" altLang="en-US" sz="1600" dirty="0"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，组织协调各阶段分工并跟进进度，负责头歌平台测试以及对问题进行分析和定位，负责普通语法树转抽象语法树的设计与实现。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16%</a:t>
                      </a:r>
                      <a:endParaRPr lang="zh-CN" altLang="en-US" dirty="0">
                        <a:latin typeface="DejaVu Math TeX Gyre" panose="02000503000000000000" pitchFamily="2" charset="0"/>
                        <a:ea typeface="华文楷体" panose="02010600040101010101" pitchFamily="2" charset="-122"/>
                        <a:cs typeface="DejaVu Math TeX Gyre" panose="020005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790333"/>
                  </a:ext>
                </a:extLst>
              </a:tr>
              <a:tr h="53152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韩岳松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>
                          <a:latin typeface="DejaVu Math TeX Gyre" panose="02000503000000000000" pitchFamily="2" charset="0"/>
                          <a:ea typeface="DejaVu Math TeX Gyre" panose="02000503000000000000" pitchFamily="2" charset="0"/>
                          <a:cs typeface="DejaVu Math TeX Gyre" panose="02000503000000000000" pitchFamily="2" charset="0"/>
                        </a:rPr>
                        <a:t>2021211163</a:t>
                      </a:r>
                      <a:endParaRPr lang="zh-CN" altLang="en-US" dirty="0">
                        <a:latin typeface="DejaVu Math TeX Gyre" panose="02000503000000000000" pitchFamily="2" charset="0"/>
                        <a:ea typeface="华文楷体" panose="02010600040101010101" pitchFamily="2" charset="-122"/>
                        <a:cs typeface="DejaVu Math TeX Gyre" panose="020005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负责词法分析的设计、命令行界面和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Web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前端的交互，以及文档和测试验收工作。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14%</a:t>
                      </a:r>
                      <a:endParaRPr lang="zh-CN" altLang="en-US" dirty="0">
                        <a:latin typeface="DejaVu Math TeX Gyre" panose="02000503000000000000" pitchFamily="2" charset="0"/>
                        <a:ea typeface="华文楷体" panose="02010600040101010101" pitchFamily="2" charset="-122"/>
                        <a:cs typeface="DejaVu Math TeX Gyre" panose="020005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8396672"/>
                  </a:ext>
                </a:extLst>
              </a:tr>
              <a:tr h="53152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惠大鹏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>
                          <a:latin typeface="DejaVu Math TeX Gyre" panose="02000503000000000000" pitchFamily="2" charset="0"/>
                          <a:ea typeface="DejaVu Math TeX Gyre" panose="02000503000000000000" pitchFamily="2" charset="0"/>
                          <a:cs typeface="DejaVu Math TeX Gyre" panose="02000503000000000000" pitchFamily="2" charset="0"/>
                        </a:rPr>
                        <a:t>2021211168</a:t>
                      </a:r>
                      <a:endParaRPr lang="zh-CN" altLang="en-US" dirty="0">
                        <a:latin typeface="DejaVu Math TeX Gyre" panose="02000503000000000000" pitchFamily="2" charset="0"/>
                        <a:ea typeface="华文楷体" panose="02010600040101010101" pitchFamily="2" charset="-122"/>
                        <a:cs typeface="DejaVu Math TeX Gyre" panose="020005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负责语义分析中语义分析策略的设计与实现及相关调试。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14%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ejaVu Math TeX Gyre" panose="02000503000000000000" pitchFamily="2" charset="0"/>
                        <a:ea typeface="华文楷体" panose="02010600040101010101" pitchFamily="2" charset="-122"/>
                        <a:cs typeface="DejaVu Math TeX Gyre" panose="020005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322645"/>
                  </a:ext>
                </a:extLst>
              </a:tr>
              <a:tr h="53152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叶沛鑫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>
                          <a:latin typeface="DejaVu Math TeX Gyre" panose="02000503000000000000" pitchFamily="2" charset="0"/>
                          <a:ea typeface="DejaVu Math TeX Gyre" panose="02000503000000000000" pitchFamily="2" charset="0"/>
                          <a:cs typeface="DejaVu Math TeX Gyre" panose="02000503000000000000" pitchFamily="2" charset="0"/>
                        </a:rPr>
                        <a:t>2021211174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负责语义分析中符号表的定义和相关操作的设计和实现，以及符号表的输出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14%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ejaVu Math TeX Gyre" panose="02000503000000000000" pitchFamily="2" charset="0"/>
                        <a:ea typeface="华文楷体" panose="02010600040101010101" pitchFamily="2" charset="-122"/>
                        <a:cs typeface="DejaVu Math TeX Gyre" panose="020005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338543"/>
                  </a:ext>
                </a:extLst>
              </a:tr>
              <a:tr h="5315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郭泽远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DejaVu Math TeX Gyre" panose="02000503000000000000" pitchFamily="2" charset="0"/>
                          <a:ea typeface="DejaVu Math TeX Gyre" panose="02000503000000000000" pitchFamily="2" charset="0"/>
                          <a:cs typeface="DejaVu Math TeX Gyre" panose="02000503000000000000" pitchFamily="2" charset="0"/>
                        </a:rPr>
                        <a:t>2021211183</a:t>
                      </a:r>
                      <a:endParaRPr lang="zh-CN" altLang="en-US" dirty="0">
                        <a:latin typeface="DejaVu Math TeX Gyre" panose="02000503000000000000" pitchFamily="2" charset="0"/>
                        <a:ea typeface="华文楷体" panose="02010600040101010101" pitchFamily="2" charset="-122"/>
                        <a:cs typeface="DejaVu Math TeX Gyre" panose="020005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负责词法分析的设计与实现，以及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pascal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程序的预处理。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14%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ejaVu Math TeX Gyre" panose="02000503000000000000" pitchFamily="2" charset="0"/>
                        <a:ea typeface="华文楷体" panose="02010600040101010101" pitchFamily="2" charset="-122"/>
                        <a:cs typeface="DejaVu Math TeX Gyre" panose="020005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4821605"/>
                  </a:ext>
                </a:extLst>
              </a:tr>
              <a:tr h="5242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郭晨旭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DejaVu Math TeX Gyre" panose="02000503000000000000" pitchFamily="2" charset="0"/>
                          <a:ea typeface="DejaVu Math TeX Gyre" panose="02000503000000000000" pitchFamily="2" charset="0"/>
                          <a:cs typeface="DejaVu Math TeX Gyre" panose="02000503000000000000" pitchFamily="2" charset="0"/>
                        </a:rPr>
                        <a:t>2021211184</a:t>
                      </a:r>
                      <a:endParaRPr lang="zh-CN" altLang="en-US" dirty="0">
                        <a:latin typeface="DejaVu Math TeX Gyre" panose="02000503000000000000" pitchFamily="2" charset="0"/>
                        <a:ea typeface="华文楷体" panose="02010600040101010101" pitchFamily="2" charset="-122"/>
                        <a:cs typeface="DejaVu Math TeX Gyre" panose="020005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负责根据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AST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和符号表输出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Pascal-S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程序对应的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C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语言代码，以及代码生成和整体测试的相关报告撰写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14%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ejaVu Math TeX Gyre" panose="02000503000000000000" pitchFamily="2" charset="0"/>
                        <a:ea typeface="华文楷体" panose="02010600040101010101" pitchFamily="2" charset="-122"/>
                        <a:cs typeface="DejaVu Math TeX Gyre" panose="020005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557001"/>
                  </a:ext>
                </a:extLst>
              </a:tr>
              <a:tr h="5315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吴显科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DejaVu Math TeX Gyre" panose="02000503000000000000" pitchFamily="2" charset="0"/>
                          <a:ea typeface="DejaVu Math TeX Gyre" panose="02000503000000000000" pitchFamily="2" charset="0"/>
                          <a:cs typeface="DejaVu Math TeX Gyre" panose="02000503000000000000" pitchFamily="2" charset="0"/>
                        </a:rPr>
                        <a:t>2021211391</a:t>
                      </a:r>
                      <a:endParaRPr lang="zh-CN" altLang="en-US" dirty="0">
                        <a:latin typeface="DejaVu Math TeX Gyre" panose="02000503000000000000" pitchFamily="2" charset="0"/>
                        <a:ea typeface="华文楷体" panose="02010600040101010101" pitchFamily="2" charset="-122"/>
                        <a:cs typeface="DejaVu Math TeX Gyre" panose="020005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负责语法分析生成普通语法树，主要包括：语法规则设计、调试及相关测试的设计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ejaVu Math TeX Gyre" panose="02000503000000000000" pitchFamily="2" charset="0"/>
                          <a:ea typeface="华文楷体" panose="02010600040101010101" pitchFamily="2" charset="-122"/>
                          <a:cs typeface="DejaVu Math TeX Gyre" panose="02000503000000000000" pitchFamily="2" charset="0"/>
                        </a:rPr>
                        <a:t>14%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ejaVu Math TeX Gyre" panose="02000503000000000000" pitchFamily="2" charset="0"/>
                        <a:ea typeface="华文楷体" panose="02010600040101010101" pitchFamily="2" charset="-122"/>
                        <a:cs typeface="DejaVu Math TeX Gyre" panose="020005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296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345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可引用">
  <a:themeElements>
    <a:clrScheme name="Default">
      <a:dk1>
        <a:srgbClr val="000000"/>
      </a:dk1>
      <a:lt1>
        <a:sysClr val="window" lastClr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3585673_TF45182065_Win32.potx" id="{DBC20580-BA13-47EA-B815-22907E8C89F1}" vid="{CADA6154-95E0-427C-A959-585A07F6455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EDC914-E79E-4731-88EB-C290A6D4D6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8413E5-0484-489B-B293-D8720B6027F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9B3EA6-E2E1-4B68-B700-9432F9FC79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有说服力的演讲大纲 </Template>
  <TotalTime>202</TotalTime>
  <Words>661</Words>
  <Application>Microsoft Office PowerPoint</Application>
  <PresentationFormat>宽屏</PresentationFormat>
  <Paragraphs>154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Microsoft YaHei UI</vt:lpstr>
      <vt:lpstr>华文楷体</vt:lpstr>
      <vt:lpstr>Arial</vt:lpstr>
      <vt:lpstr>DejaVu Math TeX Gyre</vt:lpstr>
      <vt:lpstr>Wingdings 2</vt:lpstr>
      <vt:lpstr>可引用</vt:lpstr>
      <vt:lpstr>编译原理与技术 课程设计  验收报告  Grp Name：源神启动</vt:lpstr>
      <vt:lpstr>1. 课程设计工作总结</vt:lpstr>
      <vt:lpstr>我们完成的工作</vt:lpstr>
      <vt:lpstr>支持的Pascal-S语法</vt:lpstr>
      <vt:lpstr>项目亮点2</vt:lpstr>
      <vt:lpstr>Web 前端</vt:lpstr>
      <vt:lpstr>Web 前端</vt:lpstr>
      <vt:lpstr>2. 分工和个人工作总结</vt:lpstr>
      <vt:lpstr>组内工作分工</vt:lpstr>
      <vt:lpstr>个人工作：郭泽远</vt:lpstr>
      <vt:lpstr>个人工作：吴显科</vt:lpstr>
      <vt:lpstr>个人工作：杨凯丞</vt:lpstr>
      <vt:lpstr>个人工作：惠大鹏</vt:lpstr>
      <vt:lpstr>个人工作：叶沛鑫</vt:lpstr>
      <vt:lpstr>个人工作：叶沛鑫</vt:lpstr>
      <vt:lpstr>个人工作：叶沛鑫</vt:lpstr>
      <vt:lpstr>个人工作：叶沛鑫</vt:lpstr>
      <vt:lpstr>个人工作：叶沛鑫</vt:lpstr>
      <vt:lpstr>个人工作：郭晨旭</vt:lpstr>
      <vt:lpstr>个人工作：韩岳松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编译原理与技术 课程设计  验收报告  Grp Name：源神启动</dc:title>
  <dc:creator>Office</dc:creator>
  <cp:lastModifiedBy>沛鑫 叶</cp:lastModifiedBy>
  <cp:revision>7</cp:revision>
  <dcterms:created xsi:type="dcterms:W3CDTF">2024-05-13T15:43:51Z</dcterms:created>
  <dcterms:modified xsi:type="dcterms:W3CDTF">2024-05-14T05:59:07Z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