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9" r:id="rId5"/>
    <p:sldId id="264" r:id="rId6"/>
    <p:sldId id="260" r:id="rId7"/>
    <p:sldId id="281" r:id="rId8"/>
    <p:sldId id="262" r:id="rId9"/>
    <p:sldId id="261" r:id="rId10"/>
    <p:sldId id="280" r:id="rId11"/>
    <p:sldId id="274" r:id="rId12"/>
    <p:sldId id="263" r:id="rId13"/>
    <p:sldId id="275" r:id="rId14"/>
    <p:sldId id="276" r:id="rId15"/>
    <p:sldId id="272" r:id="rId16"/>
    <p:sldId id="265" r:id="rId17"/>
    <p:sldId id="266" r:id="rId18"/>
    <p:sldId id="267" r:id="rId19"/>
    <p:sldId id="269" r:id="rId20"/>
    <p:sldId id="282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DD85-EEF0-3D7D-0C7C-6758940E9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0680D-0F51-FD3E-8A64-3BD90805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EDD55-9549-6B75-6D78-A116BF7D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DE46A-A42B-F613-86BD-49BFA3E1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8B296-2DBC-6433-65F1-17888718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7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DF7-1AAF-CD6E-D045-391C3148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16291-45DA-E9EA-0ECC-2DE3A919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2026-53AA-AFF2-A994-F6C4B12E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7EBC8-BCFF-318A-CFC2-DB33AC8D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B137-7757-66CE-1EBA-250BAFA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33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71A1E-9CE9-CB1C-0AC3-155B4A7F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F0A36-ECFF-6E85-1E9D-26D597DB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EBC0-B575-8157-4B7C-6D16DFD4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6BCB-9AFC-271D-881D-B0784A1F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79F4-D1F9-695E-A098-56777FFE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43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1F09-0215-51BE-642D-1B564EFC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77A4-3ACA-CB2F-A793-F656B8AD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27C3-13DD-C798-6D1D-15B1874A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0C9F-85FB-068D-DF4C-85FFA451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3ED1-286D-7D1A-33F5-3E971949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1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C3D-C5DB-D6C4-8A20-519DB35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A0385-424B-B214-2C70-8DD678609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918C-31B4-F358-05BF-5CE216FF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A8E4-4864-01E2-517F-61E899EF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DFC4-E9D3-66B2-238E-EAB6DC1A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110F-0CDE-7A8E-80F0-AD9134F9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5E31-33E8-055E-A6F3-F640676A6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EF01-F8D3-879E-C236-8348D48A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4A610-CC11-065C-7581-EFB18731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43ED0-B8EF-9E98-2656-614AA38F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AA59-EE46-2E1E-1BE1-2B911C53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2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A29F-CF0C-1E51-A0CE-877A3192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93E06-4632-88DE-06D9-555A501A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E9CE7-1BF5-D0AB-1DEF-2C4C321F2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49529-3418-26D2-6219-C4BFADE49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E22E4-66F5-F92A-8A8D-4C845495D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6CB20-F0E0-08AD-C3B9-6AA6065C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61431-85EB-3BB9-A5DE-47EEC18B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36AF-2DCC-9AE1-B982-74C20C4E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08E0-B160-129E-5EF8-688EFCF7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08605-1E66-7827-7327-CFB5A270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E3068-E425-B4BB-FCC7-C40C2981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3C804-CFEA-E50B-3994-138CB4AB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2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17789-0BF0-9E52-EE4B-130A20E5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BDBA7-8BD1-626F-CE18-0EC1714F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A3B5-A688-8794-1521-243A31BD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36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CD9C-2E0A-16C6-38AA-ECC9191B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29A9-CE14-C4EB-BF5A-B7921A75E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E75AD-2D37-BEAE-6329-A0C41B935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04DB8-6B4A-5CA6-8723-800B2F38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04B99-2702-BE0C-A5DB-4D2764A1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E5EC-561F-782C-A16A-7053324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45D2-9A1A-C128-8898-D83E9851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7135D-FCDD-A62E-3F1E-858690886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8B94-468B-2224-CDC9-46E9BE480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F8C29-29E7-7532-49D5-99C17FF2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9DDBB-1802-1D26-CECE-D8EBE57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6E584-CE4B-BAE2-409D-17B6735D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B22D3-F2F3-7F2E-72CF-571D1707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E2D5-0DF1-F110-F8FE-78C711135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EDDB-4661-6800-870F-CD13438EB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102E3-A7E3-4920-90CE-D01844D1E7AA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D438D-E753-E67A-BD66-50B0DC99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B372-8A55-9908-7652-E23015336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E541-6364-4924-8FF5-3DBA50F069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3CEB-1138-234A-8526-79E5F766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53141"/>
            <a:ext cx="12192000" cy="1101060"/>
          </a:xfrm>
        </p:spPr>
        <p:txBody>
          <a:bodyPr>
            <a:noAutofit/>
          </a:bodyPr>
          <a:lstStyle/>
          <a:p>
            <a:r>
              <a:rPr lang="en-US" sz="4800" b="1" u="sng" dirty="0"/>
              <a:t>House Price Prediction: </a:t>
            </a:r>
            <a:r>
              <a:rPr lang="en-IN" sz="4800" b="1" u="sng" dirty="0"/>
              <a:t>A Data-Driven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3F8E9-6C4A-E472-BDAF-4386260A4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7" y="2028877"/>
            <a:ext cx="9773265" cy="461665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Leveraging Machine Learning to Uncover Property Value Trends</a:t>
            </a:r>
            <a:endParaRPr lang="en-IN" sz="36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8B645B-BF5F-C237-99E8-918E7F04D3C3}"/>
              </a:ext>
            </a:extLst>
          </p:cNvPr>
          <p:cNvSpPr txBox="1">
            <a:spLocks/>
          </p:cNvSpPr>
          <p:nvPr/>
        </p:nvSpPr>
        <p:spPr>
          <a:xfrm>
            <a:off x="8613058" y="5338987"/>
            <a:ext cx="3578942" cy="13673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Aravind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Akshara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Sravani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Prudhvi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Adithya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Raj Kumar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1BBFB-E098-C49B-D487-8AE13C6946CE}"/>
              </a:ext>
            </a:extLst>
          </p:cNvPr>
          <p:cNvSpPr txBox="1"/>
          <p:nvPr/>
        </p:nvSpPr>
        <p:spPr>
          <a:xfrm>
            <a:off x="8613058" y="4593600"/>
            <a:ext cx="3578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/>
              <a:t>Team members: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79531B-2B50-5726-7C42-43F4C389C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45"/>
          <a:stretch/>
        </p:blipFill>
        <p:spPr>
          <a:xfrm>
            <a:off x="521110" y="3438832"/>
            <a:ext cx="5966867" cy="302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40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69F7E-5C36-CC97-613E-59746A43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2DFF1DE-8995-96D2-7D45-A1950965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51" y="0"/>
            <a:ext cx="8335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BFBA-8B9D-14C4-1F78-9D7CE88A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299B-04FB-3643-0D86-BF0B972B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2E1C-53FF-926B-FEFD-CD9A3F40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8788"/>
          </a:xfrm>
        </p:spPr>
        <p:txBody>
          <a:bodyPr/>
          <a:lstStyle/>
          <a:p>
            <a:r>
              <a:rPr lang="en-IN" dirty="0"/>
              <a:t>Categorical Encoding</a:t>
            </a:r>
          </a:p>
          <a:p>
            <a:r>
              <a:rPr lang="en-IN" dirty="0"/>
              <a:t>Feature Scaling</a:t>
            </a:r>
          </a:p>
          <a:p>
            <a:r>
              <a:rPr lang="en-IN" dirty="0"/>
              <a:t>Feature Selection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5D653-BDDC-E92A-4E49-574241EC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55" y="4425937"/>
            <a:ext cx="2050259" cy="20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BAA19-1BEE-4E64-DB21-C4968B1A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75" y="4425937"/>
            <a:ext cx="1776015" cy="20751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7D69B-A479-4858-F744-53DEBF490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901" y="4425937"/>
            <a:ext cx="5490634" cy="2066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834EA8-AF9E-922C-4D91-EA325981B264}"/>
              </a:ext>
            </a:extLst>
          </p:cNvPr>
          <p:cNvSpPr txBox="1"/>
          <p:nvPr/>
        </p:nvSpPr>
        <p:spPr>
          <a:xfrm>
            <a:off x="2300747" y="3844413"/>
            <a:ext cx="1258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Encoding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7A96A-EAC5-D44E-2F85-5BF271E4F4B9}"/>
              </a:ext>
            </a:extLst>
          </p:cNvPr>
          <p:cNvSpPr txBox="1"/>
          <p:nvPr/>
        </p:nvSpPr>
        <p:spPr>
          <a:xfrm>
            <a:off x="7899953" y="3935120"/>
            <a:ext cx="1776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Normalization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875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07FB-6D6A-227F-EC34-A9B16AF8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Algorithms Considered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6A047-E9B6-97EC-36CD-7690B166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8319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Linear Regression</a:t>
            </a:r>
          </a:p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Ridge Regression</a:t>
            </a:r>
          </a:p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Decision Tree</a:t>
            </a:r>
          </a:p>
          <a:p>
            <a:pPr>
              <a:lnSpc>
                <a:spcPct val="100000"/>
              </a:lnSpc>
            </a:pPr>
            <a:r>
              <a:rPr lang="en-IN" b="0" dirty="0">
                <a:effectLst/>
              </a:rPr>
              <a:t>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07290-F26E-B15F-A2F4-495D744C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453" y="3588774"/>
            <a:ext cx="7878054" cy="3028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06782-4E65-78DA-C6FD-71F40364D9AD}"/>
              </a:ext>
            </a:extLst>
          </p:cNvPr>
          <p:cNvSpPr txBox="1"/>
          <p:nvPr/>
        </p:nvSpPr>
        <p:spPr>
          <a:xfrm>
            <a:off x="6785164" y="2869116"/>
            <a:ext cx="3637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Machine Learning Models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058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CA63-730E-DFD2-6B8B-A16F286E9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D156-706C-07B7-15F9-3849D8BB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</a:t>
            </a:r>
            <a:r>
              <a:rPr lang="en-IN" b="1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E979-C2CB-9220-F1CD-9189D7B2A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36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Train-Test Split: </a:t>
            </a:r>
            <a:r>
              <a:rPr lang="en-US" dirty="0"/>
              <a:t>Dataset divided into </a:t>
            </a:r>
            <a:r>
              <a:rPr lang="en-US" b="1" dirty="0"/>
              <a:t>80% training</a:t>
            </a:r>
            <a:r>
              <a:rPr lang="en-US" dirty="0"/>
              <a:t> and </a:t>
            </a:r>
            <a:r>
              <a:rPr lang="en-US" b="1" dirty="0"/>
              <a:t>10% testing</a:t>
            </a:r>
            <a:r>
              <a:rPr lang="en-US" dirty="0"/>
              <a:t> and </a:t>
            </a:r>
            <a:r>
              <a:rPr lang="en-US" b="1" dirty="0"/>
              <a:t>10% validating</a:t>
            </a:r>
            <a:r>
              <a:rPr lang="en-US" dirty="0"/>
              <a:t>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the model is trained using the training dataset (80%).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were tested on the remaining 10%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evaluate and 10% validation of the data to their generalization performance.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libraries: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fit()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training,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predict()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testing.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8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49CD-CCCB-3B69-537B-E743442B8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B8DD-5B8B-8CF4-4FB6-BD55F807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81783-DAEF-C7BB-812A-C12E86A7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Absolute Error (MAE)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average magnitude of errors in the predictions (lower is better).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average squared difference between predicted and actual values (lower is better).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the proportion of variance in the target variable explained by the model (higher is better) </a:t>
            </a:r>
          </a:p>
        </p:txBody>
      </p:sp>
    </p:spTree>
    <p:extLst>
      <p:ext uri="{BB962C8B-B14F-4D97-AF65-F5344CB8AC3E}">
        <p14:creationId xmlns:p14="http://schemas.microsoft.com/office/powerpoint/2010/main" val="301804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94A-05FB-9F56-7E16-DD196FDC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Comparison</a:t>
            </a:r>
            <a:endParaRPr lang="en-IN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D637C3-C97C-0F55-FF6F-8A8367D0D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649241"/>
              </p:ext>
            </p:extLst>
          </p:nvPr>
        </p:nvGraphicFramePr>
        <p:xfrm>
          <a:off x="314630" y="1425677"/>
          <a:ext cx="11520000" cy="44505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26453597"/>
                    </a:ext>
                  </a:extLst>
                </a:gridCol>
                <a:gridCol w="1561705">
                  <a:extLst>
                    <a:ext uri="{9D8B030D-6E8A-4147-A177-3AD203B41FA5}">
                      <a16:colId xmlns:a16="http://schemas.microsoft.com/office/drawing/2014/main" val="97286394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758029208"/>
                    </a:ext>
                  </a:extLst>
                </a:gridCol>
                <a:gridCol w="891405">
                  <a:extLst>
                    <a:ext uri="{9D8B030D-6E8A-4147-A177-3AD203B41FA5}">
                      <a16:colId xmlns:a16="http://schemas.microsoft.com/office/drawing/2014/main" val="622511767"/>
                    </a:ext>
                  </a:extLst>
                </a:gridCol>
                <a:gridCol w="1586325">
                  <a:extLst>
                    <a:ext uri="{9D8B030D-6E8A-4147-A177-3AD203B41FA5}">
                      <a16:colId xmlns:a16="http://schemas.microsoft.com/office/drawing/2014/main" val="317975612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4117103017"/>
                    </a:ext>
                  </a:extLst>
                </a:gridCol>
                <a:gridCol w="955276">
                  <a:extLst>
                    <a:ext uri="{9D8B030D-6E8A-4147-A177-3AD203B41FA5}">
                      <a16:colId xmlns:a16="http://schemas.microsoft.com/office/drawing/2014/main" val="2865537502"/>
                    </a:ext>
                  </a:extLst>
                </a:gridCol>
                <a:gridCol w="1620776">
                  <a:extLst>
                    <a:ext uri="{9D8B030D-6E8A-4147-A177-3AD203B41FA5}">
                      <a16:colId xmlns:a16="http://schemas.microsoft.com/office/drawing/2014/main" val="4121720063"/>
                    </a:ext>
                  </a:extLst>
                </a:gridCol>
                <a:gridCol w="1022554">
                  <a:extLst>
                    <a:ext uri="{9D8B030D-6E8A-4147-A177-3AD203B41FA5}">
                      <a16:colId xmlns:a16="http://schemas.microsoft.com/office/drawing/2014/main" val="1945779713"/>
                    </a:ext>
                  </a:extLst>
                </a:gridCol>
                <a:gridCol w="812670">
                  <a:extLst>
                    <a:ext uri="{9D8B030D-6E8A-4147-A177-3AD203B41FA5}">
                      <a16:colId xmlns:a16="http://schemas.microsoft.com/office/drawing/2014/main" val="163033354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rtl="0" fontAlgn="b"/>
                      <a:endParaRPr lang="en-IN" sz="1800" b="1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Training</a:t>
                      </a: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20655" marR="20655" marT="13770" marB="1377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20655" marR="20655" marT="13770" marB="13770" anchor="b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Validation</a:t>
                      </a: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Testing</a:t>
                      </a: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IN" sz="1600" dirty="0">
                        <a:effectLst/>
                      </a:endParaRP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14003374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Model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MSE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MAE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R^2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MSE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MAE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R^2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MSE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MAE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R^2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388942647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Linear Regression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2470163629.81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39756.1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2493067371.94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39919.3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0.563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2443366382.00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39813.2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333611034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Ridge Regression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2470163629.84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39756.1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2493067079.14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39919.3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0.563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2443366090.34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39813.2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16206139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Decision Tree Regression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7650423.116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184.5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0.999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5184065558.56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58047.3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0.092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5112811302.140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57296.8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0.101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233022392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Gradient Boosting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2444352292.13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39552.2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0.575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2496180177.95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39911.2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>
                          <a:effectLst/>
                        </a:rPr>
                        <a:t>0.563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2451703814.820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39870.3</a:t>
                      </a:r>
                    </a:p>
                  </a:txBody>
                  <a:tcPr marL="20655" marR="20655" marT="13770" marB="1377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600" dirty="0">
                          <a:effectLst/>
                        </a:rPr>
                        <a:t>0.57</a:t>
                      </a:r>
                    </a:p>
                  </a:txBody>
                  <a:tcPr marL="20655" marR="20655" marT="13770" marB="13770" anchor="ctr"/>
                </a:tc>
                <a:extLst>
                  <a:ext uri="{0D108BD9-81ED-4DB2-BD59-A6C34878D82A}">
                    <a16:rowId xmlns:a16="http://schemas.microsoft.com/office/drawing/2014/main" val="192811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3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992E-6C0E-00E2-E4E6-B36B82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E0A77-5CEF-A512-3C7C-CC827758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06" y="1867724"/>
            <a:ext cx="8118987" cy="421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9DA8-BF21-01B7-5DA4-0AF37BE8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E2FB-57AF-7A74-837C-E221760BE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883"/>
            <a:ext cx="10515600" cy="25760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additional features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&amp; 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impact of factors like property taxes, school district quality, and proximity to amenities.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Enhancing model accuracy</a:t>
            </a:r>
            <a:r>
              <a:rPr lang="en-US" dirty="0"/>
              <a:t> with advanced algorithms like XGBoost &amp; </a:t>
            </a:r>
            <a:r>
              <a:rPr lang="en-IN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Hyperparameter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updates:</a:t>
            </a:r>
            <a:r>
              <a:rPr lang="en-US" dirty="0"/>
              <a:t> Implementing a system to continuously update the model with new data to ensure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6385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044D-7417-789B-7FC6-81300399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D56B-2525-BECB-AA6A-ADBCC02E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79"/>
            <a:ext cx="10515600" cy="4024568"/>
          </a:xfrm>
        </p:spPr>
        <p:txBody>
          <a:bodyPr>
            <a:normAutofit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predictive model for house prices with high accuracy.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Completed end-to-end pipeline: data cleaning, feature engineering, modeling, evaluation, and validation.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>
                <a:latin typeface="Arial" panose="020B0604020202020204" pitchFamily="34" charset="0"/>
              </a:rPr>
              <a:t>Gradient boosting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the best in predicting house prices.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can be used in real estate to predict house prices based on various factors, assisting buyers and sellers in making informed decisions.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47AEA2-A659-B59C-6542-35487B4D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444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F672-4B71-CF30-A4CA-D317BB79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677F5-B4E3-E04F-37D6-9E3A16D1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1508970"/>
            <a:ext cx="10515600" cy="4351338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where the dataset was obtained (e.g., Kaggle, UCI Machine Learning Repository).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"Dataset Source: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Kaggle - House Price Prediction Dataset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and Libraries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(for model building and evaluation)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and NumPy (for data manipulation)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and Seaborn (for data visualization)</a:t>
            </a:r>
          </a:p>
        </p:txBody>
      </p:sp>
    </p:spTree>
    <p:extLst>
      <p:ext uri="{BB962C8B-B14F-4D97-AF65-F5344CB8AC3E}">
        <p14:creationId xmlns:p14="http://schemas.microsoft.com/office/powerpoint/2010/main" val="233620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871F-AD49-D3FF-B67A-D147080C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6DD981-7078-9E3B-DE48-5FD3F1396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05584"/>
            <a:ext cx="1027225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Real estate valuation is crucial but challenging due to dynamic market conditions and varied property characteristics.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House price prediction impacts buyers, sellers, and investors, ensuring fair valuations and informed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Machine learning provides a data-driven approach, moving beyond traditional methods. </a:t>
            </a:r>
          </a:p>
        </p:txBody>
      </p:sp>
    </p:spTree>
    <p:extLst>
      <p:ext uri="{BB962C8B-B14F-4D97-AF65-F5344CB8AC3E}">
        <p14:creationId xmlns:p14="http://schemas.microsoft.com/office/powerpoint/2010/main" val="114346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A4E91-5062-E745-03A2-940922D7E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C724-63E7-2150-AE41-DDF681D0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84" y="1994155"/>
            <a:ext cx="7787147" cy="313828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800" b="1" u="sng" dirty="0"/>
              <a:t>Question &amp; Answer session</a:t>
            </a:r>
            <a:endParaRPr lang="en-IN" sz="4800" b="1" u="sng" dirty="0"/>
          </a:p>
        </p:txBody>
      </p:sp>
    </p:spTree>
    <p:extLst>
      <p:ext uri="{BB962C8B-B14F-4D97-AF65-F5344CB8AC3E}">
        <p14:creationId xmlns:p14="http://schemas.microsoft.com/office/powerpoint/2010/main" val="227493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EC23-8B5F-9446-AB57-859A794D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2103437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CF416-36D3-E0E5-8C0D-C7EB92809C38}"/>
              </a:ext>
            </a:extLst>
          </p:cNvPr>
          <p:cNvSpPr txBox="1">
            <a:spLocks/>
          </p:cNvSpPr>
          <p:nvPr/>
        </p:nvSpPr>
        <p:spPr>
          <a:xfrm>
            <a:off x="8613058" y="5338987"/>
            <a:ext cx="3578942" cy="136735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Aravind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Akshara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Sravani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Prudhvi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Adithya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Raj Kumar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4D439-3EC1-4F12-1E5F-9D50F704A8F3}"/>
              </a:ext>
            </a:extLst>
          </p:cNvPr>
          <p:cNvSpPr txBox="1"/>
          <p:nvPr/>
        </p:nvSpPr>
        <p:spPr>
          <a:xfrm>
            <a:off x="8613058" y="4593600"/>
            <a:ext cx="3578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i="1" u="sng" dirty="0"/>
              <a:t>Presented by</a:t>
            </a:r>
          </a:p>
        </p:txBody>
      </p:sp>
    </p:spTree>
    <p:extLst>
      <p:ext uri="{BB962C8B-B14F-4D97-AF65-F5344CB8AC3E}">
        <p14:creationId xmlns:p14="http://schemas.microsoft.com/office/powerpoint/2010/main" val="8899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3404-D22F-F523-5345-D76EB8F5A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9C9E-4F22-4062-D0E5-D0D97FA1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61B5-ADA4-3E9D-4209-F039D8ADA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088"/>
            <a:ext cx="10515600" cy="3591949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Real estate valuation remains a challenge due to the complex interplay of factors influencing house prices.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Accurate house price prediction is critical for buyers, sellers, and investors.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Machine learning provides an opportunity to address these challenges using data-driven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178879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1344-A655-833C-DDC3-63A2A3B7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Suggested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9944-35DB-3D88-D713-93DAA684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541"/>
            <a:ext cx="10515600" cy="23629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of a predictive model using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of algorithms like linear regression, Ridge regression,  Decision Tree, and gradient boosting to account for both linear and non-linear data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Tailored preprocessing to ensure data quality.</a:t>
            </a:r>
          </a:p>
        </p:txBody>
      </p:sp>
    </p:spTree>
    <p:extLst>
      <p:ext uri="{BB962C8B-B14F-4D97-AF65-F5344CB8AC3E}">
        <p14:creationId xmlns:p14="http://schemas.microsoft.com/office/powerpoint/2010/main" val="88609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A623-CDC4-EA08-9252-1F3165A1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 Overview</a:t>
            </a:r>
            <a:endParaRPr lang="en-IN" dirty="0"/>
          </a:p>
        </p:txBody>
      </p:sp>
      <p:sp>
        <p:nvSpPr>
          <p:cNvPr id="5" name="Down Arrow 3">
            <a:extLst>
              <a:ext uri="{FF2B5EF4-FFF2-40B4-BE49-F238E27FC236}">
                <a16:creationId xmlns:a16="http://schemas.microsoft.com/office/drawing/2014/main" id="{8B369E9C-D9A7-389F-8300-741E367D641E}"/>
              </a:ext>
            </a:extLst>
          </p:cNvPr>
          <p:cNvSpPr/>
          <p:nvPr/>
        </p:nvSpPr>
        <p:spPr>
          <a:xfrm rot="16200000">
            <a:off x="3267628" y="2468493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146EF713-AD9D-5197-E5D5-2345E5357A89}"/>
              </a:ext>
            </a:extLst>
          </p:cNvPr>
          <p:cNvSpPr/>
          <p:nvPr/>
        </p:nvSpPr>
        <p:spPr>
          <a:xfrm rot="16200000">
            <a:off x="6322451" y="2471379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5">
            <a:extLst>
              <a:ext uri="{FF2B5EF4-FFF2-40B4-BE49-F238E27FC236}">
                <a16:creationId xmlns:a16="http://schemas.microsoft.com/office/drawing/2014/main" id="{96A84050-25E3-0915-77A4-A234DEC05E44}"/>
              </a:ext>
            </a:extLst>
          </p:cNvPr>
          <p:cNvSpPr/>
          <p:nvPr/>
        </p:nvSpPr>
        <p:spPr>
          <a:xfrm rot="16200000">
            <a:off x="9547081" y="2430233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6">
            <a:extLst>
              <a:ext uri="{FF2B5EF4-FFF2-40B4-BE49-F238E27FC236}">
                <a16:creationId xmlns:a16="http://schemas.microsoft.com/office/drawing/2014/main" id="{BBC60008-D75F-4CA0-69F5-7D54ED42EC78}"/>
              </a:ext>
            </a:extLst>
          </p:cNvPr>
          <p:cNvSpPr/>
          <p:nvPr/>
        </p:nvSpPr>
        <p:spPr>
          <a:xfrm rot="5400000">
            <a:off x="6202712" y="3799486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B58BFA91-D931-7E05-6175-E5CCCD9A1B65}"/>
              </a:ext>
            </a:extLst>
          </p:cNvPr>
          <p:cNvSpPr/>
          <p:nvPr/>
        </p:nvSpPr>
        <p:spPr>
          <a:xfrm rot="5400000">
            <a:off x="3122967" y="3788679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DD7E90-C153-0E81-126F-B346585A9F13}"/>
              </a:ext>
            </a:extLst>
          </p:cNvPr>
          <p:cNvSpPr/>
          <p:nvPr/>
        </p:nvSpPr>
        <p:spPr>
          <a:xfrm>
            <a:off x="540473" y="2320882"/>
            <a:ext cx="2537024" cy="5823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PROBLEM UNDERSTANDING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A128E-C61B-43E2-7BE9-4586CE76CEB3}"/>
              </a:ext>
            </a:extLst>
          </p:cNvPr>
          <p:cNvSpPr/>
          <p:nvPr/>
        </p:nvSpPr>
        <p:spPr>
          <a:xfrm>
            <a:off x="3588472" y="2318729"/>
            <a:ext cx="2537024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ACQUISITION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D5D8A-3D9E-EC47-569D-51BFB9E2C022}"/>
              </a:ext>
            </a:extLst>
          </p:cNvPr>
          <p:cNvSpPr/>
          <p:nvPr/>
        </p:nvSpPr>
        <p:spPr>
          <a:xfrm>
            <a:off x="6674545" y="2318730"/>
            <a:ext cx="2705431" cy="504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5DA2AA-119E-1A1E-58BB-8836C6FA656D}"/>
              </a:ext>
            </a:extLst>
          </p:cNvPr>
          <p:cNvSpPr/>
          <p:nvPr/>
        </p:nvSpPr>
        <p:spPr>
          <a:xfrm>
            <a:off x="9898825" y="2318729"/>
            <a:ext cx="2142515" cy="50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C6D60-54AC-BBFD-9230-352115002C0B}"/>
              </a:ext>
            </a:extLst>
          </p:cNvPr>
          <p:cNvSpPr/>
          <p:nvPr/>
        </p:nvSpPr>
        <p:spPr>
          <a:xfrm>
            <a:off x="3500624" y="3661028"/>
            <a:ext cx="2537024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CC969-3219-EA07-4AFA-FF4465C3C597}"/>
              </a:ext>
            </a:extLst>
          </p:cNvPr>
          <p:cNvSpPr/>
          <p:nvPr/>
        </p:nvSpPr>
        <p:spPr>
          <a:xfrm>
            <a:off x="540472" y="3661027"/>
            <a:ext cx="2389475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EVALUATION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3EC2E3-8064-4463-0A3D-F79FD6745843}"/>
              </a:ext>
            </a:extLst>
          </p:cNvPr>
          <p:cNvSpPr/>
          <p:nvPr/>
        </p:nvSpPr>
        <p:spPr>
          <a:xfrm>
            <a:off x="9898824" y="3641168"/>
            <a:ext cx="2142515" cy="50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</a:t>
            </a:r>
          </a:p>
        </p:txBody>
      </p:sp>
      <p:sp>
        <p:nvSpPr>
          <p:cNvPr id="17" name="Down Arrow 6">
            <a:extLst>
              <a:ext uri="{FF2B5EF4-FFF2-40B4-BE49-F238E27FC236}">
                <a16:creationId xmlns:a16="http://schemas.microsoft.com/office/drawing/2014/main" id="{A91142F7-C3EB-466E-3C3C-48B450793252}"/>
              </a:ext>
            </a:extLst>
          </p:cNvPr>
          <p:cNvSpPr/>
          <p:nvPr/>
        </p:nvSpPr>
        <p:spPr>
          <a:xfrm>
            <a:off x="10877762" y="3092892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E2FE36-9F62-3089-B693-E619B464E292}"/>
              </a:ext>
            </a:extLst>
          </p:cNvPr>
          <p:cNvSpPr/>
          <p:nvPr/>
        </p:nvSpPr>
        <p:spPr>
          <a:xfrm>
            <a:off x="6555447" y="3641167"/>
            <a:ext cx="2705431" cy="504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</a:t>
            </a:r>
          </a:p>
        </p:txBody>
      </p:sp>
      <p:sp>
        <p:nvSpPr>
          <p:cNvPr id="19" name="Down Arrow 7">
            <a:extLst>
              <a:ext uri="{FF2B5EF4-FFF2-40B4-BE49-F238E27FC236}">
                <a16:creationId xmlns:a16="http://schemas.microsoft.com/office/drawing/2014/main" id="{9A5CCD21-227F-744D-CC6A-19A1734FE27D}"/>
              </a:ext>
            </a:extLst>
          </p:cNvPr>
          <p:cNvSpPr/>
          <p:nvPr/>
        </p:nvSpPr>
        <p:spPr>
          <a:xfrm rot="5400000">
            <a:off x="9521167" y="3752671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Down Arrow 7">
            <a:extLst>
              <a:ext uri="{FF2B5EF4-FFF2-40B4-BE49-F238E27FC236}">
                <a16:creationId xmlns:a16="http://schemas.microsoft.com/office/drawing/2014/main" id="{1208F5A4-7BE2-ECC5-2106-5D409A37B1DB}"/>
              </a:ext>
            </a:extLst>
          </p:cNvPr>
          <p:cNvSpPr/>
          <p:nvPr/>
        </p:nvSpPr>
        <p:spPr>
          <a:xfrm>
            <a:off x="1494439" y="4413028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B9DB0F-B38F-974E-3F75-AA3AEE6923E7}"/>
              </a:ext>
            </a:extLst>
          </p:cNvPr>
          <p:cNvSpPr/>
          <p:nvPr/>
        </p:nvSpPr>
        <p:spPr>
          <a:xfrm>
            <a:off x="540472" y="4909726"/>
            <a:ext cx="2389475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22" name="Down Arrow 7">
            <a:extLst>
              <a:ext uri="{FF2B5EF4-FFF2-40B4-BE49-F238E27FC236}">
                <a16:creationId xmlns:a16="http://schemas.microsoft.com/office/drawing/2014/main" id="{547CCCE1-131B-DBBD-7A5E-12CDB98F6EE7}"/>
              </a:ext>
            </a:extLst>
          </p:cNvPr>
          <p:cNvSpPr/>
          <p:nvPr/>
        </p:nvSpPr>
        <p:spPr>
          <a:xfrm rot="16200000">
            <a:off x="3122967" y="5069410"/>
            <a:ext cx="184638" cy="281354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D03D65-5AF6-0651-3FF0-F9BE51A104CD}"/>
              </a:ext>
            </a:extLst>
          </p:cNvPr>
          <p:cNvSpPr/>
          <p:nvPr/>
        </p:nvSpPr>
        <p:spPr>
          <a:xfrm>
            <a:off x="3500624" y="4909726"/>
            <a:ext cx="2935084" cy="53665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1251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9D43-2394-3B0E-7D13-A05CEE75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C9D9-8FA3-FD79-A84A-4761B22A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937"/>
            <a:ext cx="10515600" cy="23932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Dataset: Housing Dataset, comprising  6 features across over 50,000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Key features : </a:t>
            </a:r>
            <a:r>
              <a:rPr lang="en-IN" dirty="0" err="1"/>
              <a:t>SquareFeet</a:t>
            </a:r>
            <a:r>
              <a:rPr lang="en-IN" dirty="0"/>
              <a:t>, Bathrooms, Bedrooms, </a:t>
            </a:r>
            <a:r>
              <a:rPr lang="en-IN" dirty="0" err="1"/>
              <a:t>YearBuilt</a:t>
            </a:r>
            <a:r>
              <a:rPr lang="en-IN" dirty="0"/>
              <a:t>, Neighbourhood.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Target variable: Price.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6B25B-B998-9BAE-F2F3-7AD263F3F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81" y="5354380"/>
            <a:ext cx="7209145" cy="853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703DE-1092-6452-E3DB-F98A3F4E6A7F}"/>
              </a:ext>
            </a:extLst>
          </p:cNvPr>
          <p:cNvSpPr txBox="1"/>
          <p:nvPr/>
        </p:nvSpPr>
        <p:spPr>
          <a:xfrm>
            <a:off x="4627159" y="4581414"/>
            <a:ext cx="225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 Instance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101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178BD-1330-6FE7-98A9-3B097A06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CF80-37AC-D832-F754-9739FD26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8A9DF-EB75-0DC2-8757-A245DFB3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03" y="2736492"/>
            <a:ext cx="4542602" cy="3756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B7F931-E5AF-08E6-879D-2F2DA58118C9}"/>
              </a:ext>
            </a:extLst>
          </p:cNvPr>
          <p:cNvSpPr txBox="1"/>
          <p:nvPr/>
        </p:nvSpPr>
        <p:spPr>
          <a:xfrm>
            <a:off x="1606839" y="2104103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Information: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384E1-811A-939C-DD76-57EAED9ED54F}"/>
              </a:ext>
            </a:extLst>
          </p:cNvPr>
          <p:cNvSpPr txBox="1"/>
          <p:nvPr/>
        </p:nvSpPr>
        <p:spPr>
          <a:xfrm>
            <a:off x="8038781" y="2104103"/>
            <a:ext cx="107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Statistics: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6FDFF-3A51-D5D5-5EEC-D1FB1360E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99" y="2736492"/>
            <a:ext cx="7138202" cy="375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0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B217-231A-5576-5544-B12EE263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CD8E-CE86-2388-7B22-76CECE22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603375"/>
          </a:xfrm>
        </p:spPr>
        <p:txBody>
          <a:bodyPr/>
          <a:lstStyle/>
          <a:p>
            <a:r>
              <a:rPr lang="en-IN" dirty="0"/>
              <a:t>Data Quality Issues</a:t>
            </a:r>
          </a:p>
          <a:p>
            <a:r>
              <a:rPr lang="en-IN" dirty="0"/>
              <a:t>Feature Encoding</a:t>
            </a:r>
          </a:p>
          <a:p>
            <a:r>
              <a:rPr lang="en-IN" dirty="0"/>
              <a:t>Feature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8B5C4-8785-832A-BB64-DB450D29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480" y="2160618"/>
            <a:ext cx="7130299" cy="4404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A82E4-1362-A1AD-8432-D1634C040C1F}"/>
              </a:ext>
            </a:extLst>
          </p:cNvPr>
          <p:cNvSpPr txBox="1"/>
          <p:nvPr/>
        </p:nvSpPr>
        <p:spPr>
          <a:xfrm>
            <a:off x="7334864" y="1625570"/>
            <a:ext cx="1479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Data Quality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39AB0-D168-4143-3B61-06C4C702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8818"/>
            <a:ext cx="2631513" cy="2133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383F7C-45BA-968A-B919-4D333D1C8937}"/>
              </a:ext>
            </a:extLst>
          </p:cNvPr>
          <p:cNvSpPr txBox="1"/>
          <p:nvPr/>
        </p:nvSpPr>
        <p:spPr>
          <a:xfrm>
            <a:off x="1173463" y="3655482"/>
            <a:ext cx="216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Categorical feature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281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676D-00F3-0E4A-16D2-64260D2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6661-2752-58EF-EA1A-2E4111EB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38" y="1573113"/>
            <a:ext cx="5188062" cy="1325562"/>
          </a:xfrm>
        </p:spPr>
        <p:txBody>
          <a:bodyPr>
            <a:normAutofit/>
          </a:bodyPr>
          <a:lstStyle/>
          <a:p>
            <a:r>
              <a:rPr lang="en-US" sz="2400" dirty="0"/>
              <a:t>Correlation analysis revealed strong relationships.</a:t>
            </a:r>
          </a:p>
          <a:p>
            <a:r>
              <a:rPr lang="en-US" sz="2400" dirty="0"/>
              <a:t>Distribution of Features.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74C67-B9C1-C8B9-6D0D-C752B028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341" y="1273046"/>
            <a:ext cx="5443700" cy="4311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9948D-47DE-2BC6-F01A-ED4A9392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84" y="3428999"/>
            <a:ext cx="6057357" cy="3244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2272B5-44F9-3857-D094-F4CBC6952E11}"/>
              </a:ext>
            </a:extLst>
          </p:cNvPr>
          <p:cNvSpPr txBox="1"/>
          <p:nvPr/>
        </p:nvSpPr>
        <p:spPr>
          <a:xfrm>
            <a:off x="2312105" y="2979171"/>
            <a:ext cx="21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Descriptive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22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680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Times New Roman</vt:lpstr>
      <vt:lpstr>Office Theme</vt:lpstr>
      <vt:lpstr>House Price Prediction: A Data-Driven Approach</vt:lpstr>
      <vt:lpstr>Introduction</vt:lpstr>
      <vt:lpstr>Problem Statement</vt:lpstr>
      <vt:lpstr>Suggested Solution</vt:lpstr>
      <vt:lpstr>Methodology Overview</vt:lpstr>
      <vt:lpstr>Dataset Overview</vt:lpstr>
      <vt:lpstr>Dataset Overview</vt:lpstr>
      <vt:lpstr>Challenges Faced</vt:lpstr>
      <vt:lpstr>Data Analysis</vt:lpstr>
      <vt:lpstr>PowerPoint Presentation</vt:lpstr>
      <vt:lpstr>Feature Engineering</vt:lpstr>
      <vt:lpstr>Algorithms Considered</vt:lpstr>
      <vt:lpstr>Model Development</vt:lpstr>
      <vt:lpstr>Model Evaluation</vt:lpstr>
      <vt:lpstr>Model Comparison</vt:lpstr>
      <vt:lpstr>Results</vt:lpstr>
      <vt:lpstr>Future Work</vt:lpstr>
      <vt:lpstr>Conclusion</vt:lpstr>
      <vt:lpstr>References</vt:lpstr>
      <vt:lpstr>Question &amp; Answer session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Yen Reddy Adithya Vardhan Reddy</dc:creator>
  <cp:lastModifiedBy>Yen Reddy Adithya Vardhan Reddy</cp:lastModifiedBy>
  <cp:revision>34</cp:revision>
  <dcterms:created xsi:type="dcterms:W3CDTF">2024-12-12T12:50:57Z</dcterms:created>
  <dcterms:modified xsi:type="dcterms:W3CDTF">2024-12-22T09:19:55Z</dcterms:modified>
</cp:coreProperties>
</file>