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64" r:id="rId6"/>
    <p:sldId id="260" r:id="rId7"/>
    <p:sldId id="262" r:id="rId8"/>
    <p:sldId id="261" r:id="rId9"/>
    <p:sldId id="280" r:id="rId10"/>
    <p:sldId id="274" r:id="rId11"/>
    <p:sldId id="263" r:id="rId12"/>
    <p:sldId id="275" r:id="rId13"/>
    <p:sldId id="276" r:id="rId14"/>
    <p:sldId id="272" r:id="rId15"/>
    <p:sldId id="281" r:id="rId16"/>
    <p:sldId id="265" r:id="rId17"/>
    <p:sldId id="266" r:id="rId18"/>
    <p:sldId id="267" r:id="rId19"/>
    <p:sldId id="278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DD85-EEF0-3D7D-0C7C-6758940E9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680D-0F51-FD3E-8A64-3BD90805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DD55-9549-6B75-6D78-A116BF7D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E46A-A42B-F613-86BD-49BFA3E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B296-2DBC-6433-65F1-17888718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DF7-1AAF-CD6E-D045-391C314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6291-45DA-E9EA-0ECC-2DE3A919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2026-53AA-AFF2-A994-F6C4B12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EBC8-BCFF-318A-CFC2-DB33AC8D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137-7757-66CE-1EBA-250BAFA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1A1E-9CE9-CB1C-0AC3-155B4A7F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F0A36-ECFF-6E85-1E9D-26D597DB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BC0-B575-8157-4B7C-6D16DFD4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6BCB-9AFC-271D-881D-B0784A1F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79F4-D1F9-695E-A098-56777FFE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1F09-0215-51BE-642D-1B564EFC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77A4-3ACA-CB2F-A793-F656B8AD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27C3-13DD-C798-6D1D-15B1874A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0C9F-85FB-068D-DF4C-85FFA451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3ED1-286D-7D1A-33F5-3E971949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C3D-C5DB-D6C4-8A20-519DB35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0385-424B-B214-2C70-8DD67860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18C-31B4-F358-05BF-5CE216FF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A8E4-4864-01E2-517F-61E899EF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DFC4-E9D3-66B2-238E-EAB6DC1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110F-0CDE-7A8E-80F0-AD9134F9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5E31-33E8-055E-A6F3-F640676A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EF01-F8D3-879E-C236-8348D48A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4A610-CC11-065C-7581-EFB18731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3ED0-B8EF-9E98-2656-614AA38F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AA59-EE46-2E1E-1BE1-2B911C53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A29F-CF0C-1E51-A0CE-877A3192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93E06-4632-88DE-06D9-555A501A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E9CE7-1BF5-D0AB-1DEF-2C4C321F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9529-3418-26D2-6219-C4BFADE4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E22E4-66F5-F92A-8A8D-4C845495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6CB20-F0E0-08AD-C3B9-6AA6065C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61431-85EB-3BB9-A5DE-47EEC18B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36AF-2DCC-9AE1-B982-74C20C4E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08E0-B160-129E-5EF8-688EFCF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08605-1E66-7827-7327-CFB5A270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E3068-E425-B4BB-FCC7-C40C2981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3C804-CFEA-E50B-3994-138CB4AB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17789-0BF0-9E52-EE4B-130A20E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BDBA7-8BD1-626F-CE18-0EC1714F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A3B5-A688-8794-1521-243A31BD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6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D9C-2E0A-16C6-38AA-ECC9191B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29A9-CE14-C4EB-BF5A-B7921A75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75AD-2D37-BEAE-6329-A0C41B93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4DB8-6B4A-5CA6-8723-800B2F38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4B99-2702-BE0C-A5DB-4D2764A1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E5EC-561F-782C-A16A-7053324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45D2-9A1A-C128-8898-D83E9851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7135D-FCDD-A62E-3F1E-85869088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8B94-468B-2224-CDC9-46E9BE48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8C29-29E7-7532-49D5-99C17FF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9DDBB-1802-1D26-CECE-D8EBE57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6E584-CE4B-BAE2-409D-17B6735D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B22D3-F2F3-7F2E-72CF-571D1707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E2D5-0DF1-F110-F8FE-78C71113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EDDB-4661-6800-870F-CD13438E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02E3-A7E3-4920-90CE-D01844D1E7AA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438D-E753-E67A-BD66-50B0DC99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B372-8A55-9908-7652-E2301533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3CEB-1138-234A-8526-79E5F766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3141"/>
            <a:ext cx="12192000" cy="1101060"/>
          </a:xfrm>
        </p:spPr>
        <p:txBody>
          <a:bodyPr>
            <a:noAutofit/>
          </a:bodyPr>
          <a:lstStyle/>
          <a:p>
            <a:r>
              <a:rPr lang="en-US" sz="4800" b="1" u="sng" dirty="0"/>
              <a:t>House Price Prediction: </a:t>
            </a:r>
            <a:r>
              <a:rPr lang="en-IN" sz="4800" b="1" u="sng" dirty="0"/>
              <a:t>A Data-Driven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3F8E9-6C4A-E472-BDAF-4386260A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7" y="2028877"/>
            <a:ext cx="9773265" cy="46166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Leveraging Machine Learning to Uncover Property Value Trends</a:t>
            </a:r>
            <a:endParaRPr lang="en-IN" sz="36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8B645B-BF5F-C237-99E8-918E7F04D3C3}"/>
              </a:ext>
            </a:extLst>
          </p:cNvPr>
          <p:cNvSpPr txBox="1">
            <a:spLocks/>
          </p:cNvSpPr>
          <p:nvPr/>
        </p:nvSpPr>
        <p:spPr>
          <a:xfrm>
            <a:off x="8613058" y="5338987"/>
            <a:ext cx="3578942" cy="13673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Aravind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Akshara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Sravani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Prudhvi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Adithya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Raj Kumar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1BBFB-E098-C49B-D487-8AE13C6946CE}"/>
              </a:ext>
            </a:extLst>
          </p:cNvPr>
          <p:cNvSpPr txBox="1"/>
          <p:nvPr/>
        </p:nvSpPr>
        <p:spPr>
          <a:xfrm>
            <a:off x="8613058" y="4593600"/>
            <a:ext cx="3578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3814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BFBA-8B9D-14C4-1F78-9D7CE88A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299B-04FB-3643-0D86-BF0B972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2E1C-53FF-926B-FEFD-CD9A3F40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8788"/>
          </a:xfrm>
        </p:spPr>
        <p:txBody>
          <a:bodyPr/>
          <a:lstStyle/>
          <a:p>
            <a:r>
              <a:rPr lang="en-IN" dirty="0"/>
              <a:t>Categorical Encoding</a:t>
            </a:r>
          </a:p>
          <a:p>
            <a:r>
              <a:rPr lang="en-IN" dirty="0"/>
              <a:t>Feature Scaling</a:t>
            </a:r>
          </a:p>
          <a:p>
            <a:r>
              <a:rPr lang="en-IN" dirty="0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07FB-6D6A-227F-EC34-A9B16AF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Algorithms Considered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A047-E9B6-97EC-36CD-7690B166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Linear Regression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Ridge Regression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Decision Tree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53058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CA63-730E-DFD2-6B8B-A16F286E9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156-706C-07B7-15F9-3849D8B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Training, Testing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E979-C2CB-9220-F1CD-9189D7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3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Train-Test Split: </a:t>
            </a:r>
            <a:r>
              <a:rPr lang="en-US" dirty="0"/>
              <a:t>Dataset divided into </a:t>
            </a:r>
            <a:r>
              <a:rPr lang="en-US" b="1" dirty="0"/>
              <a:t>80% training</a:t>
            </a:r>
            <a:r>
              <a:rPr lang="en-US" dirty="0"/>
              <a:t> and </a:t>
            </a:r>
            <a:r>
              <a:rPr lang="en-US" b="1" dirty="0"/>
              <a:t>10% testing</a:t>
            </a:r>
            <a:r>
              <a:rPr lang="en-US" dirty="0"/>
              <a:t> and </a:t>
            </a:r>
            <a:r>
              <a:rPr lang="en-US" b="1" dirty="0"/>
              <a:t>10% validating</a:t>
            </a:r>
            <a:r>
              <a:rPr lang="en-US" dirty="0"/>
              <a:t>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model is trained using the training dataset (80%).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were tested on the remaining 10% of the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evaluate and 10% validation od the data to their generalization performance.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libraries: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training,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predict()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testing.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49CD-CCCB-3B69-537B-E743442B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8DD-5B8B-8CF4-4FB6-BD55F807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1783-DAEF-C7BB-812A-C12E86A7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average magnitude of errors in the predictions (lower is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average squared difference between predicted and actual values (lower is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proportion of variance in the target variable explained by the model (higher is better) </a:t>
            </a:r>
          </a:p>
        </p:txBody>
      </p:sp>
    </p:spTree>
    <p:extLst>
      <p:ext uri="{BB962C8B-B14F-4D97-AF65-F5344CB8AC3E}">
        <p14:creationId xmlns:p14="http://schemas.microsoft.com/office/powerpoint/2010/main" val="30180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94A-05FB-9F56-7E16-DD196FDC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637C3-C97C-0F55-FF6F-8A8367D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84364"/>
              </p:ext>
            </p:extLst>
          </p:nvPr>
        </p:nvGraphicFramePr>
        <p:xfrm>
          <a:off x="314630" y="1425677"/>
          <a:ext cx="11520000" cy="4450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26453597"/>
                    </a:ext>
                  </a:extLst>
                </a:gridCol>
                <a:gridCol w="1561705">
                  <a:extLst>
                    <a:ext uri="{9D8B030D-6E8A-4147-A177-3AD203B41FA5}">
                      <a16:colId xmlns:a16="http://schemas.microsoft.com/office/drawing/2014/main" val="97286394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758029208"/>
                    </a:ext>
                  </a:extLst>
                </a:gridCol>
                <a:gridCol w="891405">
                  <a:extLst>
                    <a:ext uri="{9D8B030D-6E8A-4147-A177-3AD203B41FA5}">
                      <a16:colId xmlns:a16="http://schemas.microsoft.com/office/drawing/2014/main" val="622511767"/>
                    </a:ext>
                  </a:extLst>
                </a:gridCol>
                <a:gridCol w="1586325">
                  <a:extLst>
                    <a:ext uri="{9D8B030D-6E8A-4147-A177-3AD203B41FA5}">
                      <a16:colId xmlns:a16="http://schemas.microsoft.com/office/drawing/2014/main" val="317975612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4117103017"/>
                    </a:ext>
                  </a:extLst>
                </a:gridCol>
                <a:gridCol w="955276">
                  <a:extLst>
                    <a:ext uri="{9D8B030D-6E8A-4147-A177-3AD203B41FA5}">
                      <a16:colId xmlns:a16="http://schemas.microsoft.com/office/drawing/2014/main" val="2865537502"/>
                    </a:ext>
                  </a:extLst>
                </a:gridCol>
                <a:gridCol w="1620776">
                  <a:extLst>
                    <a:ext uri="{9D8B030D-6E8A-4147-A177-3AD203B41FA5}">
                      <a16:colId xmlns:a16="http://schemas.microsoft.com/office/drawing/2014/main" val="412172006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1945779713"/>
                    </a:ext>
                  </a:extLst>
                </a:gridCol>
                <a:gridCol w="812670">
                  <a:extLst>
                    <a:ext uri="{9D8B030D-6E8A-4147-A177-3AD203B41FA5}">
                      <a16:colId xmlns:a16="http://schemas.microsoft.com/office/drawing/2014/main" val="16303335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 fontAlgn="b"/>
                      <a:endParaRPr lang="en-IN" sz="1800" b="1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Training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0655" marR="20655" marT="13770" marB="1377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20655" marR="20655" marT="13770" marB="1377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Validation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Testing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4003374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Model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3889426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Linear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2470163629.81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39756.1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2493067371.94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39919.3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2443366382.00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39813.2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3336110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Ridge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2470163629.84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39756.1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2493067079.14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39919.3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2443366090.34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39813.2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6206139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Decision Tree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7650423.116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184.5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0.999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5184065558.56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58047.3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0.092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5112811302.140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57296.8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0.101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23302239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Gradient Boosting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2444352292.13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39552.2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2496180177.95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39911.2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2451703814.820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39870.3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92811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3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6F11-0BF2-8489-5B5A-8278831E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B30-7809-F7CD-9B5E-2EB62601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617F1-8A10-0503-E574-4B21DBE9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3" y="1309453"/>
            <a:ext cx="8968403" cy="53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992E-6C0E-00E2-E4E6-B36B82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E0A77-5CEF-A512-3C7C-CC827758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06" y="1867724"/>
            <a:ext cx="8118987" cy="42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9DA8-BF21-01B7-5DA4-0AF37BE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E2FB-57AF-7A74-837C-E221760B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883"/>
            <a:ext cx="10515600" cy="257605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additional features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 of factors like property taxes, school district quality, and proximity to amenities.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Enhancing model accuracy</a:t>
            </a:r>
            <a:r>
              <a:rPr lang="en-US" dirty="0"/>
              <a:t> with advanced algorithms like XGBoost.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updates:</a:t>
            </a:r>
            <a:r>
              <a:rPr lang="en-US" dirty="0"/>
              <a:t> Implementing a system to continuously update the model with new data to ensure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6385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044D-7417-789B-7FC6-8130039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D56B-2525-BECB-AA6A-ADBCC02E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79"/>
            <a:ext cx="10515600" cy="4024568"/>
          </a:xfrm>
        </p:spPr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predictive model for house prices with high accuracy.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 end-to-end pipeline: data cleaning, feature engineering, modeling, evaluation, and validation.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Random Forest model performed the best in predicting house prices.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can be used in real estate to predict house prices based on various factors, assisting buyers and sellers in making informed decisions.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47AEA2-A659-B59C-6542-35487B4D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4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5F89D-6970-2798-87E1-FD0C988C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A3B1-ED52-C8A8-EF7C-03E2D96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68E8-9FF2-BD23-4CF7-C85E843C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01"/>
            <a:ext cx="10515600" cy="471994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How did you handle outlier values in the dataset?</a:t>
            </a:r>
          </a:p>
          <a:p>
            <a:pPr marL="0" indent="0" algn="just">
              <a:buNone/>
            </a:pPr>
            <a:r>
              <a:rPr lang="en-US" dirty="0"/>
              <a:t>We used the </a:t>
            </a:r>
            <a:r>
              <a:rPr lang="en-US" b="1" dirty="0"/>
              <a:t>Interquartile Range (IQR)</a:t>
            </a:r>
            <a:r>
              <a:rPr lang="en-US" dirty="0"/>
              <a:t> method to identify and remove extreme outliers. This helped ensure the data was cleaner and the models were not skewed by abnormal values.</a:t>
            </a:r>
          </a:p>
          <a:p>
            <a:r>
              <a:rPr lang="en-US" b="1" dirty="0"/>
              <a:t>How did you handle categorical features like neighborhood?</a:t>
            </a:r>
          </a:p>
          <a:p>
            <a:pPr marL="0" indent="0" algn="just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transform the categorical feature ‘Neighborhood’ into a numerical format suitable for machine learning models.</a:t>
            </a:r>
            <a:endParaRPr lang="en-US" dirty="0"/>
          </a:p>
          <a:p>
            <a:r>
              <a:rPr lang="en-US" b="1" dirty="0"/>
              <a:t>How did you evaluate the performance of your models?</a:t>
            </a:r>
          </a:p>
          <a:p>
            <a:pPr marL="0" indent="0">
              <a:buNone/>
            </a:pPr>
            <a:r>
              <a:rPr lang="en-US" dirty="0"/>
              <a:t>We used metrics like </a:t>
            </a:r>
            <a:r>
              <a:rPr lang="en-US" b="1" dirty="0"/>
              <a:t>Mean Squared Error (MSE)</a:t>
            </a:r>
            <a:r>
              <a:rPr lang="en-US" dirty="0"/>
              <a:t>, </a:t>
            </a:r>
            <a:r>
              <a:rPr lang="en-US" b="1" dirty="0"/>
              <a:t>Root Mean Squared Error (RMSE)</a:t>
            </a:r>
            <a:r>
              <a:rPr lang="en-US" dirty="0"/>
              <a:t>, and </a:t>
            </a:r>
            <a:r>
              <a:rPr lang="en-US" b="1" dirty="0"/>
              <a:t>R² Score</a:t>
            </a:r>
            <a:r>
              <a:rPr lang="en-US" dirty="0"/>
              <a:t> to evaluate and compare the accuracy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188120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871F-AD49-D3FF-B67A-D147080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6DD981-7078-9E3B-DE48-5FD3F1396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5584"/>
            <a:ext cx="1027225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Real estate valuation is crucial but challenging due to dynamic market conditions and varied property characteristics.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House price prediction impacts buyers, sellers, and investors, ensuring fair valuations and informed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Machine learning provides a data-driven approach, moving beyond traditional methods. </a:t>
            </a:r>
          </a:p>
        </p:txBody>
      </p:sp>
    </p:spTree>
    <p:extLst>
      <p:ext uri="{BB962C8B-B14F-4D97-AF65-F5344CB8AC3E}">
        <p14:creationId xmlns:p14="http://schemas.microsoft.com/office/powerpoint/2010/main" val="11434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672-4B71-CF30-A4CA-D317BB79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77F5-B4E3-E04F-37D6-9E3A16D1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508970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where the dataset was obtained (e.g., Kaggle, UCI Machine Learning Repository).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"Dataset Source: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Kaggle - House Price Prediction Dataset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Libraries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(for model building and evaluation)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and NumPy (for data manipulation)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and Seaborn (for data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33620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EC23-8B5F-9446-AB57-859A794D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3404-D22F-F523-5345-D76EB8F5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9C9E-4F22-4062-D0E5-D0D97FA1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1B5-ADA4-3E9D-4209-F039D8AD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88"/>
            <a:ext cx="10515600" cy="35919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Real estate valuation remains a challenge due to the complex interplay of factors influencing house prices.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Accurate house price prediction is critical for buyers, sellers, and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Challenges include reliance on subjective methods, regional price variations, and the dynamic nature of the market.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Machine learning provides an opportunity to address these challenges using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178879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1344-A655-833C-DDC3-63A2A3B7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Suggested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9944-35DB-3D88-D713-93DAA684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541"/>
            <a:ext cx="10515600" cy="23629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of a predictive model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algorithms like linear regression, random forests, and gradient boosting to account for both linear and non-linear data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Tailored preprocessing to ensure data quality.</a:t>
            </a:r>
          </a:p>
        </p:txBody>
      </p:sp>
    </p:spTree>
    <p:extLst>
      <p:ext uri="{BB962C8B-B14F-4D97-AF65-F5344CB8AC3E}">
        <p14:creationId xmlns:p14="http://schemas.microsoft.com/office/powerpoint/2010/main" val="88609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623-CDC4-EA08-9252-1F3165A1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Overview</a:t>
            </a:r>
            <a:endParaRPr lang="en-IN" dirty="0"/>
          </a:p>
        </p:txBody>
      </p:sp>
      <p:sp>
        <p:nvSpPr>
          <p:cNvPr id="5" name="Down Arrow 3">
            <a:extLst>
              <a:ext uri="{FF2B5EF4-FFF2-40B4-BE49-F238E27FC236}">
                <a16:creationId xmlns:a16="http://schemas.microsoft.com/office/drawing/2014/main" id="{8B369E9C-D9A7-389F-8300-741E367D641E}"/>
              </a:ext>
            </a:extLst>
          </p:cNvPr>
          <p:cNvSpPr/>
          <p:nvPr/>
        </p:nvSpPr>
        <p:spPr>
          <a:xfrm rot="16200000">
            <a:off x="3267628" y="2468493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146EF713-AD9D-5197-E5D5-2345E5357A89}"/>
              </a:ext>
            </a:extLst>
          </p:cNvPr>
          <p:cNvSpPr/>
          <p:nvPr/>
        </p:nvSpPr>
        <p:spPr>
          <a:xfrm rot="16200000">
            <a:off x="6322451" y="2471379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96A84050-25E3-0915-77A4-A234DEC05E44}"/>
              </a:ext>
            </a:extLst>
          </p:cNvPr>
          <p:cNvSpPr/>
          <p:nvPr/>
        </p:nvSpPr>
        <p:spPr>
          <a:xfrm rot="16200000">
            <a:off x="9547081" y="2430233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BBC60008-D75F-4CA0-69F5-7D54ED42EC78}"/>
              </a:ext>
            </a:extLst>
          </p:cNvPr>
          <p:cNvSpPr/>
          <p:nvPr/>
        </p:nvSpPr>
        <p:spPr>
          <a:xfrm rot="5400000">
            <a:off x="6202712" y="3799486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B58BFA91-D931-7E05-6175-E5CCCD9A1B65}"/>
              </a:ext>
            </a:extLst>
          </p:cNvPr>
          <p:cNvSpPr/>
          <p:nvPr/>
        </p:nvSpPr>
        <p:spPr>
          <a:xfrm rot="5400000">
            <a:off x="3122967" y="3788679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D7E90-C153-0E81-126F-B346585A9F13}"/>
              </a:ext>
            </a:extLst>
          </p:cNvPr>
          <p:cNvSpPr/>
          <p:nvPr/>
        </p:nvSpPr>
        <p:spPr>
          <a:xfrm>
            <a:off x="540473" y="2320882"/>
            <a:ext cx="2537024" cy="5823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PROBLEM UNDERSTANDING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128E-C61B-43E2-7BE9-4586CE76CEB3}"/>
              </a:ext>
            </a:extLst>
          </p:cNvPr>
          <p:cNvSpPr/>
          <p:nvPr/>
        </p:nvSpPr>
        <p:spPr>
          <a:xfrm>
            <a:off x="3588472" y="2318729"/>
            <a:ext cx="253702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ACQUISITION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D5D8A-3D9E-EC47-569D-51BFB9E2C022}"/>
              </a:ext>
            </a:extLst>
          </p:cNvPr>
          <p:cNvSpPr/>
          <p:nvPr/>
        </p:nvSpPr>
        <p:spPr>
          <a:xfrm>
            <a:off x="6674545" y="2318730"/>
            <a:ext cx="2705431" cy="504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DA2AA-119E-1A1E-58BB-8836C6FA656D}"/>
              </a:ext>
            </a:extLst>
          </p:cNvPr>
          <p:cNvSpPr/>
          <p:nvPr/>
        </p:nvSpPr>
        <p:spPr>
          <a:xfrm>
            <a:off x="9898825" y="2318729"/>
            <a:ext cx="2142515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6D60-54AC-BBFD-9230-352115002C0B}"/>
              </a:ext>
            </a:extLst>
          </p:cNvPr>
          <p:cNvSpPr/>
          <p:nvPr/>
        </p:nvSpPr>
        <p:spPr>
          <a:xfrm>
            <a:off x="3500624" y="3661028"/>
            <a:ext cx="253702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CC969-3219-EA07-4AFA-FF4465C3C597}"/>
              </a:ext>
            </a:extLst>
          </p:cNvPr>
          <p:cNvSpPr/>
          <p:nvPr/>
        </p:nvSpPr>
        <p:spPr>
          <a:xfrm>
            <a:off x="540472" y="3661027"/>
            <a:ext cx="2389475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EVALUATION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EC2E3-8064-4463-0A3D-F79FD6745843}"/>
              </a:ext>
            </a:extLst>
          </p:cNvPr>
          <p:cNvSpPr/>
          <p:nvPr/>
        </p:nvSpPr>
        <p:spPr>
          <a:xfrm>
            <a:off x="9898824" y="3641168"/>
            <a:ext cx="2142515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PREPROCESSING</a:t>
            </a:r>
          </a:p>
        </p:txBody>
      </p:sp>
      <p:sp>
        <p:nvSpPr>
          <p:cNvPr id="17" name="Down Arrow 6">
            <a:extLst>
              <a:ext uri="{FF2B5EF4-FFF2-40B4-BE49-F238E27FC236}">
                <a16:creationId xmlns:a16="http://schemas.microsoft.com/office/drawing/2014/main" id="{A91142F7-C3EB-466E-3C3C-48B450793252}"/>
              </a:ext>
            </a:extLst>
          </p:cNvPr>
          <p:cNvSpPr/>
          <p:nvPr/>
        </p:nvSpPr>
        <p:spPr>
          <a:xfrm>
            <a:off x="10877762" y="3092892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2FE36-9F62-3089-B693-E619B464E292}"/>
              </a:ext>
            </a:extLst>
          </p:cNvPr>
          <p:cNvSpPr/>
          <p:nvPr/>
        </p:nvSpPr>
        <p:spPr>
          <a:xfrm>
            <a:off x="6555447" y="3641167"/>
            <a:ext cx="2705431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</p:txBody>
      </p:sp>
      <p:sp>
        <p:nvSpPr>
          <p:cNvPr id="19" name="Down Arrow 7">
            <a:extLst>
              <a:ext uri="{FF2B5EF4-FFF2-40B4-BE49-F238E27FC236}">
                <a16:creationId xmlns:a16="http://schemas.microsoft.com/office/drawing/2014/main" id="{9A5CCD21-227F-744D-CC6A-19A1734FE27D}"/>
              </a:ext>
            </a:extLst>
          </p:cNvPr>
          <p:cNvSpPr/>
          <p:nvPr/>
        </p:nvSpPr>
        <p:spPr>
          <a:xfrm rot="5400000">
            <a:off x="9521167" y="3752671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7">
            <a:extLst>
              <a:ext uri="{FF2B5EF4-FFF2-40B4-BE49-F238E27FC236}">
                <a16:creationId xmlns:a16="http://schemas.microsoft.com/office/drawing/2014/main" id="{1208F5A4-7BE2-ECC5-2106-5D409A37B1DB}"/>
              </a:ext>
            </a:extLst>
          </p:cNvPr>
          <p:cNvSpPr/>
          <p:nvPr/>
        </p:nvSpPr>
        <p:spPr>
          <a:xfrm>
            <a:off x="1494439" y="4413028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9DB0F-B38F-974E-3F75-AA3AEE6923E7}"/>
              </a:ext>
            </a:extLst>
          </p:cNvPr>
          <p:cNvSpPr/>
          <p:nvPr/>
        </p:nvSpPr>
        <p:spPr>
          <a:xfrm>
            <a:off x="540472" y="4909726"/>
            <a:ext cx="2389475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22" name="Down Arrow 7">
            <a:extLst>
              <a:ext uri="{FF2B5EF4-FFF2-40B4-BE49-F238E27FC236}">
                <a16:creationId xmlns:a16="http://schemas.microsoft.com/office/drawing/2014/main" id="{547CCCE1-131B-DBBD-7A5E-12CDB98F6EE7}"/>
              </a:ext>
            </a:extLst>
          </p:cNvPr>
          <p:cNvSpPr/>
          <p:nvPr/>
        </p:nvSpPr>
        <p:spPr>
          <a:xfrm rot="16200000">
            <a:off x="3122967" y="5069410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D03D65-5AF6-0651-3FF0-F9BE51A104CD}"/>
              </a:ext>
            </a:extLst>
          </p:cNvPr>
          <p:cNvSpPr/>
          <p:nvPr/>
        </p:nvSpPr>
        <p:spPr>
          <a:xfrm>
            <a:off x="3500624" y="4909726"/>
            <a:ext cx="293508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1251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9D43-2394-3B0E-7D13-A05CEE7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C9D9-8FA3-FD79-A84A-4761B22A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928"/>
            <a:ext cx="10515600" cy="3346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Dataset: Housing Dataset, comprising  6 features across over 50,000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 : </a:t>
            </a:r>
            <a:r>
              <a:rPr lang="en-IN" dirty="0" err="1"/>
              <a:t>SquareFeet</a:t>
            </a:r>
            <a:r>
              <a:rPr lang="en-IN" dirty="0"/>
              <a:t>, Bathrooms, Bedrooms, </a:t>
            </a:r>
            <a:r>
              <a:rPr lang="en-IN" dirty="0" err="1"/>
              <a:t>YearBuilt</a:t>
            </a:r>
            <a:r>
              <a:rPr lang="en-IN" dirty="0"/>
              <a:t>, Neighbourhood.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Target variable: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Preprocessing steps: Handling missing values, deleting outliners, encoding categorical features, scaling numerical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B217-231A-5576-5544-B12EE26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CD8E-CE86-2388-7B22-76CECE22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/>
          <a:lstStyle/>
          <a:p>
            <a:r>
              <a:rPr lang="en-IN" dirty="0"/>
              <a:t>Data Quality Issues</a:t>
            </a:r>
          </a:p>
          <a:p>
            <a:r>
              <a:rPr lang="en-IN" dirty="0"/>
              <a:t>Feature Encoding</a:t>
            </a:r>
          </a:p>
          <a:p>
            <a:r>
              <a:rPr lang="en-IN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337281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76D-00F3-0E4A-16D2-64260D2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6661-2752-58EF-EA1A-2E4111EB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8" y="1573113"/>
            <a:ext cx="5188062" cy="1325562"/>
          </a:xfrm>
        </p:spPr>
        <p:txBody>
          <a:bodyPr>
            <a:normAutofit/>
          </a:bodyPr>
          <a:lstStyle/>
          <a:p>
            <a:r>
              <a:rPr lang="en-US" sz="2400" dirty="0"/>
              <a:t>Correlation analysis revealed strong relationships.</a:t>
            </a:r>
          </a:p>
          <a:p>
            <a:r>
              <a:rPr lang="en-US" sz="2400" dirty="0"/>
              <a:t>Distribution of Features.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4C67-B9C1-C8B9-6D0D-C752B028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81" y="1273047"/>
            <a:ext cx="5443700" cy="43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2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69F7E-5C36-CC97-613E-59746A43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DFF1DE-8995-96D2-7D45-A1950965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1" y="0"/>
            <a:ext cx="833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799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Times New Roman</vt:lpstr>
      <vt:lpstr>Office Theme</vt:lpstr>
      <vt:lpstr>House Price Prediction: A Data-Driven Approach</vt:lpstr>
      <vt:lpstr>Introduction</vt:lpstr>
      <vt:lpstr>Problem Statement</vt:lpstr>
      <vt:lpstr>Suggested Solution</vt:lpstr>
      <vt:lpstr>Methodology Overview</vt:lpstr>
      <vt:lpstr>Dataset Overview</vt:lpstr>
      <vt:lpstr>Challenges Faced</vt:lpstr>
      <vt:lpstr>Data Analysis</vt:lpstr>
      <vt:lpstr>PowerPoint Presentation</vt:lpstr>
      <vt:lpstr>Feature Engineering</vt:lpstr>
      <vt:lpstr>Algorithms Considered</vt:lpstr>
      <vt:lpstr>Model Training, Testing</vt:lpstr>
      <vt:lpstr>Model Evaluation</vt:lpstr>
      <vt:lpstr>Model Comparison</vt:lpstr>
      <vt:lpstr>Model Comparison</vt:lpstr>
      <vt:lpstr>Results</vt:lpstr>
      <vt:lpstr>Future Work</vt:lpstr>
      <vt:lpstr>Conclusion</vt:lpstr>
      <vt:lpstr>Q &amp; A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 Reddy Adithya Vardhan Reddy</dc:creator>
  <cp:lastModifiedBy>Yen Reddy Adithya Vardhan Reddy</cp:lastModifiedBy>
  <cp:revision>23</cp:revision>
  <dcterms:created xsi:type="dcterms:W3CDTF">2024-12-12T12:50:57Z</dcterms:created>
  <dcterms:modified xsi:type="dcterms:W3CDTF">2024-12-20T13:46:09Z</dcterms:modified>
</cp:coreProperties>
</file>