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64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DATA%20ANALYSIS\PROJECTS\Techie%20academy%20Pizza%20projects\pizza%20projects%20combined%20re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DATA%20ANALYSIS\PROJECTS\Techie%20academy%20Pizza%20projects\pizza%20projects%20combined%20re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DATA%20ANALYSIS\PROJECTS\Techie%20academy%20Pizza%20projects\pizza%20projects%20combined%20re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DATA%20ANALYSIS\PROJECTS\Techie%20academy%20Pizza%20projects\pizza%20projects%20combined%20re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DATA%20ANALYSIS\PROJECTS\Techie%20academy%20Pizza%20projects\pizza%20projects%20combined%20re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DATA%20ANALYSIS\PROJECTS\Techie%20academy%20Pizza%20projects\pizza%20projects%20combined%20re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DATA%20ANALYSIS\PROJECTS\Techie%20academy%20Pizza%20projects\pizza%20projects%20combined%20re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DATA%20ANALYSIS\PROJECTS\Techie%20academy%20Pizza%20projects\pizza%20projects%20combined%20re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DATA%20ANALYSIS\PROJECTS\Techie%20academy%20Pizza%20projects\pizza%20projects%20combined%20rea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[pizza projects combined real.xlsx]PIVOT TABLES_!Revenue over timepvt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baseline="0" dirty="0">
                <a:solidFill>
                  <a:schemeClr val="accent6">
                    <a:lumMod val="75000"/>
                  </a:schemeClr>
                </a:solidFill>
                <a:effectLst/>
              </a:rPr>
              <a:t>Revenue Per </a:t>
            </a:r>
            <a:r>
              <a:rPr lang="en-US" sz="1600" b="1" i="0" baseline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MOnTH</a:t>
            </a:r>
            <a:endParaRPr lang="en-US" sz="1600" dirty="0">
              <a:solidFill>
                <a:schemeClr val="accent6">
                  <a:lumMod val="75000"/>
                </a:schemeClr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spPr>
          <a:pattFill prst="ltUpDiag">
            <a:fgClr>
              <a:schemeClr val="accent5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5"/>
            </a:outerShdw>
          </a:effectLst>
        </c:spPr>
        <c:marker>
          <c:spPr>
            <a:solidFill>
              <a:schemeClr val="accent5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ltUpDiag">
            <a:fgClr>
              <a:schemeClr val="accent5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5"/>
            </a:outerShdw>
          </a:effectLst>
        </c:spPr>
        <c:marker>
          <c:symbol val="none"/>
        </c:marker>
      </c:pivotFmt>
      <c:pivotFmt>
        <c:idx val="5"/>
        <c:spPr>
          <a:pattFill prst="ltUpDiag">
            <a:fgClr>
              <a:schemeClr val="accent5"/>
            </a:fgClr>
            <a:bgClr>
              <a:schemeClr val="lt1"/>
            </a:bgClr>
          </a:pattFill>
          <a:ln w="12700" cap="flat" cmpd="sng" algn="ctr">
            <a:solidFill>
              <a:schemeClr val="accent5">
                <a:shade val="50000"/>
              </a:schemeClr>
            </a:solidFill>
            <a:prstDash val="solid"/>
            <a:miter lim="800000"/>
          </a:ln>
          <a:effectLst/>
        </c:spPr>
        <c:marker>
          <c:spPr>
            <a:solidFill>
              <a:schemeClr val="accent5"/>
            </a:solidFill>
            <a:ln w="12700" cap="flat" cmpd="sng" algn="ctr">
              <a:solidFill>
                <a:schemeClr val="accent5">
                  <a:shade val="50000"/>
                </a:schemeClr>
              </a:solidFill>
              <a:prstDash val="solid"/>
              <a:miter lim="800000"/>
            </a:ln>
            <a:effectLst/>
          </c:spPr>
        </c:marker>
      </c:pivotFmt>
      <c:pivotFmt>
        <c:idx val="6"/>
        <c:spPr>
          <a:pattFill prst="ltUpDiag">
            <a:fgClr>
              <a:schemeClr val="accent5"/>
            </a:fgClr>
            <a:bgClr>
              <a:schemeClr val="lt1"/>
            </a:bgClr>
          </a:pattFill>
          <a:ln w="12700" cap="flat" cmpd="sng" algn="ctr">
            <a:solidFill>
              <a:schemeClr val="accent6">
                <a:shade val="50000"/>
              </a:schemeClr>
            </a:solidFill>
            <a:prstDash val="solid"/>
            <a:miter lim="800000"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12700" cap="flat" cmpd="sng" algn="ctr">
              <a:solidFill>
                <a:schemeClr val="accent6">
                  <a:shade val="50000"/>
                </a:schemeClr>
              </a:solidFill>
              <a:prstDash val="solid"/>
              <a:miter lim="800000"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pattFill prst="ltUpDiag">
            <a:fgClr>
              <a:schemeClr val="accent5"/>
            </a:fgClr>
            <a:bgClr>
              <a:schemeClr val="lt1"/>
            </a:bgClr>
          </a:pattFill>
          <a:ln w="12700" cap="flat" cmpd="sng" algn="ctr">
            <a:solidFill>
              <a:schemeClr val="accent6">
                <a:shade val="50000"/>
              </a:schemeClr>
            </a:solidFill>
            <a:prstDash val="solid"/>
            <a:miter lim="800000"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12700" cap="flat" cmpd="sng" algn="ctr">
              <a:solidFill>
                <a:schemeClr val="accent6">
                  <a:shade val="50000"/>
                </a:schemeClr>
              </a:solidFill>
              <a:prstDash val="solid"/>
              <a:miter lim="800000"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pattFill prst="ltUpDiag">
            <a:fgClr>
              <a:schemeClr val="accent5"/>
            </a:fgClr>
            <a:bgClr>
              <a:schemeClr val="lt1"/>
            </a:bgClr>
          </a:pattFill>
          <a:ln w="12700" cap="flat" cmpd="sng" algn="ctr">
            <a:solidFill>
              <a:schemeClr val="accent6">
                <a:shade val="50000"/>
              </a:schemeClr>
            </a:solidFill>
            <a:prstDash val="solid"/>
            <a:miter lim="800000"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12700" cap="flat" cmpd="sng" algn="ctr">
              <a:solidFill>
                <a:schemeClr val="accent6">
                  <a:shade val="50000"/>
                </a:schemeClr>
              </a:solidFill>
              <a:prstDash val="solid"/>
              <a:miter lim="800000"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33931618699028"/>
          <c:y val="0.14104502972669658"/>
          <c:w val="0.84892843776332372"/>
          <c:h val="0.74426866253805601"/>
        </c:manualLayout>
      </c:layout>
      <c:lineChart>
        <c:grouping val="standard"/>
        <c:varyColors val="0"/>
        <c:ser>
          <c:idx val="0"/>
          <c:order val="0"/>
          <c:tx>
            <c:strRef>
              <c:f>'PIVOT TABLES_'!$G$13</c:f>
              <c:strCache>
                <c:ptCount val="1"/>
                <c:pt idx="0">
                  <c:v>Total</c:v>
                </c:pt>
              </c:strCache>
            </c:strRef>
          </c:tx>
          <c:spPr>
            <a:ln w="12700" cap="flat" cmpd="sng" algn="ctr">
              <a:solidFill>
                <a:schemeClr val="accent6">
                  <a:shade val="50000"/>
                </a:schemeClr>
              </a:solidFill>
              <a:prstDash val="solid"/>
              <a:miter lim="800000"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" cap="flat" cmpd="sng" algn="ctr">
                <a:solidFill>
                  <a:schemeClr val="accent6">
                    <a:shade val="50000"/>
                  </a:schemeClr>
                </a:solidFill>
                <a:prstDash val="solid"/>
                <a:miter lim="800000"/>
              </a:ln>
              <a:effectLst/>
            </c:spPr>
          </c:marker>
          <c:cat>
            <c:strRef>
              <c:f>'PIVOT TABLES_'!$F$14:$F$26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'PIVOT TABLES_'!$G$14:$G$26</c:f>
              <c:numCache>
                <c:formatCode>_("$"* #,##0.00_);_("$"* \(#,##0.00\);_("$"* "-"??_);_(@_)</c:formatCode>
                <c:ptCount val="12"/>
                <c:pt idx="0">
                  <c:v>69793.299999999901</c:v>
                </c:pt>
                <c:pt idx="1">
                  <c:v>65159.599999999919</c:v>
                </c:pt>
                <c:pt idx="2">
                  <c:v>70397.099999999889</c:v>
                </c:pt>
                <c:pt idx="3">
                  <c:v>68736.799999999872</c:v>
                </c:pt>
                <c:pt idx="4">
                  <c:v>71402.749999999884</c:v>
                </c:pt>
                <c:pt idx="5">
                  <c:v>68230.199999999924</c:v>
                </c:pt>
                <c:pt idx="6">
                  <c:v>72557.899999999863</c:v>
                </c:pt>
                <c:pt idx="7">
                  <c:v>68278.249999999913</c:v>
                </c:pt>
                <c:pt idx="8">
                  <c:v>64180.049999999952</c:v>
                </c:pt>
                <c:pt idx="9">
                  <c:v>64027.599999999919</c:v>
                </c:pt>
                <c:pt idx="10">
                  <c:v>70395.349999999904</c:v>
                </c:pt>
                <c:pt idx="11">
                  <c:v>64701.149999999936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7D-4FDA-A3A0-444AAE05BD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noFill/>
              <a:round/>
            </a:ln>
            <a:effectLst/>
          </c:spPr>
        </c:dropLines>
        <c:marker val="1"/>
        <c:smooth val="0"/>
        <c:axId val="936925424"/>
        <c:axId val="936925840"/>
      </c:lineChart>
      <c:catAx>
        <c:axId val="93692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spc="10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925840"/>
        <c:crosses val="autoZero"/>
        <c:auto val="1"/>
        <c:lblAlgn val="ctr"/>
        <c:lblOffset val="100"/>
        <c:noMultiLvlLbl val="0"/>
      </c:catAx>
      <c:valAx>
        <c:axId val="936925840"/>
        <c:scaling>
          <c:orientation val="minMax"/>
          <c:max val="75000"/>
          <c:min val="60000"/>
        </c:scaling>
        <c:delete val="0"/>
        <c:axPos val="l"/>
        <c:numFmt formatCode="_(&quot;$&quot;* #,##0.00_);_(&quot;$&quot;* \(#,##0.00\);_(&quot;$&quot;* &quot;-&quot;??_);_(@_)" sourceLinked="1"/>
        <c:majorTickMark val="in"/>
        <c:minorTickMark val="none"/>
        <c:tickLblPos val="low"/>
        <c:spPr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925424"/>
        <c:crosses val="autoZero"/>
        <c:crossBetween val="between"/>
        <c:majorUnit val="2000"/>
        <c:minorUnit val="1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85000"/>
      </a:schemeClr>
    </a:solidFill>
    <a:ln w="9525" cap="flat" cmpd="sng" algn="ctr">
      <a:solidFill>
        <a:schemeClr val="bg1">
          <a:lumMod val="85000"/>
        </a:schemeClr>
      </a:solidFill>
      <a:round/>
    </a:ln>
    <a:effectLst>
      <a:outerShdw blurRad="50800" dist="38100" algn="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[pizza projects combined real.xlsx]Pivot Tables!PivotTable3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TOTAL PIZZA</a:t>
            </a:r>
            <a:r>
              <a:rPr lang="en-US" b="1" baseline="0" dirty="0">
                <a:solidFill>
                  <a:schemeClr val="accent6">
                    <a:lumMod val="75000"/>
                  </a:schemeClr>
                </a:solidFill>
              </a:rPr>
              <a:t> SOLD PER MONTH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Tables'!$C$172</c:f>
              <c:strCache>
                <c:ptCount val="1"/>
                <c:pt idx="0">
                  <c:v>Total</c:v>
                </c:pt>
              </c:strCache>
            </c:strRef>
          </c:tx>
          <c:spPr>
            <a:ln w="12700" cap="flat" cmpd="sng" algn="ctr">
              <a:solidFill>
                <a:schemeClr val="accent6">
                  <a:shade val="50000"/>
                </a:schemeClr>
              </a:solidFill>
              <a:prstDash val="solid"/>
              <a:miter lim="800000"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" cap="flat" cmpd="sng" algn="ctr">
                <a:solidFill>
                  <a:schemeClr val="accent6">
                    <a:shade val="50000"/>
                  </a:schemeClr>
                </a:solidFill>
                <a:prstDash val="solid"/>
                <a:miter lim="800000"/>
              </a:ln>
              <a:effectLst/>
            </c:spPr>
          </c:marker>
          <c:cat>
            <c:strRef>
              <c:f>'Pivot Tables'!$B$173:$B$185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'Pivot Tables'!$C$173:$C$185</c:f>
              <c:numCache>
                <c:formatCode>0</c:formatCode>
                <c:ptCount val="12"/>
                <c:pt idx="0">
                  <c:v>4232</c:v>
                </c:pt>
                <c:pt idx="1">
                  <c:v>3961</c:v>
                </c:pt>
                <c:pt idx="2">
                  <c:v>4261</c:v>
                </c:pt>
                <c:pt idx="3">
                  <c:v>4151</c:v>
                </c:pt>
                <c:pt idx="4">
                  <c:v>4328</c:v>
                </c:pt>
                <c:pt idx="5">
                  <c:v>4107</c:v>
                </c:pt>
                <c:pt idx="6">
                  <c:v>4392</c:v>
                </c:pt>
                <c:pt idx="7">
                  <c:v>4168</c:v>
                </c:pt>
                <c:pt idx="8">
                  <c:v>3890</c:v>
                </c:pt>
                <c:pt idx="9">
                  <c:v>3883</c:v>
                </c:pt>
                <c:pt idx="10">
                  <c:v>4266</c:v>
                </c:pt>
                <c:pt idx="11">
                  <c:v>3935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B3-4A6C-9BD1-11CD29A737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2555583"/>
        <c:axId val="862556415"/>
      </c:lineChart>
      <c:catAx>
        <c:axId val="862555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556415"/>
        <c:crosses val="autoZero"/>
        <c:auto val="1"/>
        <c:lblAlgn val="ctr"/>
        <c:lblOffset val="100"/>
        <c:noMultiLvlLbl val="0"/>
      </c:catAx>
      <c:valAx>
        <c:axId val="862556415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555583"/>
        <c:crosses val="autoZero"/>
        <c:crossBetween val="between"/>
      </c:valAx>
      <c:spPr>
        <a:solidFill>
          <a:schemeClr val="bg1">
            <a:lumMod val="85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8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[pizza projects combined real.xlsx]Pivot Tables!PivotTable1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Worst Selling Pizza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031865694971059"/>
          <c:y val="0.11285062715244482"/>
          <c:w val="0.75585337111180972"/>
          <c:h val="0.743979628494212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Tables'!$B$130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Tables'!$A$131:$A$136</c:f>
              <c:strCache>
                <c:ptCount val="5"/>
                <c:pt idx="0">
                  <c:v>mexicana_s</c:v>
                </c:pt>
                <c:pt idx="1">
                  <c:v>green_garden_l</c:v>
                </c:pt>
                <c:pt idx="2">
                  <c:v>ckn_alfredo_s</c:v>
                </c:pt>
                <c:pt idx="3">
                  <c:v>calabrese_s</c:v>
                </c:pt>
                <c:pt idx="4">
                  <c:v>the_greek_xxl</c:v>
                </c:pt>
              </c:strCache>
            </c:strRef>
          </c:cat>
          <c:val>
            <c:numRef>
              <c:f>'Pivot Tables'!$B$131:$B$136</c:f>
              <c:numCache>
                <c:formatCode>_("$"* #,##0.00_);_("$"* \(#,##0.00\);_("$"* "-"??_);_(@_)</c:formatCode>
                <c:ptCount val="5"/>
                <c:pt idx="0">
                  <c:v>1944</c:v>
                </c:pt>
                <c:pt idx="1">
                  <c:v>1923.75</c:v>
                </c:pt>
                <c:pt idx="2">
                  <c:v>1224</c:v>
                </c:pt>
                <c:pt idx="3">
                  <c:v>1212.75</c:v>
                </c:pt>
                <c:pt idx="4">
                  <c:v>1006.6000000000005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EF-45AD-861B-7B2A9B9F80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9541871"/>
        <c:axId val="1949544783"/>
      </c:barChart>
      <c:catAx>
        <c:axId val="1949541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9544783"/>
        <c:crosses val="autoZero"/>
        <c:auto val="1"/>
        <c:lblAlgn val="ctr"/>
        <c:lblOffset val="100"/>
        <c:noMultiLvlLbl val="0"/>
      </c:catAx>
      <c:valAx>
        <c:axId val="1949544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9541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[pizza projects combined real.xlsx]Pivot Tables!PivotTable2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Best Selling Pizza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Tables'!$B$148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Tables'!$A$149:$A$154</c:f>
              <c:strCache>
                <c:ptCount val="5"/>
                <c:pt idx="0">
                  <c:v>thai_ckn_l</c:v>
                </c:pt>
                <c:pt idx="1">
                  <c:v>five_cheese_l</c:v>
                </c:pt>
                <c:pt idx="2">
                  <c:v>four_cheese_l</c:v>
                </c:pt>
                <c:pt idx="3">
                  <c:v>spicy_ital_l</c:v>
                </c:pt>
                <c:pt idx="4">
                  <c:v>big_meat_s</c:v>
                </c:pt>
              </c:strCache>
            </c:strRef>
          </c:cat>
          <c:val>
            <c:numRef>
              <c:f>'Pivot Tables'!$B$149:$B$154</c:f>
              <c:numCache>
                <c:formatCode>_("$"* #,##0.00_);_("$"* \(#,##0.00\);_("$"* "-"??_);_(@_)</c:formatCode>
                <c:ptCount val="5"/>
                <c:pt idx="0">
                  <c:v>29257.5</c:v>
                </c:pt>
                <c:pt idx="1">
                  <c:v>26066.5</c:v>
                </c:pt>
                <c:pt idx="2">
                  <c:v>23622.200000000554</c:v>
                </c:pt>
                <c:pt idx="3">
                  <c:v>23011.75</c:v>
                </c:pt>
                <c:pt idx="4">
                  <c:v>22968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72-45A5-8E08-C172CF72CF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9547279"/>
        <c:axId val="228535167"/>
      </c:barChart>
      <c:catAx>
        <c:axId val="1949547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535167"/>
        <c:crosses val="autoZero"/>
        <c:auto val="1"/>
        <c:lblAlgn val="ctr"/>
        <c:lblOffset val="100"/>
        <c:noMultiLvlLbl val="0"/>
      </c:catAx>
      <c:valAx>
        <c:axId val="228535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95472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[pizza projects combined real.xlsx]PIVOT TABLES_!Best selling pizza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MOST</a:t>
            </a:r>
            <a:r>
              <a:rPr lang="en-US" b="1" baseline="0" dirty="0">
                <a:solidFill>
                  <a:schemeClr val="accent6">
                    <a:lumMod val="75000"/>
                  </a:schemeClr>
                </a:solidFill>
              </a:rPr>
              <a:t> ORDERED PIZZA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c:rich>
      </c:tx>
      <c:layout>
        <c:manualLayout>
          <c:xMode val="edge"/>
          <c:yMode val="edge"/>
          <c:x val="0.28811797712717474"/>
          <c:y val="4.6296296296296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0"/>
              <c:y val="0.3433641975308642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4.3157556344398263E-3"/>
              <c:y val="0.2893518518518518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2.1578778172199331E-3"/>
              <c:y val="0.3240740740740740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-7.9121272615704605E-17"/>
              <c:y val="0.3472222222222222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-4.3615745284047538E-5"/>
              <c:y val="0.3357252236703566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3616742698377682E-2"/>
          <c:y val="0.11840972653870396"/>
          <c:w val="0.95276651460324469"/>
          <c:h val="0.7903007906933796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'PIVOT TABLES_'!$O$16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'PIVOT TABLES_'!$N$17:$N$22</c:f>
              <c:strCache>
                <c:ptCount val="5"/>
                <c:pt idx="0">
                  <c:v>big_meat_s</c:v>
                </c:pt>
                <c:pt idx="1">
                  <c:v>thai_ckn_l</c:v>
                </c:pt>
                <c:pt idx="2">
                  <c:v>five_cheese_l</c:v>
                </c:pt>
                <c:pt idx="3">
                  <c:v>four_cheese_l</c:v>
                </c:pt>
                <c:pt idx="4">
                  <c:v>classic_dlx_m</c:v>
                </c:pt>
              </c:strCache>
            </c:strRef>
          </c:cat>
          <c:val>
            <c:numRef>
              <c:f>'PIVOT TABLES_'!$O$17:$O$22</c:f>
              <c:numCache>
                <c:formatCode>0</c:formatCode>
                <c:ptCount val="5"/>
                <c:pt idx="0">
                  <c:v>1811</c:v>
                </c:pt>
                <c:pt idx="1">
                  <c:v>1365</c:v>
                </c:pt>
                <c:pt idx="2">
                  <c:v>1359</c:v>
                </c:pt>
                <c:pt idx="3">
                  <c:v>1273</c:v>
                </c:pt>
                <c:pt idx="4">
                  <c:v>1159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A0-4A8D-B140-EC63925E65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42087248"/>
        <c:axId val="1942086416"/>
        <c:axId val="0"/>
      </c:bar3DChart>
      <c:catAx>
        <c:axId val="194208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2086416"/>
        <c:crosses val="autoZero"/>
        <c:auto val="1"/>
        <c:lblAlgn val="ctr"/>
        <c:lblOffset val="100"/>
        <c:noMultiLvlLbl val="0"/>
      </c:catAx>
      <c:valAx>
        <c:axId val="1942086416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2087248"/>
        <c:crosses val="autoZero"/>
        <c:crossBetween val="between"/>
      </c:valAx>
      <c:spPr>
        <a:solidFill>
          <a:schemeClr val="bg1">
            <a:lumMod val="85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85000"/>
      </a:schemeClr>
    </a:solidFill>
    <a:ln w="9525" cap="flat" cmpd="sng" algn="ctr">
      <a:solidFill>
        <a:schemeClr val="bg1">
          <a:lumMod val="85000"/>
        </a:schemeClr>
      </a:solidFill>
      <a:round/>
    </a:ln>
    <a:effectLst>
      <a:outerShdw blurRad="50800" dist="38100" algn="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[pizza projects combined real.xlsx]Pivot Tables!PivotTable4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LEAST ORDERED PIZZA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Tables'!$C$190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Tables'!$B$191:$B$196</c:f>
              <c:strCache>
                <c:ptCount val="5"/>
                <c:pt idx="0">
                  <c:v>mexicana_s</c:v>
                </c:pt>
                <c:pt idx="1">
                  <c:v>calabrese_s</c:v>
                </c:pt>
                <c:pt idx="2">
                  <c:v>ckn_alfredo_s</c:v>
                </c:pt>
                <c:pt idx="3">
                  <c:v>green_garden_l</c:v>
                </c:pt>
                <c:pt idx="4">
                  <c:v>the_greek_xxl</c:v>
                </c:pt>
              </c:strCache>
            </c:strRef>
          </c:cat>
          <c:val>
            <c:numRef>
              <c:f>'Pivot Tables'!$C$191:$C$196</c:f>
              <c:numCache>
                <c:formatCode>0</c:formatCode>
                <c:ptCount val="5"/>
                <c:pt idx="0">
                  <c:v>160</c:v>
                </c:pt>
                <c:pt idx="1">
                  <c:v>99</c:v>
                </c:pt>
                <c:pt idx="2">
                  <c:v>96</c:v>
                </c:pt>
                <c:pt idx="3">
                  <c:v>94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E3-48A9-8B1A-5C0FDFE3DD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2517311"/>
        <c:axId val="862522719"/>
      </c:barChart>
      <c:catAx>
        <c:axId val="862517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522719"/>
        <c:crosses val="autoZero"/>
        <c:auto val="1"/>
        <c:lblAlgn val="ctr"/>
        <c:lblOffset val="100"/>
        <c:noMultiLvlLbl val="0"/>
      </c:catAx>
      <c:valAx>
        <c:axId val="862522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517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8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[pizza projects combined real.xlsx]Pivot Tables!PivotTable5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REVENUE PER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3"/>
        <c:spPr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'Pivot Tables'!$B$205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C4B-4211-A389-2D5E7766F2D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C4B-4211-A389-2D5E7766F2D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C4B-4211-A389-2D5E7766F2D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C4B-4211-A389-2D5E7766F2D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C4B-4211-A389-2D5E7766F2D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C4B-4211-A389-2D5E7766F2D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C4B-4211-A389-2D5E7766F2D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3C4B-4211-A389-2D5E7766F2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Tables'!$A$206:$A$210</c:f>
              <c:strCache>
                <c:ptCount val="4"/>
                <c:pt idx="0">
                  <c:v>Chicken</c:v>
                </c:pt>
                <c:pt idx="1">
                  <c:v>Classic</c:v>
                </c:pt>
                <c:pt idx="2">
                  <c:v>Supreme</c:v>
                </c:pt>
                <c:pt idx="3">
                  <c:v>Veggie</c:v>
                </c:pt>
              </c:strCache>
            </c:strRef>
          </c:cat>
          <c:val>
            <c:numRef>
              <c:f>'Pivot Tables'!$B$206:$B$210</c:f>
              <c:numCache>
                <c:formatCode>_("$"* #,##0.00_);_("$"* \(#,##0.00\);_("$"* "-"??_);_(@_)</c:formatCode>
                <c:ptCount val="4"/>
                <c:pt idx="0">
                  <c:v>195919.5</c:v>
                </c:pt>
                <c:pt idx="1">
                  <c:v>220053.10000000009</c:v>
                </c:pt>
                <c:pt idx="2">
                  <c:v>208196.99999999822</c:v>
                </c:pt>
                <c:pt idx="3">
                  <c:v>193690.45000000298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C4B-4211-A389-2D5E7766F2D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[pizza projects combined real.xlsx]Pivot Tables!PivotTable6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TOTAL PIZZA</a:t>
            </a:r>
            <a:r>
              <a:rPr lang="en-US" baseline="0" dirty="0">
                <a:solidFill>
                  <a:schemeClr val="accent6">
                    <a:lumMod val="75000"/>
                  </a:schemeClr>
                </a:solidFill>
              </a:rPr>
              <a:t> SOLD PER CATEGORY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3"/>
        <c:spPr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'Pivot Tables'!$B$221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C55-4A3D-917F-89018E3D978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C55-4A3D-917F-89018E3D978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C55-4A3D-917F-89018E3D978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C55-4A3D-917F-89018E3D978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7C55-4A3D-917F-89018E3D978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C55-4A3D-917F-89018E3D978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C55-4A3D-917F-89018E3D978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7C55-4A3D-917F-89018E3D97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Tables'!$A$222:$A$226</c:f>
              <c:strCache>
                <c:ptCount val="4"/>
                <c:pt idx="0">
                  <c:v>Chicken</c:v>
                </c:pt>
                <c:pt idx="1">
                  <c:v>Classic</c:v>
                </c:pt>
                <c:pt idx="2">
                  <c:v>Supreme</c:v>
                </c:pt>
                <c:pt idx="3">
                  <c:v>Veggie</c:v>
                </c:pt>
              </c:strCache>
            </c:strRef>
          </c:cat>
          <c:val>
            <c:numRef>
              <c:f>'Pivot Tables'!$B$222:$B$226</c:f>
              <c:numCache>
                <c:formatCode>General</c:formatCode>
                <c:ptCount val="4"/>
                <c:pt idx="0">
                  <c:v>11050</c:v>
                </c:pt>
                <c:pt idx="1">
                  <c:v>14888</c:v>
                </c:pt>
                <c:pt idx="2">
                  <c:v>11987</c:v>
                </c:pt>
                <c:pt idx="3">
                  <c:v>11649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C55-4A3D-917F-89018E3D97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[pizza projects combined real.xlsx]Pivot Tables!PivotTable7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Orders Per Hour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'Pivot Tables'!$C$239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5000"/>
                </a:schemeClr>
              </a:solidFill>
              <a:ln w="9525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cat>
            <c:strRef>
              <c:f>'Pivot Tables'!$B$240:$B$255</c:f>
              <c:strCache>
                <c:ptCount val="15"/>
                <c:pt idx="0">
                  <c:v>9 AM</c:v>
                </c:pt>
                <c:pt idx="1">
                  <c:v>10 AM</c:v>
                </c:pt>
                <c:pt idx="2">
                  <c:v>11 AM</c:v>
                </c:pt>
                <c:pt idx="3">
                  <c:v>12 PM</c:v>
                </c:pt>
                <c:pt idx="4">
                  <c:v>1 PM</c:v>
                </c:pt>
                <c:pt idx="5">
                  <c:v>2 PM</c:v>
                </c:pt>
                <c:pt idx="6">
                  <c:v>3 PM</c:v>
                </c:pt>
                <c:pt idx="7">
                  <c:v>4 PM</c:v>
                </c:pt>
                <c:pt idx="8">
                  <c:v>5 PM</c:v>
                </c:pt>
                <c:pt idx="9">
                  <c:v>6 PM</c:v>
                </c:pt>
                <c:pt idx="10">
                  <c:v>7 PM</c:v>
                </c:pt>
                <c:pt idx="11">
                  <c:v>8 PM</c:v>
                </c:pt>
                <c:pt idx="12">
                  <c:v>9 PM</c:v>
                </c:pt>
                <c:pt idx="13">
                  <c:v>10 PM</c:v>
                </c:pt>
                <c:pt idx="14">
                  <c:v>11 PM</c:v>
                </c:pt>
              </c:strCache>
            </c:strRef>
          </c:cat>
          <c:val>
            <c:numRef>
              <c:f>'Pivot Tables'!$C$240:$C$255</c:f>
              <c:numCache>
                <c:formatCode>General</c:formatCode>
                <c:ptCount val="15"/>
                <c:pt idx="0">
                  <c:v>4</c:v>
                </c:pt>
                <c:pt idx="1">
                  <c:v>17</c:v>
                </c:pt>
                <c:pt idx="2">
                  <c:v>2672</c:v>
                </c:pt>
                <c:pt idx="3">
                  <c:v>6543</c:v>
                </c:pt>
                <c:pt idx="4">
                  <c:v>6203</c:v>
                </c:pt>
                <c:pt idx="5">
                  <c:v>3521</c:v>
                </c:pt>
                <c:pt idx="6">
                  <c:v>3170</c:v>
                </c:pt>
                <c:pt idx="7">
                  <c:v>4185</c:v>
                </c:pt>
                <c:pt idx="8">
                  <c:v>5143</c:v>
                </c:pt>
                <c:pt idx="9">
                  <c:v>5359</c:v>
                </c:pt>
                <c:pt idx="10">
                  <c:v>4350</c:v>
                </c:pt>
                <c:pt idx="11">
                  <c:v>3487</c:v>
                </c:pt>
                <c:pt idx="12">
                  <c:v>2528</c:v>
                </c:pt>
                <c:pt idx="13">
                  <c:v>1370</c:v>
                </c:pt>
                <c:pt idx="14">
                  <c:v>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8D-4555-913A-EE0C4691A3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2530207"/>
        <c:axId val="862522303"/>
      </c:lineChart>
      <c:catAx>
        <c:axId val="862530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522303"/>
        <c:crosses val="autoZero"/>
        <c:auto val="1"/>
        <c:lblAlgn val="ctr"/>
        <c:lblOffset val="100"/>
        <c:noMultiLvlLbl val="0"/>
      </c:catAx>
      <c:valAx>
        <c:axId val="862522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530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A603-03B1-4154-BBF0-82E31D21C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4C6AF-637F-4A97-805E-B3FC49058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33D85-2A91-448B-86B2-AFF4CC40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7A9E-E71A-4621-806E-B00DFA0BD2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2B8BF-7C94-4908-AC6B-D268179F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3FCF7-1C05-48AB-ACCF-369A1560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F915-487C-49CD-A45B-10656FA9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9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C7FD-9D94-45E6-BC10-275B0640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20596-4718-4B09-9FC3-73D3AC86E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11F29-EBE2-48ED-8D3B-98DE9462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7A9E-E71A-4621-806E-B00DFA0BD2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0AACE-7322-4721-A7B0-8DF9F903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1C155-D111-469C-B3AE-BDFEF924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F915-487C-49CD-A45B-10656FA9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A7ACD-C3E3-44AE-B347-CB50D1315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D3FAD-CC68-43CF-AEE3-6341D8299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98EA1-A390-48DB-BE93-866D9503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7A9E-E71A-4621-806E-B00DFA0BD2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87AD8-9B05-4D64-8508-D353E03E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97F0-3362-475A-82ED-A1F23332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F915-487C-49CD-A45B-10656FA9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7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4318-2EF1-46B8-B828-44033179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E6A5E-4BD1-452E-8065-683FA44FE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6CC47-5723-4423-BE53-140A5DD9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7A9E-E71A-4621-806E-B00DFA0BD2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673CA-18AD-4BBD-8993-AB01661E3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90443-3CF7-4034-BA91-A5FB1F7B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F915-487C-49CD-A45B-10656FA9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0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BD3D-85AF-460F-9126-A455FB77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D5286-B55D-4969-9D2E-D4C6F3843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3C48A-312A-4CE8-B31B-E42E2BB0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7A9E-E71A-4621-806E-B00DFA0BD2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5BD0E-1EDD-4330-BD7E-6787AC7A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DB236-103A-43DD-801D-00F78B6B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F915-487C-49CD-A45B-10656FA9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9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CC3E-4881-4FAC-91EC-98D611BF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FD91D-3D56-4F47-A416-E36BECA1A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2D9F1-BF3D-41DA-BD03-45278351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68E76-A14D-44F1-94B0-EB3BE906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7A9E-E71A-4621-806E-B00DFA0BD2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7B843-BC4F-4D1D-8FF8-9C803F975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22E11-ADDD-4B84-8CBD-57CB71E0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F915-487C-49CD-A45B-10656FA9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5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D5BF-C8CE-47AA-8444-4EB5D78B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27AA7-3FCB-48A1-873E-EB1C15E52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A81A4-BCA5-4F33-95FC-B026866A7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E3ACF-8CA5-4F44-88AA-427AD22C2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35D1B-F9C9-47F2-B9B1-FA05D8C93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8B7CC-9BBC-4983-86AB-C5A612D5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7A9E-E71A-4621-806E-B00DFA0BD2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AB250-6A10-4105-959C-7656B1FE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F7544-EFA1-4289-9820-E8067E3A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F915-487C-49CD-A45B-10656FA9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0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8FC0-E474-40A9-9E33-5FB36B74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E62F3-9E05-413E-AB8A-125CC744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7A9E-E71A-4621-806E-B00DFA0BD2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5E728-7A08-4FEF-905B-A7D7E0B0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6C766-BC62-4A6A-9811-26018D41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F915-487C-49CD-A45B-10656FA9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0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C0D821-35B3-40E1-BFC2-5754F5B3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7A9E-E71A-4621-806E-B00DFA0BD2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AB63B-1C8D-4975-A8DA-FFC1C2BF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D447F-91E4-4E80-9F2E-D500450F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F915-487C-49CD-A45B-10656FA9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3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25CF-C49C-4E91-8A08-1134F182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F139D-F526-4CF5-BE99-1EA60C035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8CEDD-7193-47B2-8274-3EB9FF0BC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76EB4-DC61-43F5-8DDB-17D7F9DE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7A9E-E71A-4621-806E-B00DFA0BD2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BB3AC-F77F-484E-AA40-67A7FFA1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D9B65-9EB7-4980-820B-0C4F4324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F915-487C-49CD-A45B-10656FA9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8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9540-3DDD-441B-9E62-34FBE069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017EB-BF47-4280-85D4-375BFA8D5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2BA24-DD1F-4790-AFAA-8CB6F1C20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710D9-60AF-4BAF-97E8-333125E7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7A9E-E71A-4621-806E-B00DFA0BD2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78C0F-E559-4477-AA31-F4BBB71C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F3D1E-0ADF-4415-91FE-6EDD6D16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F915-487C-49CD-A45B-10656FA9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6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5DA6E-8F14-42E8-BE89-2D556DD8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C799A-5D76-409D-8B78-B106CAA10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C8ABD-E014-4139-ACF3-2CD84B823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E7A9E-E71A-4621-806E-B00DFA0BD2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B0E6F-48D6-4602-935B-985410A8D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0548E-685F-4283-A624-47695BB53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3F915-487C-49CD-A45B-10656FA9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0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6D83-046D-483B-9BBD-E1FB95F2B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5190" y="528223"/>
            <a:ext cx="9085691" cy="9178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PIZZA SALES REPORT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2B857-1733-47FE-89F1-0D52F5740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7597" y="1446060"/>
            <a:ext cx="9144000" cy="505446"/>
          </a:xfrm>
        </p:spPr>
        <p:txBody>
          <a:bodyPr/>
          <a:lstStyle/>
          <a:p>
            <a:r>
              <a:rPr lang="en-US" dirty="0"/>
              <a:t>Analyzing Trends, </a:t>
            </a:r>
            <a:r>
              <a:rPr lang="en-US" dirty="0" err="1"/>
              <a:t>Perfomance</a:t>
            </a:r>
            <a:r>
              <a:rPr lang="en-US" dirty="0"/>
              <a:t> and </a:t>
            </a:r>
            <a:r>
              <a:rPr lang="en-US" dirty="0" err="1"/>
              <a:t>Opportunies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49F3F-A78F-4840-83C7-7A01E0113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36" y="1951506"/>
            <a:ext cx="5105400" cy="4162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C50736-74F9-454E-B89E-31B7F505BFD4}"/>
              </a:ext>
            </a:extLst>
          </p:cNvPr>
          <p:cNvSpPr txBox="1"/>
          <p:nvPr/>
        </p:nvSpPr>
        <p:spPr>
          <a:xfrm>
            <a:off x="278296" y="5247861"/>
            <a:ext cx="28439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Presented by: Yusuff Rokeeb</a:t>
            </a:r>
          </a:p>
          <a:p>
            <a:r>
              <a:rPr lang="en-US" dirty="0"/>
              <a:t>To: Techie Academy</a:t>
            </a:r>
          </a:p>
          <a:p>
            <a:r>
              <a:rPr lang="en-US" dirty="0"/>
              <a:t>Date: July </a:t>
            </a:r>
            <a:r>
              <a:rPr lang="en-US"/>
              <a:t>12th 2025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35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B63A-1773-41B9-A039-A2B2A18C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F47A5-62F9-4855-B2E9-70191F0E6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Pizza's Performance</a:t>
            </a:r>
            <a:br>
              <a:rPr lang="en-US" sz="1100" dirty="0"/>
            </a:br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Revenue Distribution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Champion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: Thai Chicken Pizza leads at $43,434.25 (34% of top 3 revenue)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Close Second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: Barbecue Chicken Pizza at $42,768.00 (33% )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Third Place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: California Chicken Pizza at $41,409.50 (32% )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Business Insights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Chicken Dominance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: All top performers are chicken-based pizzas this clearly states that customers have a clear protein preference that drives sales.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Revenue Balance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: Remarkably even split ($2,000 difference between 1 and 3) indicates we have multiple strong sellers, not just one star product.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Menu Strategy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: These three pizzas represent our core profit drivers they should get prime menu placement and consistent ingredient availability.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Customer Preference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: The tight competition suggests diverse taste preferences within our chicken-loving customer base - Thai, BBQ , and California  styles all perform equally well.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Marketing Opportunity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: Since performance is so close, we can do a small promotional pushes which  could easily shift rankings and boost overall chicken pizza category sales.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Bottom Line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: We've struck gold with chicken pizzas – our focus  should be marketing and operations around this protein while we maintain quality across all three winners.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7443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9791-10E0-4B91-945E-2FD67AEB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90E1-B30C-4419-AFC7-163F4B81C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Pizza's Performance</a:t>
            </a:r>
            <a:br>
              <a:rPr lang="en-US" sz="1100" dirty="0"/>
            </a:br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Worst Selling Pizza Chart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Data Insights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Bottom Performe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: Mexicana leads underperformers at $2,000 revenue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Consistent Struggle: All five pizzas cluster between $1,000-$2,000 - extremely low sales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Names: Green Garden, Don Alfredo's, Calabrese, and The Greek also underperform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Business Implications &amp; Insights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Menu Optimization: These pizzas are taking up valuable menu space and ingredient costs – I suggest we consider removing them.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Cost Drain: Low sales mean ingredients expire, storage costs increase, and staff waste time on unpopular items.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Customer Feedback: These failures clearly  reveal what our market doesn't want – we should avoid similar flavor profiles in future.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Best Selling Pizza Chart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Data Insights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Champion: Thai Chicken dominates at 30,000 sales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Strong Performers: Five Cheese, Four Cheese, Spicy Thai, and Big Meat all perform well (22,000-26,000 range)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Clear Winners: Significant gap between best and worst performers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Business Implications &amp; Insights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Focus Strategy: These five pizzas generate most of our sales - prioritizing their quality and availability will boost overall revenue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Marketing Gold: We can use these proven sellers in promotions and featured menu positions.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Profit Maximization: We should make sure these pizzas have optimal pricing and upselling opportunities.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br>
              <a:rPr lang="en-US" sz="1100" dirty="0"/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04293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98551-F377-456E-941C-A25D2DF0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8F1B5-C911-445D-A0DB-DC44861B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Monthly trends and insights</a:t>
            </a:r>
            <a:br>
              <a:rPr lang="en-US" sz="1100" dirty="0"/>
            </a:br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Seasonal Patterns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Summer Peak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: July hits the highest sales at 72,500, indicating summer is our strongest season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Winter Dip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: October shows a dramatic crash to just 6,400 sales - the lowest point of the year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Recovery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: November bounces back strongly to 70,400, nearly matching summer levels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Business Insights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Prepare for October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: This massive 91% drop suggests seasonal factors (weather, holidays, or local events) significantly impact sales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Summer Strategy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: July's peak performance shows when to maximize our marketing and staffing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Year-End Opportunity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: The November recovery indicates strong potential for holiday season sales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Overall Trend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: Sales remain relatively stable (65,000-72,500) for most months except for the October anomaly; this suggest we have a healthy business with one significant seasonal challenge to address.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17926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D5FF-0933-47AF-A257-18D3AAEF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5A321-72AD-4044-9B5E-50885D196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Hour trends and insights</a:t>
            </a:r>
            <a:br>
              <a:rPr lang="en-US" sz="1100" dirty="0"/>
            </a:br>
            <a:br>
              <a:rPr lang="en-US" sz="1100" dirty="0"/>
            </a:br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Peak Performance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: Pizza orders hit their highest volume at 12 PM (6,543 orders), indicating lunch is the strongest sales period.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Steady Decline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: There's a consistent downward trend throughout the afternoon and evening, with orders dropping from 6,203 at 1 PM to 4,350 by 7 PM.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Business Implications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: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Staffing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: We need maximum staff coverage during the lunch rush (11 AM - 1 PM)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Inventory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: We prepare more ingredients and supplies for the 12 PM peak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Marketing Opportunity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: The significant drop after lunch suggests potential for dinner promotions to boost evening sales.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The data shows a classic lunch-driven pizza business pattern, where midday hunger drives the majority of sales, with a notable 38% decline from peak to evening hours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br>
              <a:rPr lang="en-US" sz="1100" dirty="0"/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448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21F6-A362-4F3D-B6DC-7562C9C3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Customers Preference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75469-988D-4CC0-BBA8-C818B5435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Classic Category is the leading category based on revenue and quantity sold, this is due to the fact that most consumers love the chicken as part of the ingredients.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70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57FB-5DD1-4C3E-ABCE-F73E6B55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F082B-138A-4C2C-B0CC-AA0543D75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Customer Insights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Techie Pizza Context: 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Data from January-December 2015 shows that the THAI_CKN generates 5.31% of the total revenue, our customers tends to order this most due to the unique and delicious combination of flavors and textures.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The Chicken category shows that 26.91% of our customer order pizza under this category mostly because of its loyal program(Buy Two &amp; Get One For Free) and its popularity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Based on recent reviews on our official websites this data shows that 30% of customer dropped bad reviews and comments on the Veggie category of pizza regarding the combination of ingredient used and the texture of the pizza.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The Loyalty program on the Chicken category, offering a free pizza after two orders, drives 20% of sales from repeat customers. This suggests a young , digital-first customer base that values convenience and rewards.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4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Impacts: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Marketing can target young professionals on social media  (e.g., Instagram ads) and expand the loyalty program  to boost repeat purchases.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02882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178F-8F19-4807-93BA-9E7C03D2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A57D-945C-4BF8-A556-620F41A2E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CHALLENGES AND Opportunities</a:t>
            </a:r>
            <a:br>
              <a:rPr lang="en-US" sz="1100" dirty="0"/>
            </a:br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Challenges: 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The 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brie_carre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pizza accounts for only 1.42% of sales ($11,588.50), possibly due to its low demand because of  its flavor and texture. Delivery delays on Friday as the busiest day during lunch hours 12-2PM (30% of orders) cause customer complaints, averaging 35 minutes vs domino’s 25 minutes.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Opportunities: 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Promote extra cheese (2,000 units sold) and soda (1,500 units) as upsells items , especially with the barbecue chicken pizzas (5.23% of revenue). Target dinner hours (6-8PM, currently only 10% of orders) with meal deals. Monetize the mobile app as we generate a lot of traffic than the official website.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1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Impact: 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Removing or rebranding the 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brie_carre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pizza could free up menu space or rather do a thorough check through of its ingredients. Promotion on the barbecue chicken pizzas could boost sales by 20%, and faster delivery could improve ratings.</a:t>
            </a:r>
            <a:b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56945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60A0-C41B-4BEB-B796-5B3B5CBF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AA45E-F7F2-4D6B-A5E9-6946F5E72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RECOMMENDATION</a:t>
            </a:r>
            <a:br>
              <a:rPr lang="en-US" sz="1100" dirty="0"/>
            </a:b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Launch a $5,000 social media campaign on the barbecue chicken pizza targeting college students to boost its sales, leveraging Instagram ads for the adult customers.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2.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Introduce another combo deal related to the barbecue chicken pizza which is under chicken category to supreme category ( The classic deluxe pizza +  extra cheese + soda) to start a sale competition with the 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thai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chicken pizza.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3.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Hire additional delivery drivers for Fridays 6-8PM 30% of daily orders, to reduce delivery time from 35 minutes to 25 minutes, matching domino’s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Impact: Media campaign could increase by 20%, combo deals could boost add-on revenue by 15%, and faster delivery could improve customer ratings from 4.5 to 4.7/5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1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4. Reinforce the brand with a subtle pizza or logo.</a:t>
            </a:r>
            <a:endParaRPr lang="en-US" sz="11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67386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1318-67A2-414E-91D0-63371A2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DCE11-A4A8-402D-8857-3049B15C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Q&amp;A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How will the $5,000 social media campaign target  college students?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indent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Answer: Instagram ads for adult group, offering discounts to the college student.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Can we reduce delivery time without hiring more drivers?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indent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Answer: Optimize routes or partner with a delivery app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Should we discontinue the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Brie_carre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pizza?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indent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Answer: Test a rebranded versions before removing it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2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568C1-580E-4DDC-80E2-6CD8E7BE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B4E6-9141-4E30-A566-E1AB8184C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Sales Overview</a:t>
            </a:r>
          </a:p>
          <a:p>
            <a:r>
              <a:rPr lang="en-US" dirty="0"/>
              <a:t>Pizzas Performance</a:t>
            </a:r>
          </a:p>
          <a:p>
            <a:r>
              <a:rPr lang="en-US" dirty="0"/>
              <a:t>Hourly Order Trend</a:t>
            </a:r>
          </a:p>
          <a:p>
            <a:r>
              <a:rPr lang="en-US" dirty="0"/>
              <a:t>Customers Preference</a:t>
            </a:r>
          </a:p>
          <a:p>
            <a:r>
              <a:rPr lang="en-US" dirty="0"/>
              <a:t>Challenges and Opportunities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Q&amp;A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0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3A39-74B0-4879-BA7A-F1D35C6A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8B727-E2CB-49A4-B7D0-2555E7DB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Presentation provides an overview and analysis of pizza sales data over a specific period.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goal is to identify key trends, customer preferences, and </a:t>
            </a:r>
            <a:r>
              <a:rPr lang="en-US" dirty="0" err="1"/>
              <a:t>perfomances</a:t>
            </a:r>
            <a:r>
              <a:rPr lang="en-US" dirty="0"/>
              <a:t> patterns that can help improve business decisions.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analysis includes metrics such as total sales, most popular pizzas, peak ordering hours. </a:t>
            </a:r>
          </a:p>
        </p:txBody>
      </p:sp>
    </p:spTree>
    <p:extLst>
      <p:ext uri="{BB962C8B-B14F-4D97-AF65-F5344CB8AC3E}">
        <p14:creationId xmlns:p14="http://schemas.microsoft.com/office/powerpoint/2010/main" val="115980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6CC4-1ADF-4735-9DD6-3895EBD7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586316" cy="1325563"/>
          </a:xfrm>
        </p:spPr>
        <p:txBody>
          <a:bodyPr/>
          <a:lstStyle/>
          <a:p>
            <a:r>
              <a:rPr lang="en-US" b="1" dirty="0"/>
              <a:t>Sales 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D9321A-DB41-4E5A-9E9F-5F4E5140A3DB}"/>
              </a:ext>
            </a:extLst>
          </p:cNvPr>
          <p:cNvSpPr/>
          <p:nvPr/>
        </p:nvSpPr>
        <p:spPr>
          <a:xfrm>
            <a:off x="6418372" y="457489"/>
            <a:ext cx="2291941" cy="74742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TOTAL REVENUE</a:t>
            </a: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$817,860</a:t>
            </a:r>
          </a:p>
        </p:txBody>
      </p:sp>
      <p:graphicFrame>
        <p:nvGraphicFramePr>
          <p:cNvPr id="5" name="revenue over time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442933"/>
              </p:ext>
            </p:extLst>
          </p:nvPr>
        </p:nvGraphicFramePr>
        <p:xfrm>
          <a:off x="245808" y="1965991"/>
          <a:ext cx="5936590" cy="3588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FEF9E09-95CB-494F-AD1F-BBCFC6127B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762348"/>
              </p:ext>
            </p:extLst>
          </p:nvPr>
        </p:nvGraphicFramePr>
        <p:xfrm>
          <a:off x="6418372" y="1965992"/>
          <a:ext cx="5527820" cy="3588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FAAA30A-1299-4582-B7E5-744C305AED45}"/>
              </a:ext>
            </a:extLst>
          </p:cNvPr>
          <p:cNvSpPr/>
          <p:nvPr/>
        </p:nvSpPr>
        <p:spPr>
          <a:xfrm>
            <a:off x="9109972" y="464319"/>
            <a:ext cx="2291941" cy="74742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TOTAL PIZZA SOLD</a:t>
            </a: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$50K</a:t>
            </a:r>
          </a:p>
        </p:txBody>
      </p:sp>
    </p:spTree>
    <p:extLst>
      <p:ext uri="{BB962C8B-B14F-4D97-AF65-F5344CB8AC3E}">
        <p14:creationId xmlns:p14="http://schemas.microsoft.com/office/powerpoint/2010/main" val="171545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41ED-9224-4EFB-9EB8-69B6B52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79142" cy="1325563"/>
          </a:xfrm>
        </p:spPr>
        <p:txBody>
          <a:bodyPr/>
          <a:lstStyle/>
          <a:p>
            <a:r>
              <a:rPr lang="en-US" b="1" dirty="0"/>
              <a:t>PIZZA PERFOMANCE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B871856-A784-433C-BA5C-77781DEBEF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3773549"/>
              </p:ext>
            </p:extLst>
          </p:nvPr>
        </p:nvGraphicFramePr>
        <p:xfrm>
          <a:off x="6386927" y="1690687"/>
          <a:ext cx="5490441" cy="4061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B672E38F-77D8-45BF-82AC-EE521CE584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700858"/>
              </p:ext>
            </p:extLst>
          </p:nvPr>
        </p:nvGraphicFramePr>
        <p:xfrm>
          <a:off x="245805" y="1690687"/>
          <a:ext cx="5771537" cy="4061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2350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3202-691A-4658-92BD-2701A1F1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PIZZA PERFOMANCE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DDBC4F9-36DD-483D-9DA8-ED66AAA914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7921775"/>
              </p:ext>
            </p:extLst>
          </p:nvPr>
        </p:nvGraphicFramePr>
        <p:xfrm>
          <a:off x="307257" y="1823491"/>
          <a:ext cx="5501448" cy="390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52AE5D8-4FE0-4638-AB88-7372B8BFBB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402357"/>
              </p:ext>
            </p:extLst>
          </p:nvPr>
        </p:nvGraphicFramePr>
        <p:xfrm>
          <a:off x="6284973" y="1823491"/>
          <a:ext cx="5501446" cy="390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974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8711376-B68C-4F09-9CF1-41018649EF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4844876"/>
              </p:ext>
            </p:extLst>
          </p:nvPr>
        </p:nvGraphicFramePr>
        <p:xfrm>
          <a:off x="353961" y="1607575"/>
          <a:ext cx="5565059" cy="4178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6F1EFE-DEC5-4962-BE83-F7F06510317A}"/>
              </a:ext>
            </a:extLst>
          </p:cNvPr>
          <p:cNvSpPr txBox="1"/>
          <p:nvPr/>
        </p:nvSpPr>
        <p:spPr>
          <a:xfrm>
            <a:off x="757084" y="365940"/>
            <a:ext cx="5338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PIZZAS PERFOMANCE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B07FAE6-89AC-4F07-A224-A4D868A6E8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314316"/>
              </p:ext>
            </p:extLst>
          </p:nvPr>
        </p:nvGraphicFramePr>
        <p:xfrm>
          <a:off x="6735097" y="1607575"/>
          <a:ext cx="4994787" cy="4178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7858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B6C732-62EA-418B-9038-48668949A50F}"/>
              </a:ext>
            </a:extLst>
          </p:cNvPr>
          <p:cNvSpPr txBox="1"/>
          <p:nvPr/>
        </p:nvSpPr>
        <p:spPr>
          <a:xfrm>
            <a:off x="717755" y="49375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Hourly Order Trend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29B71C7-0C86-4070-B739-7DC67DFABC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408840"/>
              </p:ext>
            </p:extLst>
          </p:nvPr>
        </p:nvGraphicFramePr>
        <p:xfrm>
          <a:off x="555522" y="1320293"/>
          <a:ext cx="11080955" cy="5043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889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9A64-3328-4378-9526-A6ED426D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00" y="198147"/>
            <a:ext cx="3840481" cy="453859"/>
          </a:xfrm>
        </p:spPr>
        <p:txBody>
          <a:bodyPr>
            <a:normAutofit/>
          </a:bodyPr>
          <a:lstStyle/>
          <a:p>
            <a:r>
              <a:rPr lang="en-US" sz="2000" b="1" dirty="0"/>
              <a:t>SALES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8A356-70C3-4663-964B-8CAC43DB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00" y="879421"/>
            <a:ext cx="11783833" cy="4351338"/>
          </a:xfrm>
        </p:spPr>
        <p:txBody>
          <a:bodyPr>
            <a:normAutofit/>
          </a:bodyPr>
          <a:lstStyle/>
          <a:p>
            <a:pPr marL="0" marR="0" indent="0" algn="l" rtl="0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sz="1200" b="1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Business Implications</a:t>
            </a:r>
            <a:endParaRPr lang="en-US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rtl="0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sz="1200" b="1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Revenue Chart Implications</a:t>
            </a:r>
            <a:endParaRPr lang="en-US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rtl="0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sz="1200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Cash Flow Management: Your business keeps a steady revenue ($6500 - $ ) even when order volumes fluctuate dramatically this is excellent for financial planning and loan commitments.</a:t>
            </a:r>
            <a:endParaRPr lang="en-US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rtl="0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sz="1200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Premium Strategy Works: Higher revenue during lower order periods means customers are buying more expensive pizzas/combos when they do order your upselling is effective.</a:t>
            </a:r>
            <a:endParaRPr lang="en-US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rtl="0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sz="1200" b="1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Order Chart Implications</a:t>
            </a:r>
            <a:endParaRPr lang="en-US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rtl="0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sz="1200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Operational Flexibility Needed: Order swings of 30% (3,000 to 4,300) require flexible staffing and inventory management to avoid waste or understaffing.</a:t>
            </a:r>
            <a:endParaRPr lang="en-US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rtl="0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sz="1200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Customer Retention Risk: Fewer orders could mean losing customers to competitors - need retention campaigns during low months.</a:t>
            </a:r>
            <a:endParaRPr lang="en-US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rtl="0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sz="1200" b="1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Business Insights</a:t>
            </a:r>
            <a:endParaRPr lang="en-US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rtl="0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sz="1200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Pricing Power: We can charge premium prices when demand drops - customers who stay are less price-sensitive.</a:t>
            </a:r>
            <a:endParaRPr lang="en-US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rtl="0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sz="1200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Staffing Strategy: We can plan for 30% staff reduction in Sept-Oct, then do a rapid hiring for Nov recovery.</a:t>
            </a:r>
            <a:endParaRPr lang="en-US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rtl="0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sz="1200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Profitability Focus: September October might be our most profitable months (fewer orders but stable revenue = higher margins per order).</a:t>
            </a:r>
            <a:endParaRPr lang="en-US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rtl="0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sz="1200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Growth Opportunity: The order volatility suggests untapped market potential our consistent in marketing could smooth these fluctuations and boost overall revenue.</a:t>
            </a:r>
            <a:endParaRPr lang="en-US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rtl="0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sz="1200" b="1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Bottom Line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: We have a resilient revenue model but volatile customer engagement  our focus should be  on customer retention and operational flexibility.</a:t>
            </a:r>
            <a:endParaRPr lang="en-US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/>
              <a:t>Your business keeps a steady income ($6,500–$73,000) even when order numbers change a lot. This is great for managing finances and handling loans</a:t>
            </a:r>
          </a:p>
        </p:txBody>
      </p:sp>
    </p:spTree>
    <p:extLst>
      <p:ext uri="{BB962C8B-B14F-4D97-AF65-F5344CB8AC3E}">
        <p14:creationId xmlns:p14="http://schemas.microsoft.com/office/powerpoint/2010/main" val="235037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3555</TotalTime>
  <Words>1727</Words>
  <Application>Microsoft Office PowerPoint</Application>
  <PresentationFormat>Widescreen</PresentationFormat>
  <Paragraphs>122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Poppins</vt:lpstr>
      <vt:lpstr>Office Theme</vt:lpstr>
      <vt:lpstr>PIZZA SALES REPORT ANALYSIS</vt:lpstr>
      <vt:lpstr>Overview</vt:lpstr>
      <vt:lpstr>INTRODUCTION</vt:lpstr>
      <vt:lpstr>Sales Overview</vt:lpstr>
      <vt:lpstr>PIZZA PERFOMANCE</vt:lpstr>
      <vt:lpstr>PIZZA PERFOMANCE</vt:lpstr>
      <vt:lpstr>PowerPoint Presentation</vt:lpstr>
      <vt:lpstr>PowerPoint Presentation</vt:lpstr>
      <vt:lpstr>SALES OVERVIEW</vt:lpstr>
      <vt:lpstr>PowerPoint Presentation</vt:lpstr>
      <vt:lpstr>PowerPoint Presentation</vt:lpstr>
      <vt:lpstr>PowerPoint Presentation</vt:lpstr>
      <vt:lpstr>PowerPoint Presentation</vt:lpstr>
      <vt:lpstr>Customers Preference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 REPORT ANALYSIS</dc:title>
  <dc:creator>Yusuff Rokeeb</dc:creator>
  <cp:lastModifiedBy>Yusuff Rokeeb</cp:lastModifiedBy>
  <cp:revision>8</cp:revision>
  <dcterms:created xsi:type="dcterms:W3CDTF">2025-07-15T23:16:25Z</dcterms:created>
  <dcterms:modified xsi:type="dcterms:W3CDTF">2025-07-27T21:55:09Z</dcterms:modified>
</cp:coreProperties>
</file>