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327" r:id="rId4"/>
    <p:sldId id="371" r:id="rId5"/>
    <p:sldId id="361" r:id="rId6"/>
    <p:sldId id="364" r:id="rId7"/>
    <p:sldId id="363" r:id="rId8"/>
    <p:sldId id="370" r:id="rId9"/>
    <p:sldId id="362" r:id="rId10"/>
    <p:sldId id="365" r:id="rId11"/>
    <p:sldId id="372" r:id="rId12"/>
    <p:sldId id="368" r:id="rId13"/>
    <p:sldId id="380" r:id="rId14"/>
    <p:sldId id="350" r:id="rId15"/>
    <p:sldId id="353" r:id="rId16"/>
    <p:sldId id="349" r:id="rId17"/>
    <p:sldId id="366" r:id="rId18"/>
    <p:sldId id="381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55" r:id="rId27"/>
    <p:sldId id="356" r:id="rId28"/>
    <p:sldId id="358" r:id="rId29"/>
    <p:sldId id="367" r:id="rId30"/>
    <p:sldId id="360" r:id="rId31"/>
    <p:sldId id="359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33CC"/>
    <a:srgbClr val="0000FF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46" autoAdjust="0"/>
    <p:restoredTop sz="85529" autoAdjust="0"/>
  </p:normalViewPr>
  <p:slideViewPr>
    <p:cSldViewPr>
      <p:cViewPr varScale="1">
        <p:scale>
          <a:sx n="60" d="100"/>
          <a:sy n="60" d="100"/>
        </p:scale>
        <p:origin x="-10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14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05800" cy="1470025"/>
          </a:xfrm>
        </p:spPr>
        <p:txBody>
          <a:bodyPr/>
          <a:lstStyle/>
          <a:p>
            <a:r>
              <a:rPr lang="zh-CN" altLang="en-US" sz="3600" b="1" dirty="0" smtClean="0">
                <a:effectLst/>
                <a:ea typeface="宋体" pitchFamily="2" charset="-122"/>
              </a:rPr>
              <a:t>“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DBMS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实现”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—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实验简介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 smtClean="0"/>
              <a:t>丁艳辉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这是一门什么样的实验课程？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6600" y="1676400"/>
            <a:ext cx="5562600" cy="4343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sz="2200" dirty="0" smtClean="0"/>
              <a:t>DBMS</a:t>
            </a:r>
            <a:r>
              <a:rPr lang="zh-CN" altLang="en-US" sz="2200" dirty="0" smtClean="0"/>
              <a:t>实现课程，是</a:t>
            </a:r>
            <a:r>
              <a:rPr lang="en-US" altLang="zh-CN" sz="2200" dirty="0" smtClean="0"/>
              <a:t>《</a:t>
            </a:r>
            <a:r>
              <a:rPr lang="zh-CN" altLang="en-US" sz="2200" dirty="0" smtClean="0"/>
              <a:t>数据库系统</a:t>
            </a:r>
            <a:r>
              <a:rPr lang="en-US" altLang="zh-CN" sz="2200" dirty="0" smtClean="0"/>
              <a:t>》</a:t>
            </a:r>
            <a:r>
              <a:rPr lang="zh-CN" altLang="en-US" sz="2200" dirty="0" smtClean="0"/>
              <a:t>课程的实验课程。</a:t>
            </a:r>
            <a:endParaRPr lang="en-US" altLang="zh-CN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200" dirty="0" smtClean="0"/>
              <a:t>在数据库原理与数据库实用技术中间，再增加一个学习层次：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数据库实现技术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200" dirty="0" smtClean="0"/>
              <a:t>从一个软件开发人员的视角来研究数据库系统，重点介绍</a:t>
            </a:r>
            <a:r>
              <a:rPr lang="zh-CN" altLang="en-US" sz="2200" b="1" dirty="0" smtClean="0"/>
              <a:t>数据库技术是如何实现的</a:t>
            </a:r>
            <a:r>
              <a:rPr lang="zh-CN" altLang="en-US" sz="2200" dirty="0" smtClean="0"/>
              <a:t>？ </a:t>
            </a:r>
            <a:endParaRPr lang="en-US" altLang="zh-CN" sz="22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200" dirty="0" smtClean="0"/>
              <a:t>要求同学们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动手实现一个简单的</a:t>
            </a:r>
            <a:r>
              <a:rPr lang="en-US" sz="2200" b="1" dirty="0" smtClean="0">
                <a:solidFill>
                  <a:srgbClr val="FF0000"/>
                </a:solidFill>
              </a:rPr>
              <a:t>DBMS</a:t>
            </a:r>
            <a:r>
              <a:rPr lang="zh-CN" altLang="en-US" sz="22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10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457200" y="1905000"/>
          <a:ext cx="2436395" cy="3429000"/>
        </p:xfrm>
        <a:graphic>
          <a:graphicData uri="http://schemas.openxmlformats.org/presentationml/2006/ole">
            <p:oleObj spid="_x0000_s98307" name="Visio" r:id="rId3" imgW="1024696" imgH="144495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这是一门什么样的实验课程？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国内外高校开设数据库的相关课程情况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《</a:t>
            </a:r>
            <a:r>
              <a:rPr lang="en-US" altLang="en-US" b="1" dirty="0" smtClean="0"/>
              <a:t>DBMS</a:t>
            </a:r>
            <a:r>
              <a:rPr lang="zh-CN" altLang="en-US" b="1" dirty="0" smtClean="0"/>
              <a:t>实现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数据库系统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（或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数据库概论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）的联系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课程内容简介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11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</a:t>
            </a:r>
            <a:r>
              <a:rPr lang="zh-CN" altLang="en-US" dirty="0" smtClean="0"/>
              <a:t>的实验课程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12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pic>
        <p:nvPicPr>
          <p:cNvPr id="5" name="内容占位符 4" descr="DBMS实现实验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724025"/>
            <a:ext cx="6743700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</a:t>
            </a:r>
            <a:r>
              <a:rPr lang="zh-CN" altLang="en-US" dirty="0" smtClean="0"/>
              <a:t>的实验课程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13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pic>
        <p:nvPicPr>
          <p:cNvPr id="5" name="内容占位符 4" descr="DBMS实现实验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724025"/>
            <a:ext cx="6743700" cy="4248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867400" y="1752600"/>
            <a:ext cx="15240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324600" y="2438400"/>
            <a:ext cx="15240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77000" y="3886200"/>
            <a:ext cx="13716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400800" y="4572000"/>
            <a:ext cx="1447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62200" y="5181600"/>
            <a:ext cx="13716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B3A5D8-5891-401E-9AB1-5FFABF30856B}" type="slidenum">
              <a:rPr lang="zh-CN" altLang="en-US"/>
              <a:pPr/>
              <a:t>14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知其然知其所以然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不仅要知道数据库是什么？还要知道为什么？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构建知识体系，提高专业</a:t>
            </a:r>
            <a:r>
              <a:rPr lang="zh-CN" altLang="en-US" b="1" dirty="0" smtClean="0"/>
              <a:t>素养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研发一个简单的</a:t>
            </a:r>
            <a:r>
              <a:rPr lang="en-US" altLang="en-US" dirty="0" smtClean="0"/>
              <a:t>DBMS</a:t>
            </a:r>
            <a:r>
              <a:rPr lang="zh-CN" altLang="en-US" dirty="0" smtClean="0"/>
              <a:t>，需要多门计算机专业课程的知识</a:t>
            </a:r>
            <a:r>
              <a:rPr lang="zh-CN" altLang="en-US" dirty="0" smtClean="0"/>
              <a:t>融合。例如</a:t>
            </a:r>
            <a:r>
              <a:rPr lang="zh-CN" altLang="en-US" dirty="0" smtClean="0"/>
              <a:t>，程序设计语言，数据结构，算法，操作系统，编译原理，软件工程等。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838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为什么要学习这</a:t>
            </a:r>
            <a:r>
              <a:rPr lang="zh-CN" altLang="en-US" sz="3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门实验课程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？（</a:t>
            </a: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Why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82181-EB36-446F-8949-DF687A8CA386}" type="slidenum">
              <a:rPr lang="zh-CN" altLang="en-US"/>
              <a:pPr/>
              <a:t>15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如何学习这</a:t>
            </a:r>
            <a:r>
              <a:rPr lang="zh-CN" altLang="en-US" dirty="0" smtClean="0">
                <a:ea typeface="宋体" pitchFamily="2" charset="-122"/>
              </a:rPr>
              <a:t>门实验课程</a:t>
            </a:r>
            <a:r>
              <a:rPr lang="zh-CN" altLang="en-US" dirty="0">
                <a:ea typeface="宋体" pitchFamily="2" charset="-122"/>
              </a:rPr>
              <a:t>？（</a:t>
            </a:r>
            <a:r>
              <a:rPr lang="en-US" altLang="zh-CN" dirty="0">
                <a:ea typeface="宋体" pitchFamily="2" charset="-122"/>
              </a:rPr>
              <a:t>How</a:t>
            </a:r>
            <a:r>
              <a:rPr lang="zh-CN" altLang="en-US" dirty="0">
                <a:ea typeface="宋体" pitchFamily="2" charset="-122"/>
              </a:rPr>
              <a:t>）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如何学习？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</a:rPr>
              <a:t>        读书</a:t>
            </a:r>
            <a:r>
              <a:rPr lang="en-US" altLang="zh-CN" dirty="0">
                <a:ea typeface="宋体" pitchFamily="2" charset="-122"/>
              </a:rPr>
              <a:t>+</a:t>
            </a:r>
            <a:r>
              <a:rPr lang="zh-CN" altLang="en-US" dirty="0">
                <a:ea typeface="宋体" pitchFamily="2" charset="-122"/>
              </a:rPr>
              <a:t>思考</a:t>
            </a:r>
            <a:r>
              <a:rPr lang="en-US" altLang="zh-CN" dirty="0" smtClean="0">
                <a:ea typeface="宋体" pitchFamily="2" charset="-122"/>
              </a:rPr>
              <a:t>+</a:t>
            </a:r>
            <a:r>
              <a:rPr lang="zh-CN" altLang="en-US" dirty="0" smtClean="0">
                <a:ea typeface="宋体" pitchFamily="2" charset="-122"/>
              </a:rPr>
              <a:t>编程实践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</a:rPr>
              <a:t>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如何学习这</a:t>
            </a:r>
            <a:r>
              <a:rPr lang="zh-CN" altLang="en-US" dirty="0" smtClean="0">
                <a:ea typeface="宋体" pitchFamily="2" charset="-122"/>
              </a:rPr>
              <a:t>门实验课程</a:t>
            </a:r>
            <a:r>
              <a:rPr lang="zh-CN" altLang="en-US" dirty="0" smtClean="0">
                <a:ea typeface="宋体" pitchFamily="2" charset="-122"/>
              </a:rPr>
              <a:t>？（</a:t>
            </a:r>
            <a:r>
              <a:rPr lang="en-US" altLang="zh-CN" dirty="0" smtClean="0">
                <a:ea typeface="宋体" pitchFamily="2" charset="-122"/>
              </a:rPr>
              <a:t>How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课程大作业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评分机制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16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1" dirty="0" smtClean="0"/>
              <a:t>实现一个简单的</a:t>
            </a:r>
            <a:r>
              <a:rPr lang="en-US" altLang="zh-CN" sz="2600" b="1" dirty="0" smtClean="0"/>
              <a:t>DBMS</a:t>
            </a:r>
            <a:r>
              <a:rPr lang="zh-CN" altLang="en-US" sz="2600" b="1" dirty="0" smtClean="0"/>
              <a:t>，至少包括以下功能</a:t>
            </a:r>
            <a:r>
              <a:rPr lang="zh-CN" altLang="en-US" sz="2600" dirty="0" smtClean="0"/>
              <a:t>： 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600" dirty="0" smtClean="0"/>
              <a:t>创建数据库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建立数据表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插入数据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修改数据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删除数据</a:t>
            </a:r>
            <a:endParaRPr lang="en-US" altLang="zh-CN" sz="26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600" dirty="0" smtClean="0"/>
              <a:t> </a:t>
            </a:r>
            <a:r>
              <a:rPr lang="zh-CN" altLang="en-US" sz="2600" dirty="0" smtClean="0"/>
              <a:t>查询数据</a:t>
            </a:r>
            <a:endParaRPr lang="en-US" altLang="zh-CN" sz="26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17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开发语言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不</a:t>
            </a:r>
            <a:r>
              <a:rPr lang="zh-CN" altLang="en-US" dirty="0" smtClean="0"/>
              <a:t>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建议开发语言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Java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18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课程大作业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学生信息管理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）第一步：创建一个学生管理数据库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）第二步：创建一个</a:t>
            </a:r>
            <a:r>
              <a:rPr lang="zh-CN" altLang="en-US" dirty="0" smtClean="0"/>
              <a:t>学生信息</a:t>
            </a:r>
            <a:r>
              <a:rPr lang="zh-CN" altLang="en-US" dirty="0" smtClean="0"/>
              <a:t>数据表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）第三步：插入多条学生记录</a:t>
            </a:r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）第四步：修改张同学的电话号码</a:t>
            </a:r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）第五步：删除一位中途退学的李同学信息</a:t>
            </a:r>
          </a:p>
          <a:p>
            <a:pPr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）第六步：查询</a:t>
            </a:r>
            <a:r>
              <a:rPr lang="en-US" dirty="0" smtClean="0"/>
              <a:t>2021</a:t>
            </a:r>
            <a:r>
              <a:rPr lang="zh-CN" altLang="en-US" dirty="0" smtClean="0"/>
              <a:t>级同学的姓名和电话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19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E75DC-3086-4606-8A41-7EDEFDF30008}" type="slidenum">
              <a:rPr lang="zh-CN" altLang="en-US"/>
              <a:pPr/>
              <a:t>2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课程介绍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这是一门什么样</a:t>
            </a:r>
            <a:r>
              <a:rPr lang="zh-CN" altLang="en-US" b="1" dirty="0" smtClean="0">
                <a:ea typeface="宋体" pitchFamily="2" charset="-122"/>
              </a:rPr>
              <a:t>的实验课程</a:t>
            </a:r>
            <a:r>
              <a:rPr lang="zh-CN" altLang="en-US" b="1" dirty="0">
                <a:ea typeface="宋体" pitchFamily="2" charset="-122"/>
              </a:rPr>
              <a:t>？（</a:t>
            </a:r>
            <a:r>
              <a:rPr lang="en-US" altLang="zh-CN" b="1" dirty="0">
                <a:ea typeface="宋体" pitchFamily="2" charset="-122"/>
              </a:rPr>
              <a:t>What</a:t>
            </a:r>
            <a:r>
              <a:rPr lang="zh-CN" altLang="en-US" b="1" dirty="0">
                <a:ea typeface="宋体" pitchFamily="2" charset="-122"/>
              </a:rPr>
              <a:t>）</a:t>
            </a:r>
          </a:p>
          <a:p>
            <a:endParaRPr lang="zh-CN" altLang="en-US" b="1" dirty="0">
              <a:ea typeface="宋体" pitchFamily="2" charset="-122"/>
            </a:endParaRPr>
          </a:p>
          <a:p>
            <a:r>
              <a:rPr lang="zh-CN" altLang="en-US" b="1" dirty="0">
                <a:ea typeface="宋体" pitchFamily="2" charset="-122"/>
              </a:rPr>
              <a:t>为什么要学习这</a:t>
            </a:r>
            <a:r>
              <a:rPr lang="zh-CN" altLang="en-US" b="1" dirty="0" smtClean="0">
                <a:ea typeface="宋体" pitchFamily="2" charset="-122"/>
              </a:rPr>
              <a:t>门实验课程</a:t>
            </a:r>
            <a:r>
              <a:rPr lang="zh-CN" altLang="en-US" b="1" dirty="0">
                <a:ea typeface="宋体" pitchFamily="2" charset="-122"/>
              </a:rPr>
              <a:t>？（</a:t>
            </a:r>
            <a:r>
              <a:rPr lang="en-US" altLang="zh-CN" b="1" dirty="0">
                <a:ea typeface="宋体" pitchFamily="2" charset="-122"/>
              </a:rPr>
              <a:t>Why</a:t>
            </a:r>
            <a:r>
              <a:rPr lang="zh-CN" altLang="en-US" b="1" dirty="0">
                <a:ea typeface="宋体" pitchFamily="2" charset="-122"/>
              </a:rPr>
              <a:t>）</a:t>
            </a:r>
          </a:p>
          <a:p>
            <a:endParaRPr lang="zh-CN" altLang="en-US" b="1" dirty="0">
              <a:ea typeface="宋体" pitchFamily="2" charset="-122"/>
            </a:endParaRPr>
          </a:p>
          <a:p>
            <a:r>
              <a:rPr lang="zh-CN" altLang="en-US" b="1" dirty="0">
                <a:ea typeface="宋体" pitchFamily="2" charset="-122"/>
              </a:rPr>
              <a:t>如何学习这</a:t>
            </a:r>
            <a:r>
              <a:rPr lang="zh-CN" altLang="en-US" b="1" dirty="0" smtClean="0">
                <a:ea typeface="宋体" pitchFamily="2" charset="-122"/>
              </a:rPr>
              <a:t>门实验课程</a:t>
            </a:r>
            <a:r>
              <a:rPr lang="zh-CN" altLang="en-US" b="1" dirty="0">
                <a:ea typeface="宋体" pitchFamily="2" charset="-122"/>
              </a:rPr>
              <a:t>？（</a:t>
            </a:r>
            <a:r>
              <a:rPr lang="en-US" altLang="zh-CN" b="1" dirty="0">
                <a:ea typeface="宋体" pitchFamily="2" charset="-122"/>
              </a:rPr>
              <a:t>How</a:t>
            </a:r>
            <a:r>
              <a:rPr lang="zh-CN" altLang="en-US" b="1" dirty="0"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课程大作业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第一步：创建一个数据库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20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3581400" y="3047999"/>
          <a:ext cx="2057400" cy="1225685"/>
        </p:xfrm>
        <a:graphic>
          <a:graphicData uri="http://schemas.openxmlformats.org/presentationml/2006/ole">
            <p:oleObj spid="_x0000_s101377" name="Visio" r:id="rId3" imgW="1345925" imgH="799273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0" y="441960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Database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课程大作业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838200"/>
          </a:xfrm>
        </p:spPr>
        <p:txBody>
          <a:bodyPr/>
          <a:lstStyle/>
          <a:p>
            <a:r>
              <a:rPr lang="zh-CN" altLang="en-US" dirty="0" smtClean="0"/>
              <a:t>第二步：创建一个学生数据表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21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4903470"/>
          <a:ext cx="4328795" cy="1649730"/>
        </p:xfrm>
        <a:graphic>
          <a:graphicData uri="http://schemas.openxmlformats.org/drawingml/2006/table">
            <a:tbl>
              <a:tblPr/>
              <a:tblGrid>
                <a:gridCol w="1082040"/>
                <a:gridCol w="1082040"/>
                <a:gridCol w="1082040"/>
                <a:gridCol w="1082675"/>
              </a:tblGrid>
              <a:tr h="449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Calibri"/>
                          <a:ea typeface="宋体"/>
                          <a:cs typeface="Times New Roman"/>
                        </a:rPr>
                        <a:t>学号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Calibri"/>
                          <a:ea typeface="宋体"/>
                          <a:cs typeface="Times New Roman"/>
                        </a:rPr>
                        <a:t>姓名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Calibri"/>
                          <a:ea typeface="宋体"/>
                          <a:cs typeface="Times New Roman"/>
                        </a:rPr>
                        <a:t>年级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Calibri"/>
                          <a:ea typeface="宋体"/>
                          <a:cs typeface="Times New Roman"/>
                        </a:rPr>
                        <a:t>电话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0036" y="4267200"/>
            <a:ext cx="224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表</a:t>
            </a:r>
            <a:r>
              <a:rPr lang="en-US" altLang="zh-CN" sz="2400" dirty="0" smtClean="0"/>
              <a:t>1. </a:t>
            </a:r>
            <a:r>
              <a:rPr lang="en-US" altLang="zh-CN" sz="2400" dirty="0" err="1" smtClean="0"/>
              <a:t>T_Student</a:t>
            </a:r>
            <a:endParaRPr lang="zh-CN" altLang="en-US" sz="2400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86000"/>
            <a:ext cx="2781300" cy="210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课程大作业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第三步：插入学生记录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22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1600" y="3352800"/>
          <a:ext cx="6172201" cy="2743202"/>
        </p:xfrm>
        <a:graphic>
          <a:graphicData uri="http://schemas.openxmlformats.org/drawingml/2006/table">
            <a:tbl>
              <a:tblPr/>
              <a:tblGrid>
                <a:gridCol w="1542824"/>
                <a:gridCol w="1542824"/>
                <a:gridCol w="1542824"/>
                <a:gridCol w="1543729"/>
              </a:tblGrid>
              <a:tr h="454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学号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姓名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年级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Calibri"/>
                          <a:ea typeface="宋体"/>
                          <a:cs typeface="Times New Roman"/>
                        </a:rPr>
                        <a:t>电话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20200001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张同学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20200002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李同学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13905310002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20200003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赵同学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20210001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王同学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20210002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孙同学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29000" y="2743200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表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1. </a:t>
            </a:r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T_Student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课程大作业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第四步：修改张同学的电话号码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23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71600" y="3352800"/>
          <a:ext cx="6172201" cy="2743202"/>
        </p:xfrm>
        <a:graphic>
          <a:graphicData uri="http://schemas.openxmlformats.org/drawingml/2006/table">
            <a:tbl>
              <a:tblPr/>
              <a:tblGrid>
                <a:gridCol w="1542824"/>
                <a:gridCol w="1542824"/>
                <a:gridCol w="1542824"/>
                <a:gridCol w="1543729"/>
              </a:tblGrid>
              <a:tr h="454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学号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姓名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年级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Calibri"/>
                          <a:ea typeface="宋体"/>
                          <a:cs typeface="Times New Roman"/>
                        </a:rPr>
                        <a:t>电话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20200001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张同学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13905316666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20200002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李同学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13905310002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20200003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赵同学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20210001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王同学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20210002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孙同学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29000" y="2743200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表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1. </a:t>
            </a:r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T_Student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课程大作业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第五步：删除一位中途退学的学生信息，例如赵同学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24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1600" y="3352800"/>
          <a:ext cx="6172201" cy="2285512"/>
        </p:xfrm>
        <a:graphic>
          <a:graphicData uri="http://schemas.openxmlformats.org/drawingml/2006/table">
            <a:tbl>
              <a:tblPr/>
              <a:tblGrid>
                <a:gridCol w="1542824"/>
                <a:gridCol w="1542824"/>
                <a:gridCol w="1542824"/>
                <a:gridCol w="1543729"/>
              </a:tblGrid>
              <a:tr h="454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学号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姓名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年级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Calibri"/>
                          <a:ea typeface="宋体"/>
                          <a:cs typeface="Times New Roman"/>
                        </a:rPr>
                        <a:t>电话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20200001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张同学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13905316666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20200002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李同学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13905310002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20210001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王同学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20210002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孙同学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29000" y="2743200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表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1. </a:t>
            </a:r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T_Student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课程大作业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场景实例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第六步：查询</a:t>
            </a:r>
            <a:r>
              <a:rPr lang="en-US" dirty="0" smtClean="0"/>
              <a:t>2021</a:t>
            </a:r>
            <a:r>
              <a:rPr lang="zh-CN" altLang="en-US" dirty="0" smtClean="0"/>
              <a:t>级同学的姓名、电话和年级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25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86000" y="3352800"/>
          <a:ext cx="4629377" cy="1370132"/>
        </p:xfrm>
        <a:graphic>
          <a:graphicData uri="http://schemas.openxmlformats.org/drawingml/2006/table">
            <a:tbl>
              <a:tblPr/>
              <a:tblGrid>
                <a:gridCol w="1542824"/>
                <a:gridCol w="1542824"/>
                <a:gridCol w="1543729"/>
              </a:tblGrid>
              <a:tr h="454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姓名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年级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Calibri"/>
                          <a:ea typeface="宋体"/>
                          <a:cs typeface="Times New Roman"/>
                        </a:rPr>
                        <a:t>电话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王同学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孙同学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2021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13905310005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29000" y="2743200"/>
            <a:ext cx="1697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表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2. 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查询结果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团队组成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三人一组，每组指定一名组长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自由组队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4B46E7-1DD9-4408-8418-ABDA5388F7A3}" type="slidenum">
              <a:rPr lang="zh-CN" altLang="en-US" smtClean="0"/>
              <a:pPr/>
              <a:t>26</a:t>
            </a:fld>
            <a:r>
              <a:rPr lang="en-US" altLang="zh-CN" dirty="0" smtClean="0"/>
              <a:t>/29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答辩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答辩时间</a:t>
            </a:r>
            <a:r>
              <a:rPr lang="zh-CN" altLang="en-US" dirty="0" smtClean="0">
                <a:ea typeface="宋体" pitchFamily="2" charset="-122"/>
              </a:rPr>
              <a:t>（期末考试前一个月左右）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答辩要求 </a:t>
            </a:r>
            <a:endParaRPr lang="en-US" altLang="zh-CN" b="1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）系统演示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）现场介绍；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）回答提问；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注：</a:t>
            </a:r>
            <a:r>
              <a:rPr lang="en-US" altLang="zh-CN" dirty="0" smtClean="0">
                <a:ea typeface="宋体" pitchFamily="2" charset="-122"/>
              </a:rPr>
              <a:t>1)</a:t>
            </a:r>
            <a:r>
              <a:rPr lang="zh-CN" altLang="en-US" dirty="0" smtClean="0">
                <a:ea typeface="宋体" pitchFamily="2" charset="-122"/>
              </a:rPr>
              <a:t>原则上要求每个组员各承担一个答辩</a:t>
            </a:r>
            <a:r>
              <a:rPr lang="zh-CN" altLang="en-US" dirty="0" smtClean="0">
                <a:ea typeface="宋体" pitchFamily="2" charset="-122"/>
              </a:rPr>
              <a:t>环节。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2) </a:t>
            </a:r>
            <a:r>
              <a:rPr lang="zh-CN" altLang="en-US" dirty="0" smtClean="0">
                <a:ea typeface="宋体" pitchFamily="2" charset="-122"/>
              </a:rPr>
              <a:t>答辩必答的一个问题：我们组的优势是什么？不足是什么？如果小组自己打分的话，属于 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C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D</a:t>
            </a:r>
            <a:r>
              <a:rPr lang="zh-CN" altLang="en-US" dirty="0" smtClean="0">
                <a:ea typeface="宋体" pitchFamily="2" charset="-122"/>
              </a:rPr>
              <a:t>哪一档？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BEAAB4-0709-4C9B-A806-BDC106F361B5}" type="slidenum">
              <a:rPr lang="zh-CN" altLang="en-US" smtClean="0"/>
              <a:pPr/>
              <a:t>27</a:t>
            </a:fld>
            <a:r>
              <a:rPr lang="en-US" altLang="zh-CN" dirty="0" smtClean="0"/>
              <a:t>/29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/>
              <a:t>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宋体" pitchFamily="2" charset="-122"/>
              </a:rPr>
              <a:t>王老师和</a:t>
            </a:r>
            <a:r>
              <a:rPr lang="zh-CN" altLang="en-US" sz="2400" b="1" dirty="0" smtClean="0">
                <a:ea typeface="宋体" pitchFamily="2" charset="-122"/>
              </a:rPr>
              <a:t>所有</a:t>
            </a:r>
            <a:r>
              <a:rPr lang="zh-CN" altLang="en-US" sz="2400" b="1" dirty="0" smtClean="0">
                <a:ea typeface="宋体" pitchFamily="2" charset="-122"/>
              </a:rPr>
              <a:t>组长作为</a:t>
            </a:r>
            <a:r>
              <a:rPr lang="zh-CN" altLang="en-US" sz="2400" b="1" dirty="0" smtClean="0">
                <a:ea typeface="宋体" pitchFamily="2" charset="-122"/>
              </a:rPr>
              <a:t>评委。</a:t>
            </a:r>
            <a:endParaRPr lang="en-US" altLang="zh-CN" sz="2400" b="1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宋体" pitchFamily="2" charset="-122"/>
              </a:rPr>
              <a:t>计分方法：</a:t>
            </a:r>
            <a:r>
              <a:rPr lang="zh-CN" altLang="en-US" sz="2400" dirty="0" smtClean="0">
                <a:ea typeface="宋体" pitchFamily="2" charset="-122"/>
              </a:rPr>
              <a:t>去除一个最高</a:t>
            </a:r>
            <a:r>
              <a:rPr lang="zh-CN" altLang="en-US" sz="2400" dirty="0" smtClean="0">
                <a:ea typeface="宋体" pitchFamily="2" charset="-122"/>
              </a:rPr>
              <a:t>分</a:t>
            </a:r>
            <a:r>
              <a:rPr lang="zh-CN" altLang="en-US" sz="2400" dirty="0" smtClean="0">
                <a:ea typeface="宋体" pitchFamily="2" charset="-122"/>
              </a:rPr>
              <a:t>，一个最低</a:t>
            </a:r>
            <a:r>
              <a:rPr lang="zh-CN" altLang="en-US" sz="2400" dirty="0" smtClean="0">
                <a:ea typeface="宋体" pitchFamily="2" charset="-122"/>
              </a:rPr>
              <a:t>分，取平</a:t>
            </a:r>
            <a:r>
              <a:rPr lang="zh-CN" altLang="en-US" sz="2400" dirty="0" smtClean="0">
                <a:ea typeface="宋体" pitchFamily="2" charset="-122"/>
              </a:rPr>
              <a:t>均分。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评委打分标准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/>
              <a:t>根据</a:t>
            </a:r>
            <a:r>
              <a:rPr lang="zh-CN" altLang="en-US" sz="2400" dirty="0" smtClean="0"/>
              <a:t>打分</a:t>
            </a:r>
            <a:r>
              <a:rPr lang="zh-CN" altLang="en-US" sz="2400" dirty="0" smtClean="0"/>
              <a:t>项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逐项</a:t>
            </a:r>
            <a:r>
              <a:rPr lang="zh-CN" altLang="en-US" sz="2400" dirty="0" smtClean="0"/>
              <a:t>打分。累计各项得分，形成总分</a:t>
            </a:r>
            <a:r>
              <a:rPr lang="zh-CN" altLang="en-US" sz="2400" dirty="0" smtClean="0"/>
              <a:t>（百分制）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）成绩分为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四档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：优秀（</a:t>
            </a:r>
            <a:r>
              <a:rPr lang="en-US" altLang="zh-CN" sz="2400" dirty="0" smtClean="0"/>
              <a:t>&gt;=90, </a:t>
            </a:r>
            <a:r>
              <a:rPr lang="zh-CN" altLang="en-US" sz="2400" b="1" dirty="0" smtClean="0"/>
              <a:t>占比不高于小组总数的</a:t>
            </a:r>
            <a:r>
              <a:rPr lang="en-US" altLang="zh-CN" sz="2400" b="1" dirty="0" smtClean="0"/>
              <a:t>30%</a:t>
            </a:r>
            <a:r>
              <a:rPr lang="zh-CN" altLang="en-US" sz="2400" dirty="0" smtClean="0"/>
              <a:t>），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       B</a:t>
            </a:r>
            <a:r>
              <a:rPr lang="zh-CN" altLang="en-US" sz="2400" dirty="0" smtClean="0"/>
              <a:t>：良好</a:t>
            </a:r>
            <a:r>
              <a:rPr lang="en-US" altLang="zh-CN" sz="2400" dirty="0" smtClean="0"/>
              <a:t>(80-90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       C</a:t>
            </a:r>
            <a:r>
              <a:rPr lang="zh-CN" altLang="en-US" sz="2400" dirty="0" smtClean="0"/>
              <a:t>：一般（</a:t>
            </a:r>
            <a:r>
              <a:rPr lang="en-US" altLang="zh-CN" sz="2400" dirty="0" smtClean="0"/>
              <a:t>70-80</a:t>
            </a:r>
            <a:r>
              <a:rPr lang="zh-CN" altLang="en-US" sz="2400" b="1" dirty="0" smtClean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       D</a:t>
            </a:r>
            <a:r>
              <a:rPr lang="zh-CN" altLang="en-US" sz="2400" dirty="0" smtClean="0"/>
              <a:t>：及格（</a:t>
            </a:r>
            <a:r>
              <a:rPr lang="en-US" altLang="zh-CN" sz="2400" dirty="0" smtClean="0"/>
              <a:t>&lt;70</a:t>
            </a:r>
            <a:r>
              <a:rPr lang="zh-CN" altLang="en-US" sz="2400" dirty="0" smtClean="0"/>
              <a:t>） 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28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课程大作业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/>
              <a:t>评分表格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29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 t="3323"/>
          <a:stretch>
            <a:fillRect/>
          </a:stretch>
        </p:blipFill>
        <p:spPr bwMode="auto">
          <a:xfrm>
            <a:off x="76200" y="1219200"/>
            <a:ext cx="8969136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这是一门什么样的实验课程？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国内外高校开设数据库的相关课程情况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《</a:t>
            </a:r>
            <a:r>
              <a:rPr lang="en-US" b="1" dirty="0" smtClean="0"/>
              <a:t>DBMS</a:t>
            </a:r>
            <a:r>
              <a:rPr lang="zh-CN" altLang="en-US" b="1" dirty="0" smtClean="0"/>
              <a:t>实现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数据库系统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（或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数据库概论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）的联系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课程内容简介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宋体" pitchFamily="2" charset="-122"/>
              </a:rPr>
              <a:t>“</a:t>
            </a:r>
            <a:r>
              <a:rPr lang="en-US" altLang="zh-CN" dirty="0" smtClean="0">
                <a:ea typeface="宋体" pitchFamily="2" charset="-122"/>
              </a:rPr>
              <a:t>DBMS</a:t>
            </a:r>
            <a:r>
              <a:rPr lang="zh-CN" altLang="en-US" dirty="0" smtClean="0">
                <a:ea typeface="宋体" pitchFamily="2" charset="-122"/>
              </a:rPr>
              <a:t>实现”是</a:t>
            </a:r>
            <a:r>
              <a:rPr lang="zh-CN" altLang="en-US" dirty="0" smtClean="0">
                <a:ea typeface="宋体" pitchFamily="2" charset="-122"/>
              </a:rPr>
              <a:t>一门什么样</a:t>
            </a:r>
            <a:r>
              <a:rPr lang="zh-CN" altLang="en-US" dirty="0" smtClean="0">
                <a:ea typeface="宋体" pitchFamily="2" charset="-122"/>
              </a:rPr>
              <a:t>的实验课程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宋体" pitchFamily="2" charset="-122"/>
              </a:rPr>
              <a:t>为什么要学习</a:t>
            </a:r>
            <a:r>
              <a:rPr lang="en-US" altLang="zh-CN" dirty="0" smtClean="0">
                <a:ea typeface="宋体" pitchFamily="2" charset="-122"/>
              </a:rPr>
              <a:t>DBMS</a:t>
            </a:r>
            <a:r>
              <a:rPr lang="zh-CN" altLang="en-US" dirty="0" smtClean="0">
                <a:ea typeface="宋体" pitchFamily="2" charset="-122"/>
              </a:rPr>
              <a:t>实现这门课程。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宋体" pitchFamily="2" charset="-122"/>
              </a:rPr>
              <a:t>如何学习</a:t>
            </a:r>
            <a:r>
              <a:rPr lang="en-US" altLang="zh-CN" dirty="0" smtClean="0">
                <a:ea typeface="宋体" pitchFamily="2" charset="-122"/>
              </a:rPr>
              <a:t>DBMS</a:t>
            </a:r>
            <a:r>
              <a:rPr lang="zh-CN" altLang="en-US" dirty="0" smtClean="0">
                <a:ea typeface="宋体" pitchFamily="2" charset="-122"/>
              </a:rPr>
              <a:t>实现这门课程。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宋体" pitchFamily="2" charset="-122"/>
              </a:rPr>
              <a:t>关于项目大作业及评分。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30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0" y="2209800"/>
            <a:ext cx="2590800" cy="1295400"/>
          </a:xfrm>
        </p:spPr>
        <p:txBody>
          <a:bodyPr/>
          <a:lstStyle/>
          <a:p>
            <a:pPr>
              <a:buNone/>
            </a:pPr>
            <a:r>
              <a:rPr lang="en-US" altLang="zh-CN" sz="6600" dirty="0" smtClean="0"/>
              <a:t>QA</a:t>
            </a:r>
            <a:endParaRPr lang="zh-CN" altLang="en-US" sz="6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31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这是一门什么样的实验课程？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国内外高校开设数据库的相关课程情况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《</a:t>
            </a:r>
            <a:r>
              <a:rPr lang="en-US" b="1" dirty="0" smtClean="0"/>
              <a:t>DBMS</a:t>
            </a:r>
            <a:r>
              <a:rPr lang="zh-CN" altLang="en-US" b="1" dirty="0" smtClean="0"/>
              <a:t>实现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数据库系统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（或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数据库概论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）的联系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课程内容简介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4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这是一门什么样的实验课程？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213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在国外高校课程体系中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600" dirty="0" smtClean="0"/>
              <a:t>   数据库领域方面通常有两门课程组成，</a:t>
            </a:r>
            <a:r>
              <a:rPr lang="en-US" altLang="zh-CN" sz="2600" dirty="0" smtClean="0"/>
              <a:t>《</a:t>
            </a:r>
            <a:r>
              <a:rPr lang="zh-CN" altLang="en-US" sz="2600" dirty="0" smtClean="0"/>
              <a:t>数据库系统基础教程</a:t>
            </a:r>
            <a:r>
              <a:rPr lang="en-US" altLang="zh-CN" sz="2600" dirty="0" smtClean="0"/>
              <a:t>》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《</a:t>
            </a:r>
            <a:r>
              <a:rPr lang="zh-CN" altLang="en-US" sz="2600" dirty="0" smtClean="0"/>
              <a:t>数据库系统实现</a:t>
            </a:r>
            <a:r>
              <a:rPr lang="en-US" altLang="zh-CN" sz="2600" dirty="0" smtClean="0"/>
              <a:t>》</a:t>
            </a:r>
            <a:r>
              <a:rPr lang="zh-CN" altLang="en-US" sz="2600" dirty="0" smtClean="0"/>
              <a:t>（</a:t>
            </a:r>
            <a:r>
              <a:rPr lang="zh-CN" altLang="en-US" sz="2400" dirty="0" smtClean="0"/>
              <a:t>不同学校的课程具体名称有所差异）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038600" y="3352800"/>
            <a:ext cx="457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zh-CN" altLang="en-US" sz="2000" dirty="0" smtClean="0"/>
              <a:t>例如，</a:t>
            </a:r>
            <a:r>
              <a:rPr lang="zh-CN" altLang="en-US" sz="2000" dirty="0" smtClean="0"/>
              <a:t>斯坦福大学</a:t>
            </a:r>
            <a:endParaRPr lang="en-US" altLang="zh-CN" sz="2000" dirty="0" smtClean="0"/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sz="2000" b="1" dirty="0" smtClean="0"/>
              <a:t>Stanford University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lvl="0" indent="-342900" algn="l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     </a:t>
            </a:r>
            <a:r>
              <a:rPr lang="en-US" sz="2000" b="1" dirty="0" smtClean="0"/>
              <a:t>CS145</a:t>
            </a:r>
            <a:r>
              <a:rPr lang="en-US" sz="2000" dirty="0" smtClean="0"/>
              <a:t> Data Management and Data Systems</a:t>
            </a:r>
            <a:r>
              <a:rPr lang="zh-CN" altLang="en-US" sz="2000" dirty="0" smtClean="0"/>
              <a:t>（数据管理和数据系统）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     </a:t>
            </a:r>
            <a:r>
              <a:rPr lang="en-US" sz="2000" b="1" dirty="0" smtClean="0"/>
              <a:t>CS245</a:t>
            </a:r>
            <a:r>
              <a:rPr lang="en-US" sz="2000" dirty="0" smtClean="0"/>
              <a:t> Database System Implementation</a:t>
            </a:r>
            <a:r>
              <a:rPr lang="zh-CN" altLang="en-US" sz="2000" dirty="0" smtClean="0"/>
              <a:t>（数据库系统实现）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914400" y="3810000"/>
          <a:ext cx="2745259" cy="2362200"/>
        </p:xfrm>
        <a:graphic>
          <a:graphicData uri="http://schemas.openxmlformats.org/presentationml/2006/ole">
            <p:oleObj spid="_x0000_s46088" name="Visio" r:id="rId4" imgW="1024696" imgH="87512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这是一门什么样的实验课程？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3800" y="1219200"/>
            <a:ext cx="5105400" cy="53340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600" b="1" dirty="0" smtClean="0"/>
              <a:t>数据库系统基础教程</a:t>
            </a:r>
            <a:r>
              <a:rPr lang="zh-CN" altLang="en-US" sz="2600" dirty="0" smtClean="0"/>
              <a:t>，重点介绍数据库系统的基础理论知识。</a:t>
            </a:r>
            <a:r>
              <a:rPr lang="zh-CN" altLang="en-US" sz="2600" dirty="0" smtClean="0"/>
              <a:t>要求学生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掌握数据库原理</a:t>
            </a:r>
            <a:r>
              <a:rPr lang="zh-CN" altLang="en-US" sz="2600" dirty="0" smtClean="0"/>
              <a:t>，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学会使用数据库系统</a:t>
            </a:r>
            <a:r>
              <a:rPr lang="zh-CN" altLang="en-US" sz="2600" dirty="0" smtClean="0"/>
              <a:t>。</a:t>
            </a:r>
            <a:r>
              <a:rPr lang="zh-CN" altLang="en-US" sz="2600" b="1" dirty="0" smtClean="0"/>
              <a:t>（</a:t>
            </a:r>
            <a:r>
              <a:rPr lang="zh-CN" altLang="en-US" sz="2600" b="1" dirty="0" smtClean="0"/>
              <a:t>知其然）</a:t>
            </a:r>
            <a:endParaRPr lang="en-US" altLang="zh-CN" sz="2600" b="1" dirty="0" smtClean="0"/>
          </a:p>
          <a:p>
            <a:pPr lvl="0">
              <a:lnSpc>
                <a:spcPct val="150000"/>
              </a:lnSpc>
            </a:pPr>
            <a:r>
              <a:rPr lang="zh-CN" altLang="en-US" sz="2600" b="1" dirty="0" smtClean="0"/>
              <a:t>数据库系统实现</a:t>
            </a:r>
            <a:r>
              <a:rPr lang="zh-CN" altLang="en-US" sz="2600" dirty="0" smtClean="0"/>
              <a:t>，重点介绍数据库的内核，内部运行机制。</a:t>
            </a:r>
            <a:r>
              <a:rPr lang="zh-CN" altLang="en-US" sz="2600" dirty="0" smtClean="0"/>
              <a:t>要求学生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DBMS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实现技术有较深入的实践体会</a:t>
            </a:r>
            <a:r>
              <a:rPr lang="zh-CN" altLang="en-US" sz="2600" dirty="0" smtClean="0"/>
              <a:t>。（</a:t>
            </a:r>
            <a:r>
              <a:rPr lang="zh-CN" altLang="en-US" sz="2600" b="1" dirty="0" smtClean="0"/>
              <a:t>知其所以然）</a:t>
            </a:r>
            <a:endParaRPr lang="zh-CN" altLang="en-US" sz="2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6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762000" y="2133600"/>
          <a:ext cx="2656703" cy="2286000"/>
        </p:xfrm>
        <a:graphic>
          <a:graphicData uri="http://schemas.openxmlformats.org/presentationml/2006/ole">
            <p:oleObj spid="_x0000_s97285" name="Visio" r:id="rId3" imgW="1024696" imgH="87512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这是一门什么样的实验课程？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在国内高校课程体系中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通常也有两门课程组成。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数据库概论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数据库实用技术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762000" y="3733800"/>
          <a:ext cx="2819400" cy="2401711"/>
        </p:xfrm>
        <a:graphic>
          <a:graphicData uri="http://schemas.openxmlformats.org/presentationml/2006/ole">
            <p:oleObj spid="_x0000_s44035" name="Visio" r:id="rId3" imgW="1024696" imgH="875125" progId="Visio.Drawing.11">
              <p:embed/>
            </p:oleObj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886200" y="27432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数据库概论</a:t>
            </a: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，重点介绍数据库系统的基础理论知识，基本原理。</a:t>
            </a:r>
            <a:endParaRPr kumimoji="0" lang="en-US" altLang="zh-CN" sz="2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数据库实用技术</a:t>
            </a: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，重点介绍一个实际的商用</a:t>
            </a:r>
            <a:r>
              <a:rPr kumimoji="0" lang="en-US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</a:t>
            </a: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产品的安装配置、各种常用数据库对象的创建和管理。要求学生</a:t>
            </a: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开发一个数据库应用系统开发项目作为实践案例。</a:t>
            </a:r>
            <a:endParaRPr kumimoji="0" lang="zh-CN" altLang="en-US" sz="23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这是一门什么样的实验课程？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国内外高校开设数据库的相关课程情况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《</a:t>
            </a:r>
            <a:r>
              <a:rPr lang="en-US" b="1" dirty="0" smtClean="0">
                <a:solidFill>
                  <a:srgbClr val="FF0000"/>
                </a:solidFill>
              </a:rPr>
              <a:t>DBMS</a:t>
            </a:r>
            <a:r>
              <a:rPr lang="zh-CN" altLang="en-US" b="1" dirty="0" smtClean="0">
                <a:solidFill>
                  <a:srgbClr val="FF0000"/>
                </a:solidFill>
              </a:rPr>
              <a:t>实现</a:t>
            </a:r>
            <a:r>
              <a:rPr lang="en-US" altLang="zh-CN" b="1" dirty="0" smtClean="0">
                <a:solidFill>
                  <a:srgbClr val="FF0000"/>
                </a:solidFill>
              </a:rPr>
              <a:t>》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《</a:t>
            </a:r>
            <a:r>
              <a:rPr lang="zh-CN" altLang="en-US" b="1" dirty="0" smtClean="0">
                <a:solidFill>
                  <a:srgbClr val="FF0000"/>
                </a:solidFill>
              </a:rPr>
              <a:t>数据库系统</a:t>
            </a:r>
            <a:r>
              <a:rPr lang="en-US" altLang="zh-CN" b="1" dirty="0" smtClean="0">
                <a:solidFill>
                  <a:srgbClr val="FF0000"/>
                </a:solidFill>
              </a:rPr>
              <a:t>》</a:t>
            </a:r>
            <a:r>
              <a:rPr lang="zh-CN" altLang="en-US" b="1" dirty="0" smtClean="0">
                <a:solidFill>
                  <a:srgbClr val="FF0000"/>
                </a:solidFill>
              </a:rPr>
              <a:t>（或</a:t>
            </a:r>
            <a:r>
              <a:rPr lang="en-US" altLang="zh-CN" b="1" dirty="0" smtClean="0">
                <a:solidFill>
                  <a:srgbClr val="FF0000"/>
                </a:solidFill>
              </a:rPr>
              <a:t>《</a:t>
            </a:r>
            <a:r>
              <a:rPr lang="zh-CN" altLang="en-US" b="1" dirty="0" smtClean="0">
                <a:solidFill>
                  <a:srgbClr val="FF0000"/>
                </a:solidFill>
              </a:rPr>
              <a:t>数据库概论</a:t>
            </a:r>
            <a:r>
              <a:rPr lang="en-US" altLang="zh-CN" b="1" dirty="0" smtClean="0">
                <a:solidFill>
                  <a:srgbClr val="FF0000"/>
                </a:solidFill>
              </a:rPr>
              <a:t>》</a:t>
            </a:r>
            <a:r>
              <a:rPr lang="zh-CN" altLang="en-US" b="1" dirty="0" smtClean="0">
                <a:solidFill>
                  <a:srgbClr val="FF0000"/>
                </a:solidFill>
              </a:rPr>
              <a:t>）的联系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课程内容简介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这是一门什么样</a:t>
            </a:r>
            <a:r>
              <a:rPr lang="zh-CN" altLang="en-US" dirty="0" smtClean="0"/>
              <a:t>的实验课程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99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咱们将要开设的</a:t>
            </a:r>
            <a:r>
              <a:rPr lang="en-US" altLang="zh-CN" b="1" dirty="0" smtClean="0"/>
              <a:t>DBMS</a:t>
            </a:r>
            <a:r>
              <a:rPr lang="zh-CN" altLang="en-US" b="1" dirty="0" smtClean="0"/>
              <a:t>实现是一个什么样的课程？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9</a:t>
            </a:fld>
            <a:r>
              <a:rPr lang="en-US" altLang="zh-CN" dirty="0" smtClean="0"/>
              <a:t>/29</a:t>
            </a:r>
            <a:endParaRPr lang="en-US" altLang="zh-CN" dirty="0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971800" y="2514600"/>
          <a:ext cx="2436813" cy="3429000"/>
        </p:xfrm>
        <a:graphic>
          <a:graphicData uri="http://schemas.openxmlformats.org/presentationml/2006/ole">
            <p:oleObj spid="_x0000_s45057" name="Visio" r:id="rId3" imgW="1024696" imgH="144495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3951</TotalTime>
  <Words>1246</Words>
  <Application>Microsoft Office PowerPoint</Application>
  <PresentationFormat>全屏显示(4:3)</PresentationFormat>
  <Paragraphs>259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google adwords</vt:lpstr>
      <vt:lpstr>Image</vt:lpstr>
      <vt:lpstr>Visio</vt:lpstr>
      <vt:lpstr>Microsoft Visio 绘图</vt:lpstr>
      <vt:lpstr>“DBMS实现”—实验简介</vt:lpstr>
      <vt:lpstr>课程介绍</vt:lpstr>
      <vt:lpstr>这是一门什么样的实验课程？</vt:lpstr>
      <vt:lpstr>这是一门什么样的实验课程？</vt:lpstr>
      <vt:lpstr>这是一门什么样的实验课程？</vt:lpstr>
      <vt:lpstr>这是一门什么样的实验课程？</vt:lpstr>
      <vt:lpstr>这是一门什么样的实验课程？</vt:lpstr>
      <vt:lpstr>这是一门什么样的实验课程？</vt:lpstr>
      <vt:lpstr>这是一门什么样的实验课程？</vt:lpstr>
      <vt:lpstr>这是一门什么样的实验课程？</vt:lpstr>
      <vt:lpstr>这是一门什么样的实验课程？</vt:lpstr>
      <vt:lpstr>这是一门什么样的实验课程？</vt:lpstr>
      <vt:lpstr>这是一门什么样的实验课程？</vt:lpstr>
      <vt:lpstr>幻灯片 14</vt:lpstr>
      <vt:lpstr>如何学习这门实验课程？（How）</vt:lpstr>
      <vt:lpstr>如何学习这门实验课程？（How）</vt:lpstr>
      <vt:lpstr>课程大作业-要求</vt:lpstr>
      <vt:lpstr>课程大作业-要求</vt:lpstr>
      <vt:lpstr>课程大作业—场景实例</vt:lpstr>
      <vt:lpstr>课程大作业—场景实例</vt:lpstr>
      <vt:lpstr>课程大作业—场景实例</vt:lpstr>
      <vt:lpstr>课程大作业—场景实例</vt:lpstr>
      <vt:lpstr>课程大作业—场景实例</vt:lpstr>
      <vt:lpstr>课程大作业—场景实例</vt:lpstr>
      <vt:lpstr>课程大作业—场景实例</vt:lpstr>
      <vt:lpstr>课程大作业-团队组成</vt:lpstr>
      <vt:lpstr>课程大作业-答辩</vt:lpstr>
      <vt:lpstr>课程大作业-评分</vt:lpstr>
      <vt:lpstr>课程大作业-评分表格</vt:lpstr>
      <vt:lpstr>总结</vt:lpstr>
      <vt:lpstr>幻灯片 31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514</cp:revision>
  <dcterms:created xsi:type="dcterms:W3CDTF">2007-01-01T22:59:53Z</dcterms:created>
  <dcterms:modified xsi:type="dcterms:W3CDTF">2021-03-21T12:51:40Z</dcterms:modified>
</cp:coreProperties>
</file>