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373" r:id="rId3"/>
    <p:sldId id="384" r:id="rId4"/>
    <p:sldId id="386" r:id="rId5"/>
    <p:sldId id="374" r:id="rId6"/>
    <p:sldId id="259" r:id="rId7"/>
    <p:sldId id="372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60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33CC"/>
    <a:srgbClr val="0000FF"/>
    <a:srgbClr val="FF3300"/>
    <a:srgbClr val="CC0000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85529" autoAdjust="0"/>
  </p:normalViewPr>
  <p:slideViewPr>
    <p:cSldViewPr>
      <p:cViewPr varScale="1">
        <p:scale>
          <a:sx n="60" d="100"/>
          <a:sy n="60" d="100"/>
        </p:scale>
        <p:origin x="-16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28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3AD8A4-96D0-4440-90B8-21D47B90A03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8F7878-AFD8-4EE9-A04F-6C51BD1A2B8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D31073-D5F0-4818-A08F-A2E1B3C92312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D17F6A-24FD-47A7-90CD-2AB8A2649FFE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710842-0C03-4B20-B2AA-B4F7D0F01157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0383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B80B20-E246-443F-A3F4-F19C74394F86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9C00CF-FF22-46D3-AA98-2A3D0C1263A3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7744EA-4F93-4E89-A528-916923B51044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005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40005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28BC5A-9CB8-4859-90D9-7053BE9D5279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2D02D-417B-4D30-9288-1419C9EA9F23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B4B166-1A86-4F3D-860C-2C8F3E81F27B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B74738-9CF3-4EB1-B048-538146A4C29F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7B5849-B8AB-49BB-948B-BAE7B629E0B6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600C9-9A1F-40FA-8DF7-E8FF0F91D84E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fld id="{81643D68-EC48-4D7E-A7C9-276D45C0EEDA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7696200" y="5753100"/>
          <a:ext cx="1117600" cy="698500"/>
        </p:xfrm>
        <a:graphic>
          <a:graphicData uri="http://schemas.openxmlformats.org/presentationml/2006/ole">
            <p:oleObj spid="_x0000_s43015" name="Image" r:id="rId14" imgW="4066361" imgH="2541475" progId="">
              <p:embed/>
            </p:oleObj>
          </a:graphicData>
        </a:graphic>
      </p:graphicFrame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5943600" y="609600"/>
            <a:ext cx="257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chemeClr val="bg2"/>
                </a:solidFill>
                <a:latin typeface="Lucida Sans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Fill in</a:t>
            </a:r>
          </a:p>
        </p:txBody>
      </p:sp>
      <p:sp>
        <p:nvSpPr>
          <p:cNvPr id="4302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43022" name="Picture 1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143000" y="990600"/>
            <a:ext cx="6973888" cy="187325"/>
          </a:xfrm>
          <a:prstGeom prst="rect">
            <a:avLst/>
          </a:prstGeom>
          <a:noFill/>
        </p:spPr>
      </p:pic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533400" y="15240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sz="2800">
              <a:ea typeface="宋体" pitchFamily="2" charset="-122"/>
            </a:endParaRPr>
          </a:p>
        </p:txBody>
      </p:sp>
      <p:pic>
        <p:nvPicPr>
          <p:cNvPr id="43030" name="Picture 22" descr="0080020691001280270414"/>
          <p:cNvPicPr>
            <a:picLocks noChangeAspect="1" noChangeArrowheads="1"/>
          </p:cNvPicPr>
          <p:nvPr userDrawn="1"/>
        </p:nvPicPr>
        <p:blipFill>
          <a:blip r:embed="rId16"/>
          <a:srcRect l="13731" r="69485"/>
          <a:stretch>
            <a:fillRect/>
          </a:stretch>
        </p:blipFill>
        <p:spPr bwMode="auto">
          <a:xfrm>
            <a:off x="76200" y="87313"/>
            <a:ext cx="838200" cy="9032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305800" cy="14700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effectLst/>
                <a:ea typeface="宋体" pitchFamily="2" charset="-122"/>
              </a:rPr>
              <a:t>DBMS</a:t>
            </a:r>
            <a:r>
              <a:rPr lang="zh-CN" altLang="en-US" sz="3600" b="1" dirty="0" smtClean="0">
                <a:effectLst/>
                <a:ea typeface="宋体" pitchFamily="2" charset="-122"/>
              </a:rPr>
              <a:t>实现</a:t>
            </a:r>
            <a:r>
              <a:rPr lang="en-US" altLang="zh-CN" sz="3600" b="1" dirty="0" smtClean="0">
                <a:effectLst/>
                <a:ea typeface="宋体" pitchFamily="2" charset="-122"/>
              </a:rPr>
              <a:t>-01</a:t>
            </a:r>
            <a:br>
              <a:rPr lang="en-US" altLang="zh-CN" sz="3600" b="1" dirty="0" smtClean="0">
                <a:effectLst/>
                <a:ea typeface="宋体" pitchFamily="2" charset="-122"/>
              </a:rPr>
            </a:br>
            <a:r>
              <a:rPr lang="en-US" altLang="zh-CN" sz="3600" b="1" dirty="0" smtClean="0">
                <a:effectLst/>
                <a:ea typeface="宋体" pitchFamily="2" charset="-122"/>
              </a:rPr>
              <a:t>            — </a:t>
            </a:r>
            <a:r>
              <a:rPr lang="zh-CN" altLang="en-US" sz="3600" b="1" dirty="0" smtClean="0">
                <a:effectLst/>
                <a:ea typeface="宋体" pitchFamily="2" charset="-122"/>
              </a:rPr>
              <a:t>创建数据库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553200" cy="2209800"/>
          </a:xfrm>
        </p:spPr>
        <p:txBody>
          <a:bodyPr/>
          <a:lstStyle/>
          <a:p>
            <a:r>
              <a:rPr lang="zh-CN" altLang="en-US" dirty="0" smtClean="0"/>
              <a:t>丁艳辉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2021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03</a:t>
            </a:r>
            <a:r>
              <a:rPr lang="zh-CN" altLang="en-US" dirty="0" smtClean="0"/>
              <a:t>月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1—</a:t>
            </a:r>
            <a:r>
              <a:rPr lang="zh-CN" altLang="en-US" dirty="0" smtClean="0"/>
              <a:t>创建一个数据库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1.1 </a:t>
            </a:r>
            <a:r>
              <a:rPr lang="zh-CN" altLang="en-US" b="1" dirty="0" smtClean="0"/>
              <a:t>实验名称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    创建一个数据库（</a:t>
            </a:r>
            <a:r>
              <a:rPr lang="en-US" dirty="0" err="1" smtClean="0"/>
              <a:t>iDB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1.2 </a:t>
            </a:r>
            <a:r>
              <a:rPr lang="zh-CN" altLang="en-US" b="1" dirty="0" smtClean="0"/>
              <a:t>实验目的 ：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   了解和掌握数据库对象在磁盘上的存储形式。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10</a:t>
            </a:fld>
            <a:r>
              <a:rPr lang="en-US" altLang="zh-CN" dirty="0" smtClean="0"/>
              <a:t>/16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1—</a:t>
            </a:r>
            <a:r>
              <a:rPr lang="zh-CN" altLang="en-US" dirty="0" smtClean="0"/>
              <a:t>创建一个数据库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434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1.3 </a:t>
            </a:r>
            <a:r>
              <a:rPr lang="zh-CN" altLang="en-US" b="1" dirty="0" smtClean="0"/>
              <a:t>实验原理</a:t>
            </a:r>
            <a:r>
              <a:rPr lang="en-US" b="1" dirty="0" smtClean="0"/>
              <a:t> </a:t>
            </a:r>
            <a:r>
              <a:rPr lang="zh-CN" altLang="en-US" b="1" dirty="0" smtClean="0"/>
              <a:t>：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）简单的说，数据库是存储在计算机上的数据的集合。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）在</a:t>
            </a:r>
            <a:r>
              <a:rPr lang="en-US" altLang="zh-CN" dirty="0" smtClean="0"/>
              <a:t>DBMS</a:t>
            </a:r>
            <a:r>
              <a:rPr lang="zh-CN" altLang="en-US" dirty="0" smtClean="0"/>
              <a:t>实现中，以文件夹的形式，存储数据库。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）以文件的形式，存储各种数据库对象（例如，数据表、索引等）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11</a:t>
            </a:fld>
            <a:r>
              <a:rPr lang="en-US" altLang="zh-CN" dirty="0" smtClean="0"/>
              <a:t>/16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1—</a:t>
            </a:r>
            <a:r>
              <a:rPr lang="zh-CN" altLang="en-US" dirty="0" smtClean="0"/>
              <a:t>创建一个数据库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 </a:t>
            </a:r>
            <a:r>
              <a:rPr lang="en-US" altLang="zh-CN" b="1" dirty="0" smtClean="0"/>
              <a:t>1.4 </a:t>
            </a:r>
            <a:r>
              <a:rPr lang="zh-CN" altLang="en-US" b="1" dirty="0" smtClean="0"/>
              <a:t>实验要求：</a:t>
            </a:r>
          </a:p>
          <a:p>
            <a:pPr lvl="0">
              <a:lnSpc>
                <a:spcPct val="150000"/>
              </a:lnSpc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）在当前目录下， 创建一个文件夹，名称为，   </a:t>
            </a:r>
            <a:endParaRPr lang="en-US" altLang="zh-CN" dirty="0" smtClean="0"/>
          </a:p>
          <a:p>
            <a:pPr lvl="0">
              <a:lnSpc>
                <a:spcPct val="150000"/>
              </a:lnSpc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iDB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1.5 </a:t>
            </a:r>
            <a:r>
              <a:rPr lang="zh-CN" altLang="en-US" b="1" dirty="0" smtClean="0"/>
              <a:t>实验环境</a:t>
            </a:r>
            <a:r>
              <a:rPr lang="en-US" b="1" dirty="0" smtClean="0"/>
              <a:t> 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（不限）</a:t>
            </a:r>
            <a:endParaRPr lang="zh-CN" altLang="en-US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     建议程序设计语言，</a:t>
            </a:r>
            <a:r>
              <a:rPr lang="en-US" dirty="0" smtClean="0"/>
              <a:t>Java</a:t>
            </a:r>
            <a:endParaRPr lang="zh-CN" altLang="en-US" dirty="0" smtClean="0"/>
          </a:p>
          <a:p>
            <a:pPr lvl="0">
              <a:lnSpc>
                <a:spcPct val="150000"/>
              </a:lnSpc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12</a:t>
            </a:fld>
            <a:r>
              <a:rPr lang="en-US" altLang="zh-CN" dirty="0" smtClean="0"/>
              <a:t>/16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1—</a:t>
            </a:r>
            <a:r>
              <a:rPr lang="zh-CN" altLang="en-US" dirty="0" smtClean="0"/>
              <a:t>创建一个数据库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1.6 </a:t>
            </a:r>
            <a:r>
              <a:rPr lang="zh-CN" altLang="en-US" b="1" dirty="0" smtClean="0"/>
              <a:t>实验提示</a:t>
            </a:r>
            <a:endParaRPr lang="en-US" altLang="zh-CN" b="1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   1</a:t>
            </a:r>
            <a:r>
              <a:rPr lang="zh-CN" altLang="en-US" dirty="0" smtClean="0"/>
              <a:t>）流程图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13</a:t>
            </a:fld>
            <a:r>
              <a:rPr lang="en-US" altLang="zh-CN" dirty="0" smtClean="0"/>
              <a:t>/16</a:t>
            </a:r>
            <a:endParaRPr lang="en-US" altLang="zh-CN" dirty="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3657600" y="3505200"/>
          <a:ext cx="1752600" cy="2575249"/>
        </p:xfrm>
        <a:graphic>
          <a:graphicData uri="http://schemas.openxmlformats.org/presentationml/2006/ole">
            <p:oleObj spid="_x0000_s100355" name="Visio" r:id="rId3" imgW="934805" imgH="136910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1—</a:t>
            </a:r>
            <a:r>
              <a:rPr lang="zh-CN" altLang="en-US" dirty="0" smtClean="0"/>
              <a:t>创建一个数据库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1.6 </a:t>
            </a:r>
            <a:r>
              <a:rPr lang="zh-CN" altLang="en-US" b="1" dirty="0" smtClean="0"/>
              <a:t>实验提示</a:t>
            </a:r>
            <a:endParaRPr lang="en-US" altLang="zh-CN" b="1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     2</a:t>
            </a:r>
            <a:r>
              <a:rPr lang="zh-CN" altLang="en-US" dirty="0" smtClean="0"/>
              <a:t>）实现细节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14</a:t>
            </a:fld>
            <a:r>
              <a:rPr lang="en-US" altLang="zh-CN" dirty="0" smtClean="0"/>
              <a:t>/16</a:t>
            </a:r>
            <a:endParaRPr lang="en-US" altLang="zh-CN" dirty="0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657600"/>
            <a:ext cx="21050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数据库如何进行存储？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15</a:t>
            </a:fld>
            <a:r>
              <a:rPr lang="en-US" altLang="zh-CN" dirty="0" smtClean="0"/>
              <a:t>/16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DBMS实现实验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71600" y="3733800"/>
            <a:ext cx="6096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DBMS</a:t>
            </a:r>
            <a:r>
              <a:rPr lang="zh-CN" altLang="en-US" b="1" dirty="0" smtClean="0"/>
              <a:t>实现课程的定位</a:t>
            </a:r>
            <a:endParaRPr lang="en-US" altLang="zh-CN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   </a:t>
            </a:r>
            <a:r>
              <a:rPr lang="zh-CN" altLang="en-US" dirty="0" smtClean="0"/>
              <a:t>“知其然，知其所以然”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DBMS</a:t>
            </a:r>
            <a:r>
              <a:rPr lang="zh-CN" altLang="en-US" b="1" dirty="0" smtClean="0"/>
              <a:t>实现课程的内容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2</a:t>
            </a:fld>
            <a:r>
              <a:rPr lang="en-US" altLang="zh-CN" dirty="0" smtClean="0"/>
              <a:t>/16</a:t>
            </a:r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2438400" y="6019800"/>
            <a:ext cx="1219200" cy="53340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172200" y="4267200"/>
            <a:ext cx="1219200" cy="45720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6248400" y="5181600"/>
            <a:ext cx="1219200" cy="45720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6172200" y="5715000"/>
            <a:ext cx="1219200" cy="45720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5715000" y="3657600"/>
            <a:ext cx="1219200" cy="53340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项目大作业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434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600" b="1" dirty="0" smtClean="0"/>
              <a:t>实现一个简单的</a:t>
            </a:r>
            <a:r>
              <a:rPr lang="en-US" altLang="zh-CN" sz="2600" b="1" dirty="0" smtClean="0"/>
              <a:t>DBMS</a:t>
            </a:r>
            <a:r>
              <a:rPr lang="zh-CN" altLang="en-US" sz="2600" b="1" dirty="0" smtClean="0"/>
              <a:t>，至少包括以下功能</a:t>
            </a:r>
            <a:r>
              <a:rPr lang="zh-CN" altLang="en-US" sz="2600" dirty="0" smtClean="0"/>
              <a:t>： </a:t>
            </a:r>
            <a:endParaRPr lang="en-US" altLang="zh-CN" sz="2600" dirty="0" smtClean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600" dirty="0" smtClean="0"/>
              <a:t>创建数据库</a:t>
            </a:r>
            <a:endParaRPr lang="en-US" altLang="zh-CN" sz="2600" dirty="0" smtClean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600" dirty="0" smtClean="0"/>
              <a:t> </a:t>
            </a:r>
            <a:r>
              <a:rPr lang="zh-CN" altLang="en-US" sz="2600" dirty="0" smtClean="0"/>
              <a:t>建立数据表</a:t>
            </a:r>
            <a:endParaRPr lang="en-US" altLang="zh-CN" sz="2600" dirty="0" smtClean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600" dirty="0" smtClean="0"/>
              <a:t> </a:t>
            </a:r>
            <a:r>
              <a:rPr lang="zh-CN" altLang="en-US" sz="2600" dirty="0" smtClean="0"/>
              <a:t>插入数据</a:t>
            </a:r>
            <a:endParaRPr lang="en-US" altLang="zh-CN" sz="2600" dirty="0" smtClean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600" dirty="0" smtClean="0"/>
              <a:t> </a:t>
            </a:r>
            <a:r>
              <a:rPr lang="zh-CN" altLang="en-US" sz="2600" dirty="0" smtClean="0"/>
              <a:t>修改数据</a:t>
            </a:r>
            <a:endParaRPr lang="en-US" altLang="zh-CN" sz="2600" dirty="0" smtClean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600" dirty="0" smtClean="0"/>
              <a:t> </a:t>
            </a:r>
            <a:r>
              <a:rPr lang="zh-CN" altLang="en-US" sz="2600" dirty="0" smtClean="0"/>
              <a:t>删除数据</a:t>
            </a:r>
            <a:endParaRPr lang="en-US" altLang="zh-CN" sz="2600" dirty="0" smtClean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600" dirty="0" smtClean="0"/>
              <a:t> </a:t>
            </a:r>
            <a:r>
              <a:rPr lang="zh-CN" altLang="en-US" sz="2600" dirty="0" smtClean="0"/>
              <a:t>查询数据</a:t>
            </a:r>
            <a:endParaRPr lang="en-US" altLang="zh-CN" sz="2600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3</a:t>
            </a:fld>
            <a:r>
              <a:rPr lang="en-US" altLang="zh-CN" dirty="0" smtClean="0"/>
              <a:t>/16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场景实例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153400" cy="434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学生信息管理</a:t>
            </a:r>
            <a:endParaRPr lang="en-US" altLang="zh-CN" b="1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）第一步：创建一个学生管理数据库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）第二步：创建一个学生通讯信息数据表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）第三步：插入多条学生记录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）第四步：修改张同学的电话号码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）第五步：删除一位中途退学的李同学信息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）第六步：查询</a:t>
            </a:r>
            <a:r>
              <a:rPr lang="en-US" dirty="0" smtClean="0"/>
              <a:t>2021</a:t>
            </a:r>
            <a:r>
              <a:rPr lang="zh-CN" altLang="en-US" dirty="0" smtClean="0"/>
              <a:t>级同学的姓名和电话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4</a:t>
            </a:fld>
            <a:r>
              <a:rPr lang="en-US" altLang="zh-CN" dirty="0" smtClean="0"/>
              <a:t>/16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DBMS实现实验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66800" y="1981200"/>
            <a:ext cx="7086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本节课程介绍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5</a:t>
            </a:fld>
            <a:r>
              <a:rPr lang="en-US" altLang="zh-CN" dirty="0" smtClean="0"/>
              <a:t>/16</a:t>
            </a:r>
            <a:endParaRPr lang="en-US" altLang="zh-CN" dirty="0"/>
          </a:p>
        </p:txBody>
      </p:sp>
      <p:sp>
        <p:nvSpPr>
          <p:cNvPr id="10" name="圆角矩形 9"/>
          <p:cNvSpPr/>
          <p:nvPr/>
        </p:nvSpPr>
        <p:spPr bwMode="auto">
          <a:xfrm>
            <a:off x="6172200" y="1981200"/>
            <a:ext cx="1295400" cy="60960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5E75DC-3086-4606-8A41-7EDEFDF30008}" type="slidenum">
              <a:rPr lang="zh-CN" altLang="en-US"/>
              <a:pPr/>
              <a:t>6</a:t>
            </a:fld>
            <a:r>
              <a:rPr lang="en-US" altLang="zh-CN" dirty="0" smtClean="0"/>
              <a:t>/16</a:t>
            </a:r>
            <a:endParaRPr lang="en-US" altLang="zh-CN" dirty="0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本节课程介绍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ea typeface="宋体" pitchFamily="2" charset="-122"/>
              </a:rPr>
              <a:t>提出问题</a:t>
            </a:r>
            <a:endParaRPr lang="en-US" altLang="zh-CN" b="1" dirty="0" smtClean="0">
              <a:ea typeface="宋体" pitchFamily="2" charset="-122"/>
            </a:endParaRPr>
          </a:p>
          <a:p>
            <a:endParaRPr lang="zh-CN" altLang="en-US" b="1" dirty="0">
              <a:ea typeface="宋体" pitchFamily="2" charset="-122"/>
            </a:endParaRPr>
          </a:p>
          <a:p>
            <a:r>
              <a:rPr lang="zh-CN" altLang="en-US" b="1" dirty="0" smtClean="0">
                <a:ea typeface="宋体" pitchFamily="2" charset="-122"/>
              </a:rPr>
              <a:t>分析问题</a:t>
            </a:r>
            <a:endParaRPr lang="en-US" altLang="zh-CN" b="1" dirty="0" smtClean="0">
              <a:ea typeface="宋体" pitchFamily="2" charset="-122"/>
            </a:endParaRPr>
          </a:p>
          <a:p>
            <a:endParaRPr lang="zh-CN" altLang="en-US" b="1" dirty="0">
              <a:ea typeface="宋体" pitchFamily="2" charset="-122"/>
            </a:endParaRPr>
          </a:p>
          <a:p>
            <a:r>
              <a:rPr lang="zh-CN" altLang="en-US" b="1" dirty="0" smtClean="0">
                <a:ea typeface="宋体" pitchFamily="2" charset="-122"/>
              </a:rPr>
              <a:t>解决问题</a:t>
            </a:r>
            <a:endParaRPr lang="zh-CN" altLang="en-US" b="1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一、提出问题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76400"/>
            <a:ext cx="8153400" cy="434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如何创建数据库？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7</a:t>
            </a:fld>
            <a:r>
              <a:rPr lang="en-US" altLang="zh-CN" dirty="0" smtClean="0"/>
              <a:t>/16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09600" y="3200400"/>
            <a:ext cx="800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zh-CN" altLang="en-US" sz="2800" b="1" dirty="0" smtClean="0"/>
              <a:t>数据库以什么样的形式被存储在存储设备中？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二、分析问题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简单的说，数据库是存储在计算机上的数据的集合。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DBMS</a:t>
            </a:r>
            <a:r>
              <a:rPr lang="zh-CN" altLang="en-US" dirty="0" smtClean="0"/>
              <a:t>实现中，以</a:t>
            </a:r>
            <a:r>
              <a:rPr lang="zh-CN" altLang="en-US" b="1" dirty="0" smtClean="0">
                <a:solidFill>
                  <a:srgbClr val="FF0000"/>
                </a:solidFill>
              </a:rPr>
              <a:t>文件夹</a:t>
            </a:r>
            <a:r>
              <a:rPr lang="zh-CN" altLang="en-US" dirty="0" smtClean="0"/>
              <a:t>的形式，存储数据库。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以</a:t>
            </a:r>
            <a:r>
              <a:rPr lang="zh-CN" altLang="en-US" b="1" dirty="0" smtClean="0">
                <a:solidFill>
                  <a:srgbClr val="FF0000"/>
                </a:solidFill>
              </a:rPr>
              <a:t>文件</a:t>
            </a:r>
            <a:r>
              <a:rPr lang="zh-CN" altLang="en-US" dirty="0" smtClean="0"/>
              <a:t>的形式，存储各种数据库对象（例如，数据表、索引等）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8</a:t>
            </a:fld>
            <a:r>
              <a:rPr lang="en-US" altLang="zh-CN" dirty="0" smtClean="0"/>
              <a:t>/16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三、解决问题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创建一个文件夹，存储数据库。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9</a:t>
            </a:fld>
            <a:r>
              <a:rPr lang="en-US" altLang="zh-CN" dirty="0" smtClean="0"/>
              <a:t>/16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ogle adwords">
  <a:themeElements>
    <a:clrScheme name="google adword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ogle adwords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oogle adword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Google PowerPoint Template</Template>
  <TotalTime>4187</TotalTime>
  <Words>363</Words>
  <Application>Microsoft Office PowerPoint</Application>
  <PresentationFormat>全屏显示(4:3)</PresentationFormat>
  <Paragraphs>82</Paragraphs>
  <Slides>15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google adwords</vt:lpstr>
      <vt:lpstr>Image</vt:lpstr>
      <vt:lpstr>Visio</vt:lpstr>
      <vt:lpstr>DBMS实现-01             — 创建数据库</vt:lpstr>
      <vt:lpstr>课程回顾</vt:lpstr>
      <vt:lpstr>课程回顾—项目大作业</vt:lpstr>
      <vt:lpstr>课程回顾—场景实例</vt:lpstr>
      <vt:lpstr>本节课程介绍</vt:lpstr>
      <vt:lpstr>本节课程介绍</vt:lpstr>
      <vt:lpstr>一、提出问题</vt:lpstr>
      <vt:lpstr>二、分析问题</vt:lpstr>
      <vt:lpstr>三、解决问题</vt:lpstr>
      <vt:lpstr>实验1—创建一个数据库</vt:lpstr>
      <vt:lpstr>实验1—创建一个数据库</vt:lpstr>
      <vt:lpstr>实验1—创建一个数据库</vt:lpstr>
      <vt:lpstr>实验1—创建一个数据库</vt:lpstr>
      <vt:lpstr>实验1—创建一个数据库</vt:lpstr>
      <vt:lpstr>小结</vt:lpstr>
    </vt:vector>
  </TitlesOfParts>
  <Company>Google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Web-scale Data Integration: You can only afford to Pay As You Go</dc:title>
  <dc:creator>Google Employee</dc:creator>
  <cp:lastModifiedBy>thinkpad</cp:lastModifiedBy>
  <cp:revision>509</cp:revision>
  <dcterms:created xsi:type="dcterms:W3CDTF">2007-01-01T22:59:53Z</dcterms:created>
  <dcterms:modified xsi:type="dcterms:W3CDTF">2021-03-21T13:03:29Z</dcterms:modified>
</cp:coreProperties>
</file>