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256" r:id="rId2"/>
    <p:sldId id="383" r:id="rId3"/>
    <p:sldId id="384" r:id="rId4"/>
    <p:sldId id="378" r:id="rId5"/>
    <p:sldId id="379" r:id="rId6"/>
    <p:sldId id="380" r:id="rId7"/>
    <p:sldId id="381" r:id="rId8"/>
    <p:sldId id="382" r:id="rId9"/>
    <p:sldId id="385" r:id="rId10"/>
    <p:sldId id="386" r:id="rId11"/>
    <p:sldId id="387" r:id="rId12"/>
    <p:sldId id="360" r:id="rId13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gb2312"/>
  <p:clrMru>
    <a:srgbClr val="0033CC"/>
    <a:srgbClr val="0000FF"/>
    <a:srgbClr val="FF3300"/>
    <a:srgbClr val="CC0000"/>
    <a:srgbClr val="0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41" autoAdjust="0"/>
    <p:restoredTop sz="85529" autoAdjust="0"/>
  </p:normalViewPr>
  <p:slideViewPr>
    <p:cSldViewPr>
      <p:cViewPr varScale="1">
        <p:scale>
          <a:sx n="60" d="100"/>
          <a:sy n="60" d="100"/>
        </p:scale>
        <p:origin x="-166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286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63AD8A4-96D0-4440-90B8-21D47B90A03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61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18F7878-AFD8-4EE9-A04F-6C51BD1A2B8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D31073-D5F0-4818-A08F-A2E1B3C92312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F7878-AFD8-4EE9-A04F-6C51BD1A2B8F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D17F6A-24FD-47A7-90CD-2AB8A2649FFE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710842-0C03-4B20-B2AA-B4F7D0F01157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2038350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5962650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0B80B20-E246-443F-A3F4-F19C74394F86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9C00CF-FF22-46D3-AA98-2A3D0C1263A3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7744EA-4F93-4E89-A528-916923B51044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005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676400"/>
            <a:ext cx="40005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428BC5A-9CB8-4859-90D9-7053BE9D5279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D2D02D-417B-4D30-9288-1419C9EA9F23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EB4B166-1A86-4F3D-860C-2C8F3E81F27B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7B74738-9CF3-4EB1-B048-538146A4C29F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7B5849-B8AB-49BB-948B-BAE7B629E0B6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600C9-9A1F-40FA-8DF7-E8FF0F91D84E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fld id="{81643D68-EC48-4D7E-A7C9-276D45C0EEDA}" type="slidenum">
              <a:rPr lang="zh-CN" altLang="en-US"/>
              <a:pPr/>
              <a:t>‹#›</a:t>
            </a:fld>
            <a:r>
              <a:rPr lang="en-US" altLang="zh-CN"/>
              <a:t>/39</a:t>
            </a:r>
          </a:p>
        </p:txBody>
      </p:sp>
      <p:graphicFrame>
        <p:nvGraphicFramePr>
          <p:cNvPr id="43015" name="Object 7"/>
          <p:cNvGraphicFramePr>
            <a:graphicFrameLocks noChangeAspect="1"/>
          </p:cNvGraphicFramePr>
          <p:nvPr/>
        </p:nvGraphicFramePr>
        <p:xfrm>
          <a:off x="7696200" y="5753100"/>
          <a:ext cx="1117600" cy="698500"/>
        </p:xfrm>
        <a:graphic>
          <a:graphicData uri="http://schemas.openxmlformats.org/presentationml/2006/ole">
            <p:oleObj spid="_x0000_s43015" name="Image" r:id="rId14" imgW="4066361" imgH="2541475" progId="">
              <p:embed/>
            </p:oleObj>
          </a:graphicData>
        </a:graphic>
      </p:graphicFrame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5943600" y="609600"/>
            <a:ext cx="257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>
                <a:solidFill>
                  <a:schemeClr val="bg2"/>
                </a:solidFill>
                <a:latin typeface="Lucida Sans" pitchFamily="34" charset="0"/>
                <a:ea typeface="宋体" pitchFamily="2" charset="-122"/>
              </a:rPr>
              <a:t> </a:t>
            </a:r>
          </a:p>
        </p:txBody>
      </p:sp>
      <p:sp>
        <p:nvSpPr>
          <p:cNvPr id="4301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Fill in</a:t>
            </a:r>
          </a:p>
        </p:txBody>
      </p:sp>
      <p:sp>
        <p:nvSpPr>
          <p:cNvPr id="4302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76400"/>
            <a:ext cx="8153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pic>
        <p:nvPicPr>
          <p:cNvPr id="43022" name="Picture 14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143000" y="990600"/>
            <a:ext cx="6973888" cy="187325"/>
          </a:xfrm>
          <a:prstGeom prst="rect">
            <a:avLst/>
          </a:prstGeom>
          <a:noFill/>
        </p:spPr>
      </p:pic>
      <p:sp>
        <p:nvSpPr>
          <p:cNvPr id="43024" name="Text Box 16"/>
          <p:cNvSpPr txBox="1">
            <a:spLocks noChangeArrowheads="1"/>
          </p:cNvSpPr>
          <p:nvPr/>
        </p:nvSpPr>
        <p:spPr bwMode="auto">
          <a:xfrm>
            <a:off x="533400" y="1524000"/>
            <a:ext cx="800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en-US" sz="2800">
              <a:ea typeface="宋体" pitchFamily="2" charset="-122"/>
            </a:endParaRPr>
          </a:p>
        </p:txBody>
      </p:sp>
      <p:pic>
        <p:nvPicPr>
          <p:cNvPr id="43030" name="Picture 22" descr="0080020691001280270414"/>
          <p:cNvPicPr>
            <a:picLocks noChangeAspect="1" noChangeArrowheads="1"/>
          </p:cNvPicPr>
          <p:nvPr userDrawn="1"/>
        </p:nvPicPr>
        <p:blipFill>
          <a:blip r:embed="rId16"/>
          <a:srcRect l="13731" r="69485"/>
          <a:stretch>
            <a:fillRect/>
          </a:stretch>
        </p:blipFill>
        <p:spPr bwMode="auto">
          <a:xfrm>
            <a:off x="76200" y="87313"/>
            <a:ext cx="838200" cy="90328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Lucida Sans Unicode" pitchFamily="34" charset="0"/>
          <a:cs typeface="Lucida Sans Unicode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Lucida Sans Unicode" pitchFamily="34" charset="0"/>
          <a:cs typeface="Lucida Sans Unicode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Lucida Sans Unicode" pitchFamily="34" charset="0"/>
          <a:cs typeface="Lucida Sans Unicode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Lucida Sans Unicode" pitchFamily="34" charset="0"/>
          <a:cs typeface="Lucida Sans Unicode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Lucida Sans Unicode" pitchFamily="34" charset="0"/>
          <a:cs typeface="Lucida Sans Unicode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Lucida Sans Unicode" pitchFamily="34" charset="0"/>
          <a:cs typeface="Lucida Sans Unicode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Lucida Sans Unicode" pitchFamily="34" charset="0"/>
          <a:cs typeface="Lucida Sans Unicode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Lucida Sans Unicode" pitchFamily="34" charset="0"/>
          <a:cs typeface="Lucida Sans Unicode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Blip>
          <a:blip r:embed="rId17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Blip>
          <a:blip r:embed="rId17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752600"/>
            <a:ext cx="8458200" cy="14700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600" b="1" dirty="0" smtClean="0">
                <a:effectLst/>
                <a:ea typeface="宋体" pitchFamily="2" charset="-122"/>
              </a:rPr>
              <a:t>DBMS</a:t>
            </a:r>
            <a:r>
              <a:rPr lang="zh-CN" altLang="en-US" sz="3600" b="1" dirty="0" smtClean="0">
                <a:effectLst/>
                <a:ea typeface="宋体" pitchFamily="2" charset="-122"/>
              </a:rPr>
              <a:t>实现</a:t>
            </a:r>
            <a:r>
              <a:rPr lang="en-US" altLang="zh-CN" sz="3600" b="1" dirty="0" smtClean="0">
                <a:effectLst/>
                <a:ea typeface="宋体" pitchFamily="2" charset="-122"/>
              </a:rPr>
              <a:t>-02</a:t>
            </a:r>
            <a:br>
              <a:rPr lang="en-US" altLang="zh-CN" sz="3600" b="1" dirty="0" smtClean="0">
                <a:effectLst/>
                <a:ea typeface="宋体" pitchFamily="2" charset="-122"/>
              </a:rPr>
            </a:br>
            <a:r>
              <a:rPr lang="en-US" altLang="zh-CN" sz="3600" b="1" dirty="0" smtClean="0">
                <a:effectLst/>
                <a:ea typeface="宋体" pitchFamily="2" charset="-122"/>
              </a:rPr>
              <a:t>                  — </a:t>
            </a:r>
            <a:r>
              <a:rPr lang="zh-CN" altLang="en-US" sz="3000" b="1" dirty="0" smtClean="0">
                <a:effectLst/>
                <a:ea typeface="宋体" pitchFamily="2" charset="-122"/>
              </a:rPr>
              <a:t>实现对磁盘文件的读写操作</a:t>
            </a:r>
            <a:endParaRPr lang="en-US" altLang="zh-CN" sz="3000" dirty="0">
              <a:ea typeface="宋体" pitchFamily="2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553200" cy="2209800"/>
          </a:xfrm>
        </p:spPr>
        <p:txBody>
          <a:bodyPr/>
          <a:lstStyle/>
          <a:p>
            <a:r>
              <a:rPr lang="zh-CN" altLang="en-US" dirty="0" smtClean="0"/>
              <a:t>丁艳辉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2021</a:t>
            </a:r>
            <a:r>
              <a:rPr lang="zh-CN" altLang="en-US" dirty="0" smtClean="0"/>
              <a:t>年</a:t>
            </a:r>
            <a:r>
              <a:rPr lang="en-US" altLang="zh-CN" dirty="0" smtClean="0"/>
              <a:t>03</a:t>
            </a:r>
            <a:r>
              <a:rPr lang="zh-CN" altLang="en-US" dirty="0" smtClean="0"/>
              <a:t>月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153400" cy="7620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JavaFileTest</a:t>
            </a:r>
            <a:r>
              <a:rPr lang="en-US" dirty="0" smtClean="0"/>
              <a:t> </a:t>
            </a:r>
            <a:r>
              <a:rPr lang="zh-CN" altLang="en-US" dirty="0" smtClean="0"/>
              <a:t>流程图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10</a:t>
            </a:fld>
            <a:r>
              <a:rPr lang="en-US" altLang="zh-CN" dirty="0" smtClean="0"/>
              <a:t>/12</a:t>
            </a:r>
            <a:endParaRPr lang="en-US" altLang="zh-CN" dirty="0"/>
          </a:p>
        </p:txBody>
      </p:sp>
      <p:sp>
        <p:nvSpPr>
          <p:cNvPr id="132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2097" name="Object 1"/>
          <p:cNvGraphicFramePr>
            <a:graphicFrameLocks noChangeAspect="1"/>
          </p:cNvGraphicFramePr>
          <p:nvPr/>
        </p:nvGraphicFramePr>
        <p:xfrm>
          <a:off x="5791200" y="1219200"/>
          <a:ext cx="1371600" cy="5472404"/>
        </p:xfrm>
        <a:graphic>
          <a:graphicData uri="http://schemas.openxmlformats.org/presentationml/2006/ole">
            <p:oleObj spid="_x0000_s132097" name="Visio" r:id="rId3" imgW="934805" imgH="3724544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、如何实现其他数据类型的操作；例如，日期型，布尔型等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2</a:t>
            </a:r>
            <a:r>
              <a:rPr lang="zh-CN" altLang="en-US" dirty="0" smtClean="0"/>
              <a:t>、如何实现大对象的存储和操作，例如二进制大对象，照片、视频等；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11</a:t>
            </a:fld>
            <a:r>
              <a:rPr lang="en-US" altLang="zh-CN" dirty="0" smtClean="0"/>
              <a:t>/12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文件操作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文件的建立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在文件中读写不同类型的数据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12</a:t>
            </a:fld>
            <a:r>
              <a:rPr lang="en-US" altLang="zh-CN" dirty="0" smtClean="0"/>
              <a:t>/12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创建数据库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2</a:t>
            </a:fld>
            <a:r>
              <a:rPr lang="en-US" altLang="zh-CN" dirty="0" smtClean="0"/>
              <a:t>/12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目标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为后续建立数据表、操作数据表奠定基础。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具体内容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dirty="0" smtClean="0"/>
              <a:t>    1</a:t>
            </a:r>
            <a:r>
              <a:rPr lang="zh-CN" altLang="en-US" dirty="0" smtClean="0"/>
              <a:t>）实现文件的建立；</a:t>
            </a:r>
            <a:endParaRPr lang="en-US" altLang="zh-CN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）实现对文件的读写操作</a:t>
            </a:r>
            <a:endParaRPr lang="en-US" altLang="zh-CN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dirty="0" smtClean="0"/>
              <a:t>   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 在文件中读写不同类型的数据（例如整型、字符型）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3</a:t>
            </a:fld>
            <a:r>
              <a:rPr lang="en-US" altLang="zh-CN" smtClean="0"/>
              <a:t>/39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2—</a:t>
            </a:r>
            <a:r>
              <a:rPr lang="zh-CN" altLang="en-US" dirty="0" smtClean="0"/>
              <a:t>实现对磁盘文件的读写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 smtClean="0"/>
              <a:t>2.1 </a:t>
            </a:r>
            <a:r>
              <a:rPr lang="zh-CN" altLang="en-US" b="1" dirty="0" smtClean="0"/>
              <a:t>实验名称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dirty="0" smtClean="0"/>
              <a:t>    实现对磁盘文件的读写操作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2.2 </a:t>
            </a:r>
            <a:r>
              <a:rPr lang="zh-CN" altLang="en-US" b="1" dirty="0" smtClean="0"/>
              <a:t>实验目的 ：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）掌握对文件的建立及读写操作；</a:t>
            </a:r>
          </a:p>
          <a:p>
            <a:pPr lvl="0">
              <a:lnSpc>
                <a:spcPct val="150000"/>
              </a:lnSpc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）掌握在文件中读写不同类型的数据（例如，整型、字符串）</a:t>
            </a:r>
          </a:p>
          <a:p>
            <a:pPr>
              <a:lnSpc>
                <a:spcPct val="150000"/>
              </a:lnSpc>
              <a:buNone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4</a:t>
            </a:fld>
            <a:r>
              <a:rPr lang="en-US" altLang="zh-CN" dirty="0" smtClean="0"/>
              <a:t>/12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2—</a:t>
            </a:r>
            <a:r>
              <a:rPr lang="zh-CN" altLang="en-US" dirty="0" smtClean="0"/>
              <a:t>实现对磁盘文件的读写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676400"/>
            <a:ext cx="8610600" cy="4343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 smtClean="0"/>
              <a:t>2.3 </a:t>
            </a:r>
            <a:r>
              <a:rPr lang="zh-CN" altLang="en-US" b="1" dirty="0" smtClean="0"/>
              <a:t>实验原理</a:t>
            </a:r>
            <a:r>
              <a:rPr lang="en-US" b="1" dirty="0" smtClean="0"/>
              <a:t> 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dirty="0" smtClean="0"/>
              <a:t>       文件操作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2.4 </a:t>
            </a:r>
            <a:r>
              <a:rPr lang="zh-CN" altLang="en-US" b="1" dirty="0" smtClean="0"/>
              <a:t>实验要求：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dirty="0" smtClean="0"/>
              <a:t>   1</a:t>
            </a:r>
            <a:r>
              <a:rPr lang="zh-CN" altLang="en-US" dirty="0" smtClean="0"/>
              <a:t>）建立数据文件，</a:t>
            </a:r>
            <a:r>
              <a:rPr lang="en-US" dirty="0" err="1" smtClean="0"/>
              <a:t>iDB_datafile</a:t>
            </a:r>
            <a:r>
              <a:rPr lang="en-US" dirty="0" smtClean="0"/>
              <a:t> 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dirty="0" smtClean="0"/>
              <a:t>   2</a:t>
            </a:r>
            <a:r>
              <a:rPr lang="zh-CN" altLang="en-US" dirty="0" smtClean="0"/>
              <a:t>）在偏移量为</a:t>
            </a:r>
            <a:r>
              <a:rPr lang="en-US" dirty="0" smtClean="0"/>
              <a:t>10</a:t>
            </a:r>
            <a:r>
              <a:rPr lang="zh-CN" altLang="en-US" dirty="0" smtClean="0"/>
              <a:t>的位置，写入</a:t>
            </a:r>
            <a:r>
              <a:rPr lang="en-US" dirty="0" smtClean="0"/>
              <a:t>”Hello, </a:t>
            </a:r>
            <a:r>
              <a:rPr lang="en-US" dirty="0" err="1" smtClean="0"/>
              <a:t>iDB</a:t>
            </a:r>
            <a:r>
              <a:rPr lang="en-US" dirty="0" smtClean="0"/>
              <a:t>!”</a:t>
            </a:r>
            <a:endParaRPr lang="zh-CN" altLang="en-US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dirty="0" smtClean="0"/>
              <a:t>   3</a:t>
            </a:r>
            <a:r>
              <a:rPr lang="zh-CN" altLang="en-US" dirty="0" smtClean="0"/>
              <a:t>）在字符串</a:t>
            </a:r>
            <a:r>
              <a:rPr lang="en-US" dirty="0" smtClean="0"/>
              <a:t>” Hello, </a:t>
            </a:r>
            <a:r>
              <a:rPr lang="en-US" dirty="0" err="1" smtClean="0"/>
              <a:t>iDB</a:t>
            </a:r>
            <a:r>
              <a:rPr lang="en-US" dirty="0" smtClean="0"/>
              <a:t>!”</a:t>
            </a:r>
            <a:r>
              <a:rPr lang="zh-CN" altLang="en-US" dirty="0" smtClean="0"/>
              <a:t>后，写入整数</a:t>
            </a:r>
            <a:r>
              <a:rPr lang="en-US" dirty="0" smtClean="0"/>
              <a:t>2021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endParaRPr lang="zh-CN" altLang="en-US" b="1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/>
              <a:t>   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5</a:t>
            </a:fld>
            <a:r>
              <a:rPr lang="en-US" altLang="zh-CN" dirty="0" smtClean="0"/>
              <a:t>/12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2—</a:t>
            </a:r>
            <a:r>
              <a:rPr lang="zh-CN" altLang="en-US" dirty="0" smtClean="0"/>
              <a:t>实现对磁盘文件的读写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 smtClean="0"/>
              <a:t>2.5 </a:t>
            </a:r>
            <a:r>
              <a:rPr lang="zh-CN" altLang="en-US" b="1" dirty="0" smtClean="0"/>
              <a:t>实验环境</a:t>
            </a:r>
            <a:r>
              <a:rPr lang="en-US" b="1" dirty="0" smtClean="0"/>
              <a:t> 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（不限）</a:t>
            </a:r>
            <a:endParaRPr lang="zh-CN" altLang="en-US" b="1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dirty="0" smtClean="0"/>
              <a:t>     建议程序设计语言，</a:t>
            </a:r>
            <a:r>
              <a:rPr lang="en-US" dirty="0" smtClean="0"/>
              <a:t>Java</a:t>
            </a:r>
            <a:endParaRPr lang="zh-CN" altLang="en-US" dirty="0" smtClean="0"/>
          </a:p>
          <a:p>
            <a:pPr lvl="0">
              <a:lnSpc>
                <a:spcPct val="150000"/>
              </a:lnSpc>
              <a:buNone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6</a:t>
            </a:fld>
            <a:r>
              <a:rPr lang="en-US" altLang="zh-CN" dirty="0" smtClean="0"/>
              <a:t>/12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2—</a:t>
            </a:r>
            <a:r>
              <a:rPr lang="zh-CN" altLang="en-US" dirty="0" smtClean="0"/>
              <a:t>实现对磁盘文件的读写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153400" cy="1752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 smtClean="0"/>
              <a:t>2.6 </a:t>
            </a:r>
            <a:r>
              <a:rPr lang="zh-CN" altLang="en-US" b="1" dirty="0" smtClean="0"/>
              <a:t>实验提示</a:t>
            </a:r>
            <a:endParaRPr lang="en-US" altLang="zh-CN" b="1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dirty="0" smtClean="0"/>
              <a:t>   1</a:t>
            </a:r>
            <a:r>
              <a:rPr lang="zh-CN" altLang="en-US" dirty="0" smtClean="0"/>
              <a:t>）流程图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7</a:t>
            </a:fld>
            <a:r>
              <a:rPr lang="en-US" altLang="zh-CN" dirty="0" smtClean="0"/>
              <a:t>/12</a:t>
            </a:r>
            <a:endParaRPr lang="en-US" altLang="zh-CN" dirty="0"/>
          </a:p>
        </p:txBody>
      </p:sp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257800" y="1143000"/>
          <a:ext cx="1905000" cy="5481735"/>
        </p:xfrm>
        <a:graphic>
          <a:graphicData uri="http://schemas.openxmlformats.org/presentationml/2006/ole">
            <p:oleObj spid="_x0000_s100356" name="Visio" r:id="rId3" imgW="936965" imgH="268395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2—</a:t>
            </a:r>
            <a:r>
              <a:rPr lang="zh-CN" altLang="en-US" dirty="0" smtClean="0"/>
              <a:t>实现对磁盘文件的读写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 smtClean="0"/>
              <a:t>2.6 </a:t>
            </a:r>
            <a:r>
              <a:rPr lang="zh-CN" altLang="en-US" b="1" dirty="0" smtClean="0"/>
              <a:t>实验提示</a:t>
            </a:r>
            <a:endParaRPr lang="en-US" altLang="zh-CN" b="1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dirty="0" smtClean="0"/>
              <a:t> 2</a:t>
            </a:r>
            <a:r>
              <a:rPr lang="zh-CN" altLang="en-US" dirty="0" smtClean="0"/>
              <a:t>）实现细节</a:t>
            </a:r>
            <a:endParaRPr lang="en-US" altLang="zh-CN" dirty="0" smtClean="0"/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dirty="0" smtClean="0"/>
              <a:t>借助于</a:t>
            </a:r>
            <a:r>
              <a:rPr lang="en-US" dirty="0" smtClean="0"/>
              <a:t>Java</a:t>
            </a:r>
            <a:r>
              <a:rPr lang="zh-CN" altLang="en-US" dirty="0" smtClean="0"/>
              <a:t>中</a:t>
            </a:r>
            <a:r>
              <a:rPr lang="en-US" dirty="0" err="1" smtClean="0"/>
              <a:t>RandomAccessFile</a:t>
            </a:r>
            <a:r>
              <a:rPr lang="zh-CN" altLang="en-US" dirty="0" smtClean="0"/>
              <a:t>类，实现对文件（包括整型、字符串类型）的读写操作。</a:t>
            </a:r>
            <a:endParaRPr lang="en-US" altLang="zh-CN" dirty="0" smtClean="0"/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dirty="0" smtClean="0"/>
              <a:t>具体参见</a:t>
            </a:r>
            <a:r>
              <a:rPr lang="en-US" dirty="0" smtClean="0"/>
              <a:t>JavaFileTest.java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8</a:t>
            </a:fld>
            <a:r>
              <a:rPr lang="en-US" altLang="zh-CN" dirty="0" smtClean="0"/>
              <a:t>/12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153400" cy="1143000"/>
          </a:xfrm>
        </p:spPr>
        <p:txBody>
          <a:bodyPr/>
          <a:lstStyle/>
          <a:p>
            <a:r>
              <a:rPr lang="en-US" dirty="0" smtClean="0"/>
              <a:t>JavaFileTest.java</a:t>
            </a:r>
            <a:r>
              <a:rPr lang="zh-CN" altLang="en-US" dirty="0" smtClean="0"/>
              <a:t>，实现对文件的读写（包括整型和字符串类型）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9C00CF-FF22-46D3-AA98-2A3D0C1263A3}" type="slidenum">
              <a:rPr lang="zh-CN" altLang="en-US" smtClean="0"/>
              <a:pPr/>
              <a:t>9</a:t>
            </a:fld>
            <a:r>
              <a:rPr lang="en-US" altLang="zh-CN" dirty="0" smtClean="0"/>
              <a:t>/12</a:t>
            </a:r>
            <a:endParaRPr lang="en-US" altLang="zh-CN" dirty="0"/>
          </a:p>
        </p:txBody>
      </p:sp>
      <p:pic>
        <p:nvPicPr>
          <p:cNvPr id="5" name="图片 4" descr="G:\QQRecFile\MobileFile\E9Y$O5RXJ3X@2TW_XWC8BJ0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895600"/>
            <a:ext cx="4343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838200" y="5105400"/>
            <a:ext cx="685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smtClean="0"/>
              <a:t> </a:t>
            </a:r>
            <a:r>
              <a:rPr lang="en-US" dirty="0" err="1" smtClean="0"/>
              <a:t>readInt</a:t>
            </a:r>
            <a:r>
              <a:rPr lang="en-US" dirty="0" smtClean="0"/>
              <a:t>()</a:t>
            </a:r>
            <a:r>
              <a:rPr lang="zh-CN" altLang="en-US" dirty="0" smtClean="0"/>
              <a:t>，对文件中指定位置的整型数据读操作；</a:t>
            </a:r>
          </a:p>
          <a:p>
            <a:pPr algn="l"/>
            <a:r>
              <a:rPr lang="en-US" dirty="0" smtClean="0"/>
              <a:t> </a:t>
            </a:r>
            <a:r>
              <a:rPr lang="en-US" dirty="0" err="1" smtClean="0"/>
              <a:t>writeInt</a:t>
            </a:r>
            <a:r>
              <a:rPr lang="en-US" dirty="0" smtClean="0"/>
              <a:t>()</a:t>
            </a:r>
            <a:r>
              <a:rPr lang="zh-CN" altLang="en-US" dirty="0" smtClean="0"/>
              <a:t>，在文件中指定位置，实现整型数据的写操作。</a:t>
            </a:r>
          </a:p>
          <a:p>
            <a:pPr algn="l"/>
            <a:r>
              <a:rPr lang="en-US" dirty="0" smtClean="0"/>
              <a:t> </a:t>
            </a:r>
            <a:r>
              <a:rPr lang="en-US" dirty="0" err="1" smtClean="0"/>
              <a:t>readString</a:t>
            </a:r>
            <a:r>
              <a:rPr lang="en-US" dirty="0" smtClean="0"/>
              <a:t>()</a:t>
            </a:r>
            <a:r>
              <a:rPr lang="zh-CN" altLang="en-US" dirty="0" smtClean="0"/>
              <a:t>，对文件中指定位置的整型数据读操作；</a:t>
            </a:r>
          </a:p>
          <a:p>
            <a:pPr algn="l"/>
            <a:r>
              <a:rPr lang="en-US" dirty="0" smtClean="0"/>
              <a:t> </a:t>
            </a:r>
            <a:r>
              <a:rPr lang="en-US" dirty="0" err="1" smtClean="0"/>
              <a:t>writeString</a:t>
            </a:r>
            <a:r>
              <a:rPr lang="en-US" dirty="0" smtClean="0"/>
              <a:t>()</a:t>
            </a:r>
            <a:r>
              <a:rPr lang="zh-CN" altLang="en-US" dirty="0" smtClean="0"/>
              <a:t>，在文件中指定位置，实现整型数据的写操作。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ogle adwords">
  <a:themeElements>
    <a:clrScheme name="google adword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oogle adwords">
      <a:majorFont>
        <a:latin typeface="Arial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oogle adword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ogle adword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ogle adword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ogle adword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ogle adword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ogle adword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ogle adword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ogle adword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ogle adword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ogle adword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ogle adword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ogle adword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Google PowerPoint Template</Template>
  <TotalTime>4229</TotalTime>
  <Words>346</Words>
  <Application>Microsoft Office PowerPoint</Application>
  <PresentationFormat>全屏显示(4:3)</PresentationFormat>
  <Paragraphs>68</Paragraphs>
  <Slides>12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5" baseType="lpstr">
      <vt:lpstr>google adwords</vt:lpstr>
      <vt:lpstr>Image</vt:lpstr>
      <vt:lpstr>Visio</vt:lpstr>
      <vt:lpstr>DBMS实现-02                   — 实现对磁盘文件的读写操作</vt:lpstr>
      <vt:lpstr>课程回顾</vt:lpstr>
      <vt:lpstr>本节内容</vt:lpstr>
      <vt:lpstr>实验2—实现对磁盘文件的读写</vt:lpstr>
      <vt:lpstr>实验2—实现对磁盘文件的读写</vt:lpstr>
      <vt:lpstr>实验2—实现对磁盘文件的读写</vt:lpstr>
      <vt:lpstr>实验2—实现对磁盘文件的读写</vt:lpstr>
      <vt:lpstr>实验2—实现对磁盘文件的读写</vt:lpstr>
      <vt:lpstr>幻灯片 9</vt:lpstr>
      <vt:lpstr>幻灯片 10</vt:lpstr>
      <vt:lpstr>思考题</vt:lpstr>
      <vt:lpstr>小结</vt:lpstr>
    </vt:vector>
  </TitlesOfParts>
  <Company>Google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Web-scale Data Integration: You can only afford to Pay As You Go</dc:title>
  <dc:creator>Google Employee</dc:creator>
  <cp:lastModifiedBy>thinkpad</cp:lastModifiedBy>
  <cp:revision>518</cp:revision>
  <dcterms:created xsi:type="dcterms:W3CDTF">2007-01-01T22:59:53Z</dcterms:created>
  <dcterms:modified xsi:type="dcterms:W3CDTF">2021-03-21T13:01:25Z</dcterms:modified>
</cp:coreProperties>
</file>