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383" r:id="rId3"/>
    <p:sldId id="384" r:id="rId4"/>
    <p:sldId id="378" r:id="rId5"/>
    <p:sldId id="379" r:id="rId6"/>
    <p:sldId id="388" r:id="rId7"/>
    <p:sldId id="380" r:id="rId8"/>
    <p:sldId id="381" r:id="rId9"/>
    <p:sldId id="389" r:id="rId10"/>
    <p:sldId id="382" r:id="rId11"/>
    <p:sldId id="391" r:id="rId12"/>
    <p:sldId id="390" r:id="rId13"/>
    <p:sldId id="387" r:id="rId14"/>
    <p:sldId id="360" r:id="rId15"/>
    <p:sldId id="393" r:id="rId16"/>
    <p:sldId id="392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FF3300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5529" autoAdjust="0"/>
  </p:normalViewPr>
  <p:slideViewPr>
    <p:cSldViewPr>
      <p:cViewPr varScale="1">
        <p:scale>
          <a:sx n="62" d="100"/>
          <a:sy n="62" d="100"/>
        </p:scale>
        <p:origin x="48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2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3AD8A4-96D0-4440-90B8-21D47B90A0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8F7878-AFD8-4EE9-A04F-6C51BD1A2B8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31073-D5F0-4818-A08F-A2E1B3C92312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F7878-AFD8-4EE9-A04F-6C51BD1A2B8F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D17F6A-24FD-47A7-90CD-2AB8A2649FFE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10842-0C03-4B20-B2AA-B4F7D0F01157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03835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B80B20-E246-443F-A3F4-F19C74394F86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9C00CF-FF22-46D3-AA98-2A3D0C1263A3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7744EA-4F93-4E89-A528-916923B51044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005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40005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28BC5A-9CB8-4859-90D9-7053BE9D5279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2D02D-417B-4D30-9288-1419C9EA9F23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B4B166-1A86-4F3D-860C-2C8F3E81F27B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B74738-9CF3-4EB1-B048-538146A4C29F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7B5849-B8AB-49BB-948B-BAE7B629E0B6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600C9-9A1F-40FA-8DF7-E8FF0F91D84E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fld id="{81643D68-EC48-4D7E-A7C9-276D45C0EEDA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7696200" y="5753100"/>
          <a:ext cx="1117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Image" r:id="rId13" imgW="4066361" imgH="2541475" progId="">
                  <p:embed/>
                </p:oleObj>
              </mc:Choice>
              <mc:Fallback>
                <p:oleObj name="Image" r:id="rId13" imgW="4066361" imgH="2541475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753100"/>
                        <a:ext cx="1117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43600" y="609600"/>
            <a:ext cx="257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bg2"/>
                </a:solidFill>
                <a:latin typeface="Lucida Sans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Fill in</a:t>
            </a:r>
          </a:p>
        </p:txBody>
      </p:sp>
      <p:sp>
        <p:nvSpPr>
          <p:cNvPr id="4302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pic>
        <p:nvPicPr>
          <p:cNvPr id="43022" name="Picture 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43000" y="990600"/>
            <a:ext cx="6973888" cy="187325"/>
          </a:xfrm>
          <a:prstGeom prst="rect">
            <a:avLst/>
          </a:prstGeom>
          <a:noFill/>
        </p:spPr>
      </p:pic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533400" y="15240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2800">
              <a:ea typeface="宋体" pitchFamily="2" charset="-122"/>
            </a:endParaRPr>
          </a:p>
        </p:txBody>
      </p:sp>
      <p:pic>
        <p:nvPicPr>
          <p:cNvPr id="43030" name="Picture 22" descr="0080020691001280270414"/>
          <p:cNvPicPr>
            <a:picLocks noChangeAspect="1" noChangeArrowheads="1"/>
          </p:cNvPicPr>
          <p:nvPr userDrawn="1"/>
        </p:nvPicPr>
        <p:blipFill>
          <a:blip r:embed="rId16"/>
          <a:srcRect l="13731" r="69485"/>
          <a:stretch>
            <a:fillRect/>
          </a:stretch>
        </p:blipFill>
        <p:spPr bwMode="auto">
          <a:xfrm>
            <a:off x="76200" y="87313"/>
            <a:ext cx="838200" cy="9032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458200" cy="1470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effectLst/>
                <a:ea typeface="宋体" pitchFamily="2" charset="-122"/>
              </a:rPr>
              <a:t>DBMS</a:t>
            </a:r>
            <a:r>
              <a:rPr lang="zh-CN" altLang="en-US" sz="3600" b="1" dirty="0">
                <a:effectLst/>
                <a:ea typeface="宋体" pitchFamily="2" charset="-122"/>
              </a:rPr>
              <a:t>实现</a:t>
            </a:r>
            <a:r>
              <a:rPr lang="en-US" altLang="zh-CN" sz="3600" b="1" dirty="0">
                <a:effectLst/>
                <a:ea typeface="宋体" pitchFamily="2" charset="-122"/>
              </a:rPr>
              <a:t>-03</a:t>
            </a:r>
            <a:br>
              <a:rPr lang="en-US" altLang="zh-CN" sz="3600" b="1" dirty="0">
                <a:effectLst/>
                <a:ea typeface="宋体" pitchFamily="2" charset="-122"/>
              </a:rPr>
            </a:br>
            <a:r>
              <a:rPr lang="en-US" altLang="zh-CN" sz="3600" b="1" dirty="0">
                <a:effectLst/>
                <a:ea typeface="宋体" pitchFamily="2" charset="-122"/>
              </a:rPr>
              <a:t>                  — </a:t>
            </a:r>
            <a:r>
              <a:rPr lang="zh-CN" altLang="en-US" sz="2800" b="1" dirty="0">
                <a:effectLst/>
                <a:ea typeface="宋体" pitchFamily="2" charset="-122"/>
              </a:rPr>
              <a:t>实现对磁盘数据的存取操作</a:t>
            </a:r>
            <a:endParaRPr lang="en-US" altLang="zh-CN" sz="3600" b="1" dirty="0">
              <a:effectLst/>
              <a:ea typeface="宋体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553200" cy="2209800"/>
          </a:xfrm>
        </p:spPr>
        <p:txBody>
          <a:bodyPr/>
          <a:lstStyle/>
          <a:p>
            <a:r>
              <a:rPr lang="zh-CN" altLang="en-US" dirty="0"/>
              <a:t>丁艳辉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03</a:t>
            </a:r>
            <a:r>
              <a:rPr lang="zh-CN" altLang="en-US" dirty="0"/>
              <a:t>月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3—</a:t>
            </a:r>
            <a:r>
              <a:rPr lang="zh-CN" altLang="en-US" dirty="0"/>
              <a:t>实现对磁盘文件的读写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3.6 </a:t>
            </a:r>
            <a:r>
              <a:rPr lang="zh-CN" altLang="en-US" b="1" dirty="0"/>
              <a:t>实验提示</a:t>
            </a:r>
            <a:endParaRPr lang="en-US" altLang="zh-CN" b="1" dirty="0"/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 2</a:t>
            </a:r>
            <a:r>
              <a:rPr lang="zh-CN" altLang="en-US" dirty="0"/>
              <a:t>）实现细节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10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3—</a:t>
            </a:r>
            <a:r>
              <a:rPr lang="zh-CN" altLang="en-US" dirty="0"/>
              <a:t>实现对磁盘文件的读写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FileBuffer2DiskTest.java</a:t>
            </a:r>
            <a:r>
              <a:rPr lang="en-US" dirty="0"/>
              <a:t>, </a:t>
            </a:r>
            <a:r>
              <a:rPr lang="zh-CN" altLang="en-US" dirty="0"/>
              <a:t>实现借助于内存</a:t>
            </a:r>
            <a:r>
              <a:rPr lang="en-US" dirty="0"/>
              <a:t>page ,</a:t>
            </a:r>
            <a:r>
              <a:rPr lang="zh-CN" altLang="en-US" dirty="0"/>
              <a:t>完成对磁盘</a:t>
            </a:r>
            <a:r>
              <a:rPr lang="en-US" dirty="0"/>
              <a:t>block</a:t>
            </a:r>
            <a:r>
              <a:rPr lang="zh-CN" altLang="en-US" dirty="0"/>
              <a:t>的读写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11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3—</a:t>
            </a:r>
            <a:r>
              <a:rPr lang="zh-CN" altLang="en-US" dirty="0"/>
              <a:t>实现对磁盘文件的读写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12</a:t>
            </a:fld>
            <a:r>
              <a:rPr lang="en-US" altLang="zh-CN"/>
              <a:t>/39</a:t>
            </a:r>
          </a:p>
        </p:txBody>
      </p:sp>
      <p:pic>
        <p:nvPicPr>
          <p:cNvPr id="5" name="内容占位符 4" descr="G:\QQRecFile\MobileFile\E4[Z]NG~(WF3S[2FA[CAF9B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0"/>
            <a:ext cx="6172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、如何借助于内存页实现磁盘上其他数据类型的存取操作；例如，日期型，布尔型等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/>
              <a:t>2</a:t>
            </a:r>
            <a:r>
              <a:rPr lang="zh-CN" altLang="en-US" dirty="0"/>
              <a:t>、如何如何借助于内存页实现磁盘上大对象的的存取操作，例如二进制大对象，照片、视频等；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13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DBMS</a:t>
            </a:r>
            <a:r>
              <a:rPr lang="zh-CN" altLang="en-US" dirty="0"/>
              <a:t>通过使用内存页完成对磁盘块的存取操作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DBMS</a:t>
            </a:r>
            <a:r>
              <a:rPr lang="zh-CN" altLang="en-US" dirty="0"/>
              <a:t>通过文件存储数据库中的数据；通过块访问文件中的数据。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14</a:t>
            </a:fld>
            <a:r>
              <a:rPr lang="en-US" altLang="zh-CN" dirty="0"/>
              <a:t>/22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DBMS实现实验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66800" y="1981200"/>
            <a:ext cx="7086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存储管理器小结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15</a:t>
            </a:fld>
            <a:r>
              <a:rPr lang="en-US" altLang="zh-CN" dirty="0"/>
              <a:t>/16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6172200" y="1981200"/>
            <a:ext cx="1295400" cy="6096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文件管理器小结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一个</a:t>
            </a:r>
            <a:r>
              <a:rPr lang="en-US" altLang="zh-CN" dirty="0"/>
              <a:t>DBMS</a:t>
            </a:r>
            <a:r>
              <a:rPr lang="zh-CN" altLang="en-US" dirty="0"/>
              <a:t>包括多个文件，例如表文件，日志文件，索引文件，元数据文件等。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DBMS</a:t>
            </a:r>
            <a:r>
              <a:rPr lang="zh-CN" altLang="en-US" dirty="0"/>
              <a:t>通过</a:t>
            </a:r>
            <a:r>
              <a:rPr lang="zh-CN" altLang="en-US" b="1" dirty="0"/>
              <a:t>存储管理器</a:t>
            </a:r>
            <a:r>
              <a:rPr lang="zh-CN" altLang="en-US" dirty="0"/>
              <a:t>与操作系统的文件系统进行交互。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存储管理器的</a:t>
            </a:r>
            <a:r>
              <a:rPr lang="zh-CN" altLang="en-US" b="1" dirty="0"/>
              <a:t>主要工作</a:t>
            </a:r>
            <a:r>
              <a:rPr lang="zh-CN" altLang="en-US" dirty="0"/>
              <a:t>，将目标</a:t>
            </a:r>
            <a:r>
              <a:rPr lang="en-US" altLang="zh-CN" dirty="0"/>
              <a:t>block</a:t>
            </a:r>
            <a:r>
              <a:rPr lang="zh-CN" altLang="en-US" dirty="0"/>
              <a:t>中的数据读入</a:t>
            </a:r>
            <a:r>
              <a:rPr lang="en-US" altLang="zh-CN" dirty="0"/>
              <a:t>page</a:t>
            </a:r>
            <a:r>
              <a:rPr lang="zh-CN" altLang="en-US" dirty="0"/>
              <a:t>；或将</a:t>
            </a:r>
            <a:r>
              <a:rPr lang="en-US" altLang="zh-CN" dirty="0"/>
              <a:t>page</a:t>
            </a:r>
            <a:r>
              <a:rPr lang="zh-CN" altLang="en-US" dirty="0"/>
              <a:t>中的内容写回目标</a:t>
            </a:r>
            <a:r>
              <a:rPr lang="en-US" altLang="zh-CN" dirty="0"/>
              <a:t>block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16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文件操作</a:t>
            </a:r>
            <a:endParaRPr lang="en-US" altLang="zh-CN" dirty="0"/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）文件的建立</a:t>
            </a:r>
            <a:endParaRPr lang="en-US" altLang="zh-CN" dirty="0"/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）在文件中读写不同类型的数据（例如整型、字符型）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目标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掌握</a:t>
            </a:r>
            <a:r>
              <a:rPr lang="en-US" altLang="zh-CN" dirty="0"/>
              <a:t>DBMS</a:t>
            </a:r>
            <a:r>
              <a:rPr lang="zh-CN" altLang="en-US" dirty="0"/>
              <a:t>对磁盘上数据进行存取的方法。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具体内容</a:t>
            </a:r>
            <a:r>
              <a:rPr lang="zh-CN" altLang="en-US" dirty="0"/>
              <a:t>：</a:t>
            </a:r>
            <a:endParaRPr lang="en-US" altLang="zh-CN" dirty="0"/>
          </a:p>
          <a:p>
            <a:pPr lvl="0">
              <a:lnSpc>
                <a:spcPct val="150000"/>
              </a:lnSpc>
              <a:buNone/>
            </a:pPr>
            <a:r>
              <a:rPr lang="en-US" altLang="zh-CN" dirty="0"/>
              <a:t>    1</a:t>
            </a:r>
            <a:r>
              <a:rPr lang="zh-CN" altLang="en-US" dirty="0"/>
              <a:t>）内存页</a:t>
            </a:r>
            <a:endParaRPr lang="en-US" altLang="zh-CN" dirty="0"/>
          </a:p>
          <a:p>
            <a:pPr lvl="0">
              <a:lnSpc>
                <a:spcPct val="150000"/>
              </a:lnSpc>
              <a:buNone/>
            </a:pPr>
            <a:r>
              <a:rPr lang="en-US" altLang="zh-CN" dirty="0"/>
              <a:t>    2</a:t>
            </a:r>
            <a:r>
              <a:rPr lang="zh-CN" altLang="en-US" dirty="0"/>
              <a:t>）磁盘块</a:t>
            </a:r>
            <a:endParaRPr lang="en-US" altLang="zh-CN" dirty="0"/>
          </a:p>
          <a:p>
            <a:pPr lvl="0">
              <a:lnSpc>
                <a:spcPct val="150000"/>
              </a:lnSpc>
              <a:buNone/>
            </a:pPr>
            <a:r>
              <a:rPr lang="en-US" altLang="zh-CN" dirty="0"/>
              <a:t>    3</a:t>
            </a:r>
            <a:r>
              <a:rPr lang="zh-CN" altLang="en-US" dirty="0"/>
              <a:t>）</a:t>
            </a:r>
            <a:r>
              <a:rPr lang="en-US" altLang="zh-CN" dirty="0"/>
              <a:t>DBMS</a:t>
            </a:r>
            <a:r>
              <a:rPr lang="zh-CN" altLang="en-US" dirty="0"/>
              <a:t>通过内存页实现对磁盘块的存取操作</a:t>
            </a:r>
          </a:p>
          <a:p>
            <a:pPr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3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3—</a:t>
            </a:r>
            <a:r>
              <a:rPr lang="zh-CN" altLang="en-US" dirty="0"/>
              <a:t>数据库引擎对磁盘数据的存取操作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3.1 </a:t>
            </a:r>
            <a:r>
              <a:rPr lang="zh-CN" altLang="en-US" b="1" dirty="0"/>
              <a:t>实验名称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  <a:buNone/>
            </a:pPr>
            <a:r>
              <a:rPr lang="zh-CN" altLang="en-US" dirty="0"/>
              <a:t>    数据库引擎对磁盘数据的存取操作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3.2 </a:t>
            </a:r>
            <a:r>
              <a:rPr lang="zh-CN" altLang="en-US" b="1" dirty="0"/>
              <a:t>实验目的 ：</a:t>
            </a:r>
          </a:p>
          <a:p>
            <a:pPr lvl="0">
              <a:lnSpc>
                <a:spcPct val="15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1</a:t>
            </a:r>
            <a:r>
              <a:rPr lang="zh-CN" altLang="en-US" dirty="0"/>
              <a:t>）掌握操作系统对磁盘数据存取的两种方式：块级和文件级</a:t>
            </a:r>
          </a:p>
          <a:p>
            <a:pPr lvl="0">
              <a:lnSpc>
                <a:spcPct val="150000"/>
              </a:lnSpc>
              <a:buNone/>
            </a:pPr>
            <a:r>
              <a:rPr lang="en-US" altLang="zh-CN" dirty="0"/>
              <a:t>    2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掌握数据库引擎通过文件存储数据；通过块访问文件；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4</a:t>
            </a:fld>
            <a:r>
              <a:rPr lang="en-US" altLang="zh-CN" dirty="0"/>
              <a:t>/39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3—</a:t>
            </a:r>
            <a:r>
              <a:rPr lang="zh-CN" altLang="en-US" dirty="0"/>
              <a:t>实现对磁盘文件的读写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3.3 </a:t>
            </a:r>
            <a:r>
              <a:rPr lang="zh-CN" altLang="en-US" b="1" dirty="0"/>
              <a:t>实验原理</a:t>
            </a:r>
            <a:r>
              <a:rPr lang="en-US" b="1" dirty="0"/>
              <a:t> 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>
              <a:lnSpc>
                <a:spcPct val="150000"/>
              </a:lnSpc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1</a:t>
            </a:r>
            <a:r>
              <a:rPr lang="zh-CN" altLang="en-US" dirty="0"/>
              <a:t>）操作系统对磁盘的管理方式；（块级和文件级）</a:t>
            </a:r>
            <a:endParaRPr lang="en-US" altLang="zh-CN" dirty="0"/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       2</a:t>
            </a:r>
            <a:r>
              <a:rPr lang="zh-CN" altLang="en-US" dirty="0"/>
              <a:t>）</a:t>
            </a:r>
            <a:r>
              <a:rPr lang="en-US" altLang="en-US" dirty="0"/>
              <a:t> DBMS</a:t>
            </a:r>
            <a:r>
              <a:rPr lang="zh-CN" altLang="en-US" dirty="0"/>
              <a:t>综合使用块级和文件级两种方式。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b="1" dirty="0"/>
          </a:p>
          <a:p>
            <a:pPr>
              <a:lnSpc>
                <a:spcPct val="15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5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6</a:t>
            </a:fld>
            <a:r>
              <a:rPr lang="en-US" altLang="zh-CN"/>
              <a:t>/39</a:t>
            </a:r>
          </a:p>
        </p:txBody>
      </p:sp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5169" name="Object 1"/>
          <p:cNvGraphicFramePr>
            <a:graphicFrameLocks noChangeAspect="1"/>
          </p:cNvGraphicFramePr>
          <p:nvPr/>
        </p:nvGraphicFramePr>
        <p:xfrm>
          <a:off x="914400" y="1371600"/>
          <a:ext cx="7393553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9" name="Visio" r:id="rId2" imgW="7126709" imgH="4555129" progId="Visio.Drawing.11">
                  <p:embed/>
                </p:oleObj>
              </mc:Choice>
              <mc:Fallback>
                <p:oleObj name="Visio" r:id="rId2" imgW="7126709" imgH="4555129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7393553" cy="472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3—</a:t>
            </a:r>
            <a:r>
              <a:rPr lang="zh-CN" altLang="en-US" dirty="0"/>
              <a:t>实现对磁盘文件的读写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3.4 </a:t>
            </a:r>
            <a:r>
              <a:rPr lang="zh-CN" altLang="en-US" b="1" dirty="0"/>
              <a:t>实验环境</a:t>
            </a:r>
            <a:r>
              <a:rPr lang="en-US" b="1" dirty="0"/>
              <a:t> </a:t>
            </a:r>
            <a:r>
              <a:rPr lang="zh-CN" altLang="en-US" b="1" dirty="0"/>
              <a:t>：</a:t>
            </a:r>
            <a:r>
              <a:rPr lang="zh-CN" altLang="en-US" dirty="0"/>
              <a:t>（不限）</a:t>
            </a:r>
            <a:endParaRPr lang="zh-CN" altLang="en-US" b="1" dirty="0"/>
          </a:p>
          <a:p>
            <a:pPr>
              <a:lnSpc>
                <a:spcPct val="150000"/>
              </a:lnSpc>
              <a:buNone/>
            </a:pPr>
            <a:r>
              <a:rPr lang="zh-CN" altLang="en-US" dirty="0"/>
              <a:t>     建议程序设计语言，</a:t>
            </a:r>
            <a:r>
              <a:rPr lang="en-US" dirty="0"/>
              <a:t>Java</a:t>
            </a:r>
            <a:endParaRPr lang="zh-CN" altLang="en-US" dirty="0"/>
          </a:p>
          <a:p>
            <a:pPr lvl="0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7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3—</a:t>
            </a:r>
            <a:r>
              <a:rPr lang="zh-CN" altLang="en-US" dirty="0"/>
              <a:t>实现对磁盘文件的读写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175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3.5 </a:t>
            </a:r>
            <a:r>
              <a:rPr lang="zh-CN" altLang="en-US" b="1" dirty="0"/>
              <a:t>实验提示</a:t>
            </a:r>
            <a:endParaRPr lang="en-US" altLang="zh-CN" b="1" dirty="0"/>
          </a:p>
          <a:p>
            <a:pPr>
              <a:lnSpc>
                <a:spcPct val="150000"/>
              </a:lnSpc>
              <a:buNone/>
            </a:pPr>
            <a:r>
              <a:rPr lang="en-US" altLang="zh-CN" b="1" dirty="0"/>
              <a:t>   </a:t>
            </a:r>
            <a:r>
              <a:rPr lang="en-US" altLang="zh-CN" dirty="0"/>
              <a:t>1</a:t>
            </a:r>
            <a:r>
              <a:rPr lang="zh-CN" altLang="en-US" dirty="0"/>
              <a:t>）利用文件管理器，完成内存页和磁盘块间的读写操作；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    Write(</a:t>
            </a:r>
            <a:r>
              <a:rPr lang="en-US" b="1" dirty="0" err="1"/>
              <a:t>blockId,page</a:t>
            </a:r>
            <a:r>
              <a:rPr lang="en-US" b="1" dirty="0"/>
              <a:t>)</a:t>
            </a:r>
            <a:r>
              <a:rPr lang="zh-CN" altLang="en-US" dirty="0"/>
              <a:t>，将内存页</a:t>
            </a:r>
            <a:r>
              <a:rPr lang="en-US" dirty="0"/>
              <a:t>page</a:t>
            </a:r>
            <a:r>
              <a:rPr lang="zh-CN" altLang="en-US" dirty="0"/>
              <a:t>中的内容写入磁盘块</a:t>
            </a:r>
            <a:r>
              <a:rPr lang="en-US" dirty="0" err="1"/>
              <a:t>block</a:t>
            </a:r>
            <a:r>
              <a:rPr lang="en-US" altLang="zh-CN" dirty="0" err="1"/>
              <a:t>I</a:t>
            </a:r>
            <a:r>
              <a:rPr lang="en-US" dirty="0" err="1"/>
              <a:t>d</a:t>
            </a:r>
            <a:endParaRPr lang="zh-CN" altLang="en-US" dirty="0"/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     Read(</a:t>
            </a:r>
            <a:r>
              <a:rPr lang="en-US" b="1" dirty="0" err="1"/>
              <a:t>blockId,page</a:t>
            </a:r>
            <a:r>
              <a:rPr lang="en-US" b="1" dirty="0"/>
              <a:t>)</a:t>
            </a:r>
            <a:r>
              <a:rPr lang="zh-CN" altLang="en-US" dirty="0"/>
              <a:t>，将磁盘块</a:t>
            </a:r>
            <a:r>
              <a:rPr lang="en-US" dirty="0" err="1"/>
              <a:t>blockId</a:t>
            </a:r>
            <a:r>
              <a:rPr lang="zh-CN" altLang="en-US" dirty="0"/>
              <a:t>中的内容读入内存页</a:t>
            </a:r>
            <a:r>
              <a:rPr lang="en-US" dirty="0"/>
              <a:t>page</a:t>
            </a:r>
            <a:endParaRPr lang="zh-CN" altLang="en-US" dirty="0"/>
          </a:p>
          <a:p>
            <a:pPr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8</a:t>
            </a:fld>
            <a:r>
              <a:rPr lang="en-US" altLang="zh-CN"/>
              <a:t>/39</a:t>
            </a:r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读、写操作的流程图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9</a:t>
            </a:fld>
            <a:r>
              <a:rPr lang="en-US" altLang="zh-CN"/>
              <a:t>/39</a:t>
            </a:r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0289" name="Object 1"/>
          <p:cNvGraphicFramePr>
            <a:graphicFrameLocks noChangeAspect="1"/>
          </p:cNvGraphicFramePr>
          <p:nvPr/>
        </p:nvGraphicFramePr>
        <p:xfrm>
          <a:off x="914400" y="649624"/>
          <a:ext cx="1592304" cy="6208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89" name="Visio" r:id="rId2" imgW="943713" imgH="3684593" progId="Visio.Drawing.11">
                  <p:embed/>
                </p:oleObj>
              </mc:Choice>
              <mc:Fallback>
                <p:oleObj name="Visio" r:id="rId2" imgW="943713" imgH="3684593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49624"/>
                        <a:ext cx="1592304" cy="62083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6019800" y="609600"/>
          <a:ext cx="1981200" cy="6167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1" name="Visio" r:id="rId4" imgW="1196108" imgH="3684593" progId="Visio.Drawing.11">
                  <p:embed/>
                </p:oleObj>
              </mc:Choice>
              <mc:Fallback>
                <p:oleObj name="Visio" r:id="rId4" imgW="1196108" imgH="3684593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609600"/>
                        <a:ext cx="1981200" cy="61670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oogle adwords">
  <a:themeElements>
    <a:clrScheme name="google adword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ogle adwords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oogle adword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Google PowerPoint Template</Template>
  <TotalTime>4341</TotalTime>
  <Words>495</Words>
  <Application>Microsoft Office PowerPoint</Application>
  <PresentationFormat>全屏显示(4:3)</PresentationFormat>
  <Paragraphs>75</Paragraphs>
  <Slides>16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Lucida Sans</vt:lpstr>
      <vt:lpstr>Times New Roman</vt:lpstr>
      <vt:lpstr>google adwords</vt:lpstr>
      <vt:lpstr>Image</vt:lpstr>
      <vt:lpstr>Visio</vt:lpstr>
      <vt:lpstr>DBMS实现-03                   — 实现对磁盘数据的存取操作</vt:lpstr>
      <vt:lpstr>课程回顾</vt:lpstr>
      <vt:lpstr>本节内容</vt:lpstr>
      <vt:lpstr>实验3—数据库引擎对磁盘数据的存取操作</vt:lpstr>
      <vt:lpstr>实验3—实现对磁盘文件的读写</vt:lpstr>
      <vt:lpstr>PowerPoint 演示文稿</vt:lpstr>
      <vt:lpstr>实验3—实现对磁盘文件的读写</vt:lpstr>
      <vt:lpstr>实验3—实现对磁盘文件的读写</vt:lpstr>
      <vt:lpstr>读、写操作的流程图</vt:lpstr>
      <vt:lpstr>实验3—实现对磁盘文件的读写</vt:lpstr>
      <vt:lpstr>实验3—实现对磁盘文件的读写</vt:lpstr>
      <vt:lpstr>实验3—实现对磁盘文件的读写</vt:lpstr>
      <vt:lpstr>思考题</vt:lpstr>
      <vt:lpstr>小结</vt:lpstr>
      <vt:lpstr>存储管理器小结</vt:lpstr>
      <vt:lpstr>文件管理器小结</vt:lpstr>
    </vt:vector>
  </TitlesOfParts>
  <Company>Google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Web-scale Data Integration: You can only afford to Pay As You Go</dc:title>
  <dc:creator>Google Employee</dc:creator>
  <cp:lastModifiedBy>隋 远</cp:lastModifiedBy>
  <cp:revision>541</cp:revision>
  <dcterms:created xsi:type="dcterms:W3CDTF">2007-01-01T22:59:53Z</dcterms:created>
  <dcterms:modified xsi:type="dcterms:W3CDTF">2021-05-17T05:33:21Z</dcterms:modified>
</cp:coreProperties>
</file>