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7" r:id="rId3"/>
    <p:sldId id="374" r:id="rId4"/>
    <p:sldId id="378" r:id="rId5"/>
    <p:sldId id="380" r:id="rId6"/>
    <p:sldId id="398" r:id="rId7"/>
    <p:sldId id="409" r:id="rId8"/>
    <p:sldId id="410" r:id="rId9"/>
    <p:sldId id="411" r:id="rId10"/>
    <p:sldId id="379" r:id="rId11"/>
    <p:sldId id="408" r:id="rId12"/>
    <p:sldId id="412" r:id="rId13"/>
    <p:sldId id="400" r:id="rId14"/>
    <p:sldId id="401" r:id="rId15"/>
    <p:sldId id="402" r:id="rId16"/>
    <p:sldId id="403" r:id="rId17"/>
    <p:sldId id="407" r:id="rId18"/>
    <p:sldId id="360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33CC"/>
    <a:srgbClr val="0000FF"/>
    <a:srgbClr val="FF3300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85529" autoAdjust="0"/>
  </p:normalViewPr>
  <p:slideViewPr>
    <p:cSldViewPr>
      <p:cViewPr varScale="1">
        <p:scale>
          <a:sx n="60" d="100"/>
          <a:sy n="60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0842-0C03-4B20-B2AA-B4F7D0F01157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80B20-E246-443F-A3F4-F19C74394F8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8BC5A-9CB8-4859-90D9-7053BE9D5279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B5849-B8AB-49BB-948B-BAE7B629E0B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00C9-9A1F-40FA-8DF7-E8FF0F91D84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p:oleObj spid="_x0000_s43015" name="Image" r:id="rId14" imgW="4066361" imgH="2541475" progId="">
              <p:embed/>
            </p:oleObj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6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3058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effectLst/>
                <a:ea typeface="宋体" pitchFamily="2" charset="-122"/>
              </a:rPr>
              <a:t>DBMS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实现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-04</a:t>
            </a:r>
            <a:br>
              <a:rPr lang="en-US" altLang="zh-CN" sz="3600" b="1" dirty="0" smtClean="0">
                <a:effectLst/>
                <a:ea typeface="宋体" pitchFamily="2" charset="-122"/>
              </a:rPr>
            </a:br>
            <a:r>
              <a:rPr lang="en-US" altLang="zh-CN" sz="3600" b="1" dirty="0" smtClean="0">
                <a:effectLst/>
                <a:ea typeface="宋体" pitchFamily="2" charset="-122"/>
              </a:rPr>
              <a:t>            —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缓冲区管理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(2)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dirty="0" smtClean="0"/>
              <a:t>丁艳辉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5—</a:t>
            </a:r>
            <a:r>
              <a:rPr lang="zh-CN" altLang="en-US" dirty="0" smtClean="0"/>
              <a:t>缓冲区管理（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343400"/>
          </a:xfrm>
        </p:spPr>
        <p:txBody>
          <a:bodyPr/>
          <a:lstStyle/>
          <a:p>
            <a:r>
              <a:rPr lang="en-US" altLang="zh-CN" b="1" dirty="0" smtClean="0"/>
              <a:t>5.4 </a:t>
            </a:r>
            <a:r>
              <a:rPr lang="zh-CN" altLang="en-US" b="1" dirty="0" smtClean="0"/>
              <a:t>实验原理</a:t>
            </a:r>
            <a:r>
              <a:rPr lang="en-US" b="1" dirty="0" smtClean="0"/>
              <a:t> </a:t>
            </a:r>
            <a:r>
              <a:rPr lang="zh-CN" altLang="en-US" b="1" dirty="0" smtClean="0"/>
              <a:t>：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）缓冲池、缓冲区、内存</a:t>
            </a:r>
            <a:r>
              <a:rPr lang="en-US" dirty="0" smtClean="0"/>
              <a:t>Page</a:t>
            </a:r>
            <a:r>
              <a:rPr lang="zh-CN" altLang="en-US" dirty="0" smtClean="0"/>
              <a:t>的关系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）缓冲区中页面的锁定机制；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/>
              <a:t>    当</a:t>
            </a:r>
            <a:r>
              <a:rPr lang="zh-CN" altLang="en-US" dirty="0" smtClean="0"/>
              <a:t>一个客户端请求一个缓冲区用于存储磁盘块；缓冲管理器选择合适的缓冲区。如果其请求访问的磁盘块恰好在缓冲区，那么将这个缓冲区分配给它；如果不在缓冲区中，缓冲管理器选择一个缓冲区进行置换。</a:t>
            </a:r>
          </a:p>
          <a:p>
            <a:pPr lvl="0">
              <a:buNone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）缓冲区中页面的置换策略。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Naïve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  FIFO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LRU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    Clock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10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11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914400" y="1371600"/>
          <a:ext cx="7149480" cy="5029200"/>
        </p:xfrm>
        <a:graphic>
          <a:graphicData uri="http://schemas.openxmlformats.org/presentationml/2006/ole">
            <p:oleObj spid="_x0000_s188418" name="Visio" r:id="rId3" imgW="7162611" imgH="503507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343400"/>
          </a:xfrm>
        </p:spPr>
        <p:txBody>
          <a:bodyPr/>
          <a:lstStyle/>
          <a:p>
            <a:pPr lvl="0"/>
            <a:r>
              <a:rPr lang="zh-CN" altLang="en-US" sz="2400" b="1" dirty="0" smtClean="0"/>
              <a:t>算法大体步骤：</a:t>
            </a:r>
            <a:endParaRPr lang="zh-CN" altLang="en-US" sz="2400" dirty="0" smtClean="0"/>
          </a:p>
          <a:p>
            <a:r>
              <a:rPr lang="en-US" sz="2400" dirty="0" smtClean="0"/>
              <a:t>1)</a:t>
            </a:r>
            <a:r>
              <a:rPr lang="zh-CN" altLang="en-US" sz="2400" dirty="0" smtClean="0"/>
              <a:t>客户端向缓冲区管理区发出请求，请缓冲管理区分配一个内存页，用于存储目标磁盘块的内容，并同时将该内存页锁定。（缓冲管理器不关心潜在的访问或修改冲突，并发控制将由后续的并发控制器进行管理）。</a:t>
            </a:r>
          </a:p>
          <a:p>
            <a:pPr>
              <a:buNone/>
            </a:pPr>
            <a:r>
              <a:rPr lang="en-US" sz="2400" dirty="0" smtClean="0"/>
              <a:t>      a) </a:t>
            </a:r>
            <a:r>
              <a:rPr lang="zh-CN" altLang="en-US" sz="2400" dirty="0" smtClean="0"/>
              <a:t>缓冲区管理器选择一个未锁定的内存页；</a:t>
            </a:r>
          </a:p>
          <a:p>
            <a:pPr>
              <a:buNone/>
            </a:pPr>
            <a:r>
              <a:rPr lang="en-US" sz="2400" dirty="0" smtClean="0"/>
              <a:t>      b) </a:t>
            </a:r>
            <a:r>
              <a:rPr lang="zh-CN" altLang="en-US" sz="2400" dirty="0" smtClean="0"/>
              <a:t>如果选定的内存页的内容被修改，首先将其写回对应的磁盘块；</a:t>
            </a:r>
          </a:p>
          <a:p>
            <a:pPr>
              <a:buNone/>
            </a:pPr>
            <a:r>
              <a:rPr lang="en-US" sz="2400" dirty="0" smtClean="0"/>
              <a:t>      c) </a:t>
            </a:r>
            <a:r>
              <a:rPr lang="zh-CN" altLang="en-US" sz="2400" dirty="0" smtClean="0"/>
              <a:t>缓冲区管理器将被请求的磁盘块读入选定的内存页，同时，锁定该内存页。</a:t>
            </a:r>
          </a:p>
          <a:p>
            <a:pPr lvl="0"/>
            <a:r>
              <a:rPr lang="en-US" altLang="zh-CN" sz="2400" dirty="0" smtClean="0"/>
              <a:t>2</a:t>
            </a:r>
            <a:r>
              <a:rPr lang="zh-CN" altLang="en-US" sz="2400" dirty="0" smtClean="0"/>
              <a:t>）客户端对页面内容进行访问或修改；</a:t>
            </a:r>
          </a:p>
          <a:p>
            <a:pPr lvl="0"/>
            <a:r>
              <a:rPr lang="en-US" altLang="zh-CN" sz="2400" dirty="0" smtClean="0"/>
              <a:t>3</a:t>
            </a:r>
            <a:r>
              <a:rPr lang="zh-CN" altLang="en-US" sz="2400" dirty="0" smtClean="0"/>
              <a:t>）当客户端完成对页面内容的操作，通知缓冲区管理器，解锁该内存页。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12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实验提示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14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1524000" y="1219200"/>
          <a:ext cx="5105400" cy="5615940"/>
        </p:xfrm>
        <a:graphic>
          <a:graphicData uri="http://schemas.openxmlformats.org/presentationml/2006/ole">
            <p:oleObj spid="_x0000_s179202" name="Visio" r:id="rId3" imgW="3521919" imgH="387516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15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9985" name="Object 1"/>
          <p:cNvGraphicFramePr>
            <a:graphicFrameLocks noChangeAspect="1"/>
          </p:cNvGraphicFramePr>
          <p:nvPr/>
        </p:nvGraphicFramePr>
        <p:xfrm>
          <a:off x="381000" y="1219200"/>
          <a:ext cx="8059295" cy="5334000"/>
        </p:xfrm>
        <a:graphic>
          <a:graphicData uri="http://schemas.openxmlformats.org/presentationml/2006/ole">
            <p:oleObj spid="_x0000_s180226" name="Visio" r:id="rId3" imgW="7864727" imgH="52002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实验提示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示例代码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使用四种不同的策略，实现缓冲区页面的</a:t>
            </a:r>
            <a:r>
              <a:rPr lang="zh-CN" altLang="en-US" dirty="0" smtClean="0"/>
              <a:t>置换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Naïve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  FIFO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   LRU,      Clock,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数据库如何进行存储？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18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缓冲区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借助于缓冲区</a:t>
            </a:r>
            <a:r>
              <a:rPr lang="en-US" altLang="zh-CN" dirty="0" smtClean="0"/>
              <a:t>(1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Page)</a:t>
            </a:r>
            <a:r>
              <a:rPr lang="zh-CN" altLang="en-US" dirty="0" smtClean="0"/>
              <a:t>，实现一个文件（包含多个磁盘块）的读写操作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DBMS实现实验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9812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本节课程介绍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6553200" y="2667000"/>
            <a:ext cx="1524000" cy="609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5—</a:t>
            </a:r>
            <a:r>
              <a:rPr lang="zh-CN" altLang="en-US" dirty="0" smtClean="0"/>
              <a:t>缓冲区管理（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5.1 </a:t>
            </a:r>
            <a:r>
              <a:rPr lang="zh-CN" altLang="en-US" b="1" dirty="0" smtClean="0"/>
              <a:t>实验名称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借助于缓冲池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多个缓冲区，多个</a:t>
            </a:r>
            <a:r>
              <a:rPr lang="en-US" altLang="zh-CN" dirty="0" smtClean="0"/>
              <a:t>Page)</a:t>
            </a:r>
            <a:r>
              <a:rPr lang="zh-CN" altLang="en-US" dirty="0" smtClean="0"/>
              <a:t>，实现多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的数据访问请求。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应用场景举例：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）数据库存放在服务器端，如何高效处理来自客户端的众多数据访问请求？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）不同的访问请求可以访问不同磁盘块中的数据。</a:t>
            </a:r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4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5—</a:t>
            </a:r>
            <a:r>
              <a:rPr lang="zh-CN" altLang="en-US" dirty="0" smtClean="0"/>
              <a:t>缓冲区管理（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5.2 </a:t>
            </a:r>
            <a:r>
              <a:rPr lang="zh-CN" altLang="en-US" sz="2400" b="1" dirty="0" smtClean="0"/>
              <a:t>实验要求：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</a:t>
            </a:r>
            <a:r>
              <a:rPr lang="zh-CN" altLang="en-US" sz="2000" dirty="0" smtClean="0"/>
              <a:t>缓冲池中有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个缓冲区；</a:t>
            </a:r>
            <a:r>
              <a:rPr lang="en-US" altLang="zh-CN" sz="2000" dirty="0" smtClean="0"/>
              <a:t>   </a:t>
            </a:r>
          </a:p>
          <a:p>
            <a:pPr>
              <a:buNone/>
            </a:pPr>
            <a:r>
              <a:rPr lang="zh-CN" altLang="en-US" sz="2200" dirty="0" smtClean="0"/>
              <a:t>  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）一个数据文件</a:t>
            </a:r>
            <a:r>
              <a:rPr lang="en-US" altLang="zh-CN" sz="2200" dirty="0" err="1" smtClean="0"/>
              <a:t>datafile</a:t>
            </a:r>
            <a:r>
              <a:rPr lang="zh-CN" altLang="en-US" sz="2200" dirty="0" smtClean="0"/>
              <a:t>，包含</a:t>
            </a:r>
            <a:r>
              <a:rPr lang="en-US" sz="2200" dirty="0" smtClean="0"/>
              <a:t>4</a:t>
            </a:r>
            <a:r>
              <a:rPr lang="zh-CN" altLang="en-US" sz="2200" dirty="0" smtClean="0"/>
              <a:t>个磁盘块。</a:t>
            </a:r>
            <a:endParaRPr lang="en-US" altLang="zh-CN" sz="2200" dirty="0" smtClean="0"/>
          </a:p>
          <a:p>
            <a:pPr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smtClean="0"/>
              <a:t>Block0</a:t>
            </a:r>
            <a:r>
              <a:rPr lang="zh-CN" altLang="en-US" sz="2200" dirty="0" smtClean="0"/>
              <a:t>， </a:t>
            </a:r>
            <a:r>
              <a:rPr lang="en-US" altLang="zh-CN" sz="2200" dirty="0" smtClean="0"/>
              <a:t>offset=10, value=1</a:t>
            </a:r>
          </a:p>
          <a:p>
            <a:pPr>
              <a:buNone/>
            </a:pPr>
            <a:r>
              <a:rPr lang="en-US" altLang="zh-CN" sz="2200" dirty="0" smtClean="0"/>
              <a:t>    Block1</a:t>
            </a:r>
            <a:r>
              <a:rPr lang="zh-CN" altLang="en-US" sz="2200" dirty="0" smtClean="0"/>
              <a:t>， </a:t>
            </a:r>
            <a:r>
              <a:rPr lang="en-US" altLang="zh-CN" sz="2200" dirty="0" smtClean="0"/>
              <a:t>offset=10, value=10</a:t>
            </a:r>
          </a:p>
          <a:p>
            <a:pPr>
              <a:buNone/>
            </a:pPr>
            <a:r>
              <a:rPr lang="en-US" altLang="zh-CN" sz="2200" dirty="0" smtClean="0"/>
              <a:t>    Block2</a:t>
            </a:r>
            <a:r>
              <a:rPr lang="zh-CN" altLang="en-US" sz="2200" dirty="0" smtClean="0"/>
              <a:t>， </a:t>
            </a:r>
            <a:r>
              <a:rPr lang="en-US" altLang="zh-CN" sz="2200" dirty="0" smtClean="0"/>
              <a:t>offset=10, value=100</a:t>
            </a:r>
          </a:p>
          <a:p>
            <a:pPr>
              <a:buNone/>
            </a:pPr>
            <a:r>
              <a:rPr lang="en-US" altLang="zh-CN" sz="2200" dirty="0" smtClean="0"/>
              <a:t>    Block3</a:t>
            </a:r>
            <a:r>
              <a:rPr lang="zh-CN" altLang="en-US" sz="2200" dirty="0" smtClean="0"/>
              <a:t>， </a:t>
            </a:r>
            <a:r>
              <a:rPr lang="en-US" altLang="zh-CN" sz="2200" dirty="0" smtClean="0"/>
              <a:t>offset=10, value=1000</a:t>
            </a:r>
            <a:endParaRPr lang="zh-CN" altLang="en-US" sz="2200" dirty="0" smtClean="0"/>
          </a:p>
          <a:p>
            <a:pPr>
              <a:buNone/>
            </a:pPr>
            <a:r>
              <a:rPr lang="zh-CN" altLang="en-US" sz="2200" dirty="0" smtClean="0"/>
              <a:t>   （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）分别对</a:t>
            </a:r>
            <a:r>
              <a:rPr lang="en-US" sz="2200" dirty="0" smtClean="0"/>
              <a:t>4</a:t>
            </a:r>
            <a:r>
              <a:rPr lang="zh-CN" altLang="en-US" sz="2200" dirty="0" smtClean="0"/>
              <a:t>个磁盘块上的数据，借助于</a:t>
            </a:r>
            <a:r>
              <a:rPr lang="en-US" sz="2200" dirty="0" smtClean="0"/>
              <a:t>3</a:t>
            </a:r>
            <a:r>
              <a:rPr lang="zh-CN" altLang="en-US" sz="2200" dirty="0" smtClean="0"/>
              <a:t>个缓冲区，进行修改。</a:t>
            </a:r>
            <a:endParaRPr lang="en-US" altLang="zh-CN" sz="2200" dirty="0" smtClean="0"/>
          </a:p>
          <a:p>
            <a:pPr>
              <a:buNone/>
            </a:pPr>
            <a:r>
              <a:rPr lang="zh-CN" altLang="en-US" sz="2200" dirty="0" smtClean="0"/>
              <a:t>更新后的数据为：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    Block0</a:t>
            </a:r>
            <a:r>
              <a:rPr lang="zh-CN" altLang="en-US" sz="2200" dirty="0" smtClean="0"/>
              <a:t>， </a:t>
            </a:r>
            <a:r>
              <a:rPr lang="en-US" altLang="zh-CN" sz="2200" dirty="0" smtClean="0"/>
              <a:t>offset=10, value=11</a:t>
            </a:r>
          </a:p>
          <a:p>
            <a:pPr>
              <a:buNone/>
            </a:pPr>
            <a:r>
              <a:rPr lang="en-US" altLang="zh-CN" sz="2200" dirty="0" smtClean="0"/>
              <a:t>    Block1</a:t>
            </a:r>
            <a:r>
              <a:rPr lang="zh-CN" altLang="en-US" sz="2200" dirty="0" smtClean="0"/>
              <a:t>， </a:t>
            </a:r>
            <a:r>
              <a:rPr lang="en-US" altLang="zh-CN" sz="2200" dirty="0" smtClean="0"/>
              <a:t>offset=10, value=11</a:t>
            </a:r>
          </a:p>
          <a:p>
            <a:pPr>
              <a:buNone/>
            </a:pPr>
            <a:r>
              <a:rPr lang="en-US" altLang="zh-CN" sz="2200" dirty="0" smtClean="0"/>
              <a:t>    Block2</a:t>
            </a:r>
            <a:r>
              <a:rPr lang="zh-CN" altLang="en-US" sz="2200" dirty="0" smtClean="0"/>
              <a:t>， </a:t>
            </a:r>
            <a:r>
              <a:rPr lang="en-US" altLang="zh-CN" sz="2200" dirty="0" smtClean="0"/>
              <a:t>offset=10, value=101</a:t>
            </a:r>
          </a:p>
          <a:p>
            <a:pPr>
              <a:buNone/>
            </a:pPr>
            <a:r>
              <a:rPr lang="en-US" altLang="zh-CN" sz="2200" dirty="0" smtClean="0"/>
              <a:t>    Block3</a:t>
            </a:r>
            <a:r>
              <a:rPr lang="zh-CN" altLang="en-US" sz="2200" dirty="0" smtClean="0"/>
              <a:t>， </a:t>
            </a:r>
            <a:r>
              <a:rPr lang="en-US" altLang="zh-CN" sz="2200" dirty="0" smtClean="0"/>
              <a:t>offset=10, value=1001</a:t>
            </a:r>
            <a:endParaRPr lang="zh-CN" altLang="en-US" sz="2200" dirty="0" smtClean="0"/>
          </a:p>
          <a:p>
            <a:pPr>
              <a:buNone/>
            </a:pPr>
            <a:endParaRPr lang="zh-CN" altLang="en-US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5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5—</a:t>
            </a:r>
            <a:r>
              <a:rPr lang="zh-CN" altLang="en-US" dirty="0" smtClean="0"/>
              <a:t>缓冲区管理（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5.3 </a:t>
            </a:r>
            <a:r>
              <a:rPr lang="zh-CN" altLang="en-US" b="1" dirty="0" smtClean="0"/>
              <a:t>实验目的 ：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）掌握缓冲管理器对缓冲区中内容的动态管理方法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）掌握缓冲池、缓冲区、内存</a:t>
            </a:r>
            <a:r>
              <a:rPr lang="en-US" dirty="0" smtClean="0"/>
              <a:t>Page</a:t>
            </a:r>
            <a:r>
              <a:rPr lang="zh-CN" altLang="en-US" dirty="0" smtClean="0"/>
              <a:t>之间的关系；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7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189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678107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如果仅利用一个缓冲区，会造成频繁的置换操作，造成效率的低下；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利用缓冲池（多个缓冲区），来应对来自客户端的不同数据访问请求。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（注：来自于客户端的数据访问请求数量通常大于缓冲池中缓冲区的数量）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9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914400" y="1371600"/>
          <a:ext cx="7149480" cy="5029200"/>
        </p:xfrm>
        <a:graphic>
          <a:graphicData uri="http://schemas.openxmlformats.org/presentationml/2006/ole">
            <p:oleObj spid="_x0000_s189442" name="Visio" r:id="rId3" imgW="7162611" imgH="503507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4546</TotalTime>
  <Words>563</Words>
  <Application>Microsoft Office PowerPoint</Application>
  <PresentationFormat>全屏显示(4:3)</PresentationFormat>
  <Paragraphs>81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google adwords</vt:lpstr>
      <vt:lpstr>Image</vt:lpstr>
      <vt:lpstr>Visio</vt:lpstr>
      <vt:lpstr>DBMS实现-04             — 缓冲区管理(2)</vt:lpstr>
      <vt:lpstr>课程回顾</vt:lpstr>
      <vt:lpstr>本节课程介绍</vt:lpstr>
      <vt:lpstr>实验5—缓冲区管理（2）</vt:lpstr>
      <vt:lpstr>实验5—缓冲区管理（2）</vt:lpstr>
      <vt:lpstr>实验5—缓冲区管理（2）</vt:lpstr>
      <vt:lpstr>分析问题</vt:lpstr>
      <vt:lpstr>分析问题</vt:lpstr>
      <vt:lpstr>分析问题</vt:lpstr>
      <vt:lpstr>实验5—缓冲区管理（2）</vt:lpstr>
      <vt:lpstr>幻灯片 11</vt:lpstr>
      <vt:lpstr>分析问题</vt:lpstr>
      <vt:lpstr>幻灯片 13</vt:lpstr>
      <vt:lpstr>流程图1</vt:lpstr>
      <vt:lpstr>流程图2</vt:lpstr>
      <vt:lpstr>幻灯片 16</vt:lpstr>
      <vt:lpstr>思考题</vt:lpstr>
      <vt:lpstr>小结</vt:lpstr>
    </vt:vector>
  </TitlesOfParts>
  <Company>Google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thinkpad</cp:lastModifiedBy>
  <cp:revision>563</cp:revision>
  <dcterms:created xsi:type="dcterms:W3CDTF">2007-01-01T22:59:53Z</dcterms:created>
  <dcterms:modified xsi:type="dcterms:W3CDTF">2021-04-10T03:10:06Z</dcterms:modified>
</cp:coreProperties>
</file>