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1" r:id="rId3"/>
    <p:sldId id="374" r:id="rId4"/>
    <p:sldId id="259" r:id="rId5"/>
    <p:sldId id="388" r:id="rId6"/>
    <p:sldId id="389" r:id="rId7"/>
    <p:sldId id="390" r:id="rId8"/>
    <p:sldId id="395" r:id="rId9"/>
    <p:sldId id="393" r:id="rId10"/>
    <p:sldId id="394" r:id="rId11"/>
    <p:sldId id="392" r:id="rId12"/>
    <p:sldId id="396" r:id="rId13"/>
    <p:sldId id="398" r:id="rId14"/>
    <p:sldId id="399" r:id="rId15"/>
    <p:sldId id="400" r:id="rId16"/>
    <p:sldId id="401" r:id="rId17"/>
    <p:sldId id="402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0033CC"/>
    <a:srgbClr val="FF3300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85529" autoAdjust="0"/>
  </p:normalViewPr>
  <p:slideViewPr>
    <p:cSldViewPr>
      <p:cViewPr varScale="1">
        <p:scale>
          <a:sx n="54" d="100"/>
          <a:sy n="54" d="100"/>
        </p:scale>
        <p:origin x="-16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0842-0C03-4B20-B2AA-B4F7D0F01157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80B20-E246-443F-A3F4-F19C74394F8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8BC5A-9CB8-4859-90D9-7053BE9D5279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B5849-B8AB-49BB-948B-BAE7B629E0B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00C9-9A1F-40FA-8DF7-E8FF0F91D84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p:oleObj spid="_x0000_s43015" name="Image" r:id="rId14" imgW="4066361" imgH="2541475" progId="">
              <p:embed/>
            </p:oleObj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6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3058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effectLst/>
                <a:ea typeface="宋体" pitchFamily="2" charset="-122"/>
              </a:rPr>
              <a:t>DBMS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实现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-08</a:t>
            </a:r>
            <a:br>
              <a:rPr lang="en-US" altLang="zh-CN" sz="3600" b="1" dirty="0" smtClean="0">
                <a:effectLst/>
                <a:ea typeface="宋体" pitchFamily="2" charset="-122"/>
              </a:rPr>
            </a:br>
            <a:r>
              <a:rPr lang="en-US" altLang="zh-CN" sz="3600" b="1" dirty="0" smtClean="0">
                <a:effectLst/>
                <a:ea typeface="宋体" pitchFamily="2" charset="-122"/>
              </a:rPr>
              <a:t>            —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元数据管理</a:t>
            </a:r>
            <a:r>
              <a:rPr lang="en-US" altLang="zh-CN" sz="3600" b="1" dirty="0" smtClean="0">
                <a:effectLst/>
                <a:ea typeface="宋体" pitchFamily="2" charset="-122"/>
              </a:rPr>
              <a:t/>
            </a:r>
            <a:br>
              <a:rPr lang="en-US" altLang="zh-CN" sz="3600" b="1" dirty="0" smtClean="0">
                <a:effectLst/>
                <a:ea typeface="宋体" pitchFamily="2" charset="-122"/>
              </a:rPr>
            </a:b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dirty="0" smtClean="0"/>
              <a:t>丁艳辉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8"/>
          <p:cNvSpPr>
            <a:spLocks noChangeArrowheads="1"/>
          </p:cNvSpPr>
          <p:nvPr/>
        </p:nvSpPr>
        <p:spPr bwMode="auto">
          <a:xfrm>
            <a:off x="357188" y="1500188"/>
            <a:ext cx="174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 smtClean="0"/>
              <a:t>T_Course</a:t>
            </a:r>
            <a:r>
              <a:rPr lang="zh-CN" altLang="en-US" sz="2000" dirty="0" smtClean="0"/>
              <a:t>表</a:t>
            </a:r>
            <a:endParaRPr lang="zh-CN" altLang="en-US" sz="2000" dirty="0"/>
          </a:p>
        </p:txBody>
      </p:sp>
      <p:graphicFrame>
        <p:nvGraphicFramePr>
          <p:cNvPr id="10" name="Group 78"/>
          <p:cNvGraphicFramePr>
            <a:graphicFrameLocks noGrp="1"/>
          </p:cNvGraphicFramePr>
          <p:nvPr>
            <p:ph idx="1"/>
          </p:nvPr>
        </p:nvGraphicFramePr>
        <p:xfrm>
          <a:off x="214313" y="1928813"/>
          <a:ext cx="3670300" cy="3763963"/>
        </p:xfrm>
        <a:graphic>
          <a:graphicData uri="http://schemas.openxmlformats.org/drawingml/2006/table">
            <a:tbl>
              <a:tblPr/>
              <a:tblGrid>
                <a:gridCol w="982662"/>
                <a:gridCol w="1328738"/>
                <a:gridCol w="1358900"/>
              </a:tblGrid>
              <a:tr h="868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Ccredit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9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信息系统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数据处理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8" name="矩形 10"/>
          <p:cNvSpPr>
            <a:spLocks noChangeArrowheads="1"/>
          </p:cNvSpPr>
          <p:nvPr/>
        </p:nvSpPr>
        <p:spPr bwMode="auto">
          <a:xfrm>
            <a:off x="5357813" y="1500188"/>
            <a:ext cx="1098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T_SC</a:t>
            </a:r>
            <a:r>
              <a:rPr lang="zh-CN" altLang="en-US" sz="2000" dirty="0" smtClean="0"/>
              <a:t>表</a:t>
            </a:r>
            <a:endParaRPr lang="zh-CN" altLang="en-US" sz="2000" dirty="0"/>
          </a:p>
        </p:txBody>
      </p:sp>
      <p:graphicFrame>
        <p:nvGraphicFramePr>
          <p:cNvPr id="12" name="Group 42"/>
          <p:cNvGraphicFramePr>
            <a:graphicFrameLocks/>
          </p:cNvGraphicFramePr>
          <p:nvPr/>
        </p:nvGraphicFramePr>
        <p:xfrm>
          <a:off x="5429250" y="1928813"/>
          <a:ext cx="3605501" cy="2643195"/>
        </p:xfrm>
        <a:graphic>
          <a:graphicData uri="http://schemas.openxmlformats.org/drawingml/2006/table">
            <a:tbl>
              <a:tblPr/>
              <a:tblGrid>
                <a:gridCol w="1565686"/>
                <a:gridCol w="1069144"/>
                <a:gridCol w="970671"/>
              </a:tblGrid>
              <a:tr h="637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成绩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1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201115121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201115121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201115121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201115122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201115122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8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lvl="0"/>
            <a:r>
              <a:rPr lang="zh-CN" altLang="en-US" dirty="0" smtClean="0"/>
              <a:t>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11</a:t>
            </a:fld>
            <a:r>
              <a:rPr lang="en-US" altLang="zh-CN" smtClean="0"/>
              <a:t>/39</a:t>
            </a:r>
            <a:endParaRPr lang="en-US" altLang="zh-CN"/>
          </a:p>
        </p:txBody>
      </p:sp>
      <p:graphicFrame>
        <p:nvGraphicFramePr>
          <p:cNvPr id="5" name="Group 42"/>
          <p:cNvGraphicFramePr>
            <a:graphicFrameLocks/>
          </p:cNvGraphicFramePr>
          <p:nvPr/>
        </p:nvGraphicFramePr>
        <p:xfrm>
          <a:off x="1828800" y="228600"/>
          <a:ext cx="4495801" cy="1752600"/>
        </p:xfrm>
        <a:graphic>
          <a:graphicData uri="http://schemas.openxmlformats.org/drawingml/2006/table">
            <a:tbl>
              <a:tblPr/>
              <a:tblGrid>
                <a:gridCol w="1524000"/>
                <a:gridCol w="1761444"/>
                <a:gridCol w="1210357"/>
              </a:tblGrid>
              <a:tr h="50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tblcat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TblName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SlotSize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7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T_Course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78"/>
          <p:cNvGraphicFramePr>
            <a:graphicFrameLocks noGrp="1"/>
          </p:cNvGraphicFramePr>
          <p:nvPr>
            <p:ph idx="1"/>
          </p:nvPr>
        </p:nvGraphicFramePr>
        <p:xfrm>
          <a:off x="0" y="2209800"/>
          <a:ext cx="7924801" cy="4587240"/>
        </p:xfrm>
        <a:graphic>
          <a:graphicData uri="http://schemas.openxmlformats.org/drawingml/2006/table">
            <a:tbl>
              <a:tblPr/>
              <a:tblGrid>
                <a:gridCol w="1032942"/>
                <a:gridCol w="1549296"/>
                <a:gridCol w="1513726"/>
                <a:gridCol w="971969"/>
                <a:gridCol w="1428434"/>
                <a:gridCol w="1428434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fldcat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TblName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FldName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1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T_Course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T_Course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T_Course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T_SC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Sgender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Ccredit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00600"/>
            <a:ext cx="8153400" cy="1828800"/>
          </a:xfrm>
        </p:spPr>
        <p:txBody>
          <a:bodyPr/>
          <a:lstStyle/>
          <a:p>
            <a:r>
              <a:rPr lang="zh-CN" altLang="en-US" dirty="0" smtClean="0"/>
              <a:t>检索学生表的属性名称和类型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select </a:t>
            </a:r>
            <a:r>
              <a:rPr lang="en-US" altLang="zh-CN" dirty="0" err="1" smtClean="0"/>
              <a:t>FldName,Type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fldcat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where </a:t>
            </a:r>
            <a:r>
              <a:rPr lang="en-US" altLang="zh-CN" dirty="0" err="1" smtClean="0"/>
              <a:t>TblName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T_Student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12</a:t>
            </a:fld>
            <a:r>
              <a:rPr lang="en-US" altLang="zh-CN" smtClean="0"/>
              <a:t>/39</a:t>
            </a:r>
            <a:endParaRPr lang="en-US" altLang="zh-CN"/>
          </a:p>
        </p:txBody>
      </p:sp>
      <p:graphicFrame>
        <p:nvGraphicFramePr>
          <p:cNvPr id="5" name="Group 78"/>
          <p:cNvGraphicFramePr>
            <a:graphicFrameLocks/>
          </p:cNvGraphicFramePr>
          <p:nvPr/>
        </p:nvGraphicFramePr>
        <p:xfrm>
          <a:off x="838200" y="0"/>
          <a:ext cx="7924801" cy="4587240"/>
        </p:xfrm>
        <a:graphic>
          <a:graphicData uri="http://schemas.openxmlformats.org/drawingml/2006/table">
            <a:tbl>
              <a:tblPr/>
              <a:tblGrid>
                <a:gridCol w="1032942"/>
                <a:gridCol w="1549296"/>
                <a:gridCol w="1513726"/>
                <a:gridCol w="971969"/>
                <a:gridCol w="1428434"/>
                <a:gridCol w="1428434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fldcat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TblName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FldName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1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T_Student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T_Course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T_Course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T_Course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T_SC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Sgender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Ccredit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78"/>
          <p:cNvGraphicFramePr>
            <a:graphicFrameLocks/>
          </p:cNvGraphicFramePr>
          <p:nvPr/>
        </p:nvGraphicFramePr>
        <p:xfrm>
          <a:off x="5867400" y="4636327"/>
          <a:ext cx="2485695" cy="2297873"/>
        </p:xfrm>
        <a:graphic>
          <a:graphicData uri="http://schemas.openxmlformats.org/drawingml/2006/table">
            <a:tbl>
              <a:tblPr/>
              <a:tblGrid>
                <a:gridCol w="1513726"/>
                <a:gridCol w="971969"/>
              </a:tblGrid>
              <a:tr h="338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FldName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1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Sgender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三、解决问题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8.1 </a:t>
            </a:r>
            <a:r>
              <a:rPr lang="zh-CN" altLang="en-US" b="1" dirty="0" smtClean="0"/>
              <a:t>实验名称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利用元数据管理器，管理表的元数据。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8.</a:t>
            </a:r>
            <a:r>
              <a:rPr lang="en-US" b="1" dirty="0" smtClean="0"/>
              <a:t>2</a:t>
            </a:r>
            <a:r>
              <a:rPr lang="zh-CN" altLang="en-US" b="1" dirty="0" smtClean="0"/>
              <a:t>实验目的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）掌握数据库引擎中的元数据概念；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）学习使用元数据中的表管理器，创建数据表；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8.3 </a:t>
            </a:r>
            <a:r>
              <a:rPr lang="zh-CN" altLang="en-US" b="1" dirty="0" smtClean="0"/>
              <a:t>实验要求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）建立元数据表，</a:t>
            </a:r>
            <a:r>
              <a:rPr lang="en-US" altLang="zh-CN" b="1" dirty="0" err="1" smtClean="0"/>
              <a:t>tblcat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fldcat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）建立学生表</a:t>
            </a:r>
            <a:endParaRPr lang="en-US" altLang="zh-CN" b="1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sz="2800" dirty="0" err="1" smtClean="0"/>
              <a:t>T_Student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Sno,Sname,Sgender,Sage,Sdept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800" dirty="0" err="1" smtClean="0"/>
              <a:t>T_Course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Cno,Cname,Cpno,Ccredit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800" dirty="0" smtClean="0"/>
              <a:t>T_SC(</a:t>
            </a:r>
            <a:r>
              <a:rPr lang="en-US" altLang="zh-CN" sz="2800" dirty="0" err="1" smtClean="0"/>
              <a:t>Sno,Cno,Grade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>
              <a:buNone/>
            </a:pP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TableTest.java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8.4 </a:t>
            </a:r>
            <a:r>
              <a:rPr lang="zh-CN" altLang="en-US" dirty="0" smtClean="0"/>
              <a:t>实验提示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16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3048000" y="1447800"/>
          <a:ext cx="5057488" cy="4800600"/>
        </p:xfrm>
        <a:graphic>
          <a:graphicData uri="http://schemas.openxmlformats.org/presentationml/2006/ole">
            <p:oleObj spid="_x0000_s45057" name="Visio" r:id="rId3" imgW="3004712" imgH="28437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0400" y="2667000"/>
            <a:ext cx="2286000" cy="1295400"/>
          </a:xfrm>
        </p:spPr>
        <p:txBody>
          <a:bodyPr/>
          <a:lstStyle/>
          <a:p>
            <a:pPr>
              <a:buNone/>
            </a:pPr>
            <a:r>
              <a:rPr lang="en-US" altLang="zh-CN" sz="4000" dirty="0" smtClean="0"/>
              <a:t>QA?</a:t>
            </a:r>
            <a:endParaRPr lang="en-US" altLang="zh-CN" sz="4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记录管理器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DBMS实现实验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9812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本节课程介绍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6553200" y="4648200"/>
            <a:ext cx="1524000" cy="609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E75DC-3086-4606-8A41-7EDEFDF30008}" type="slidenum">
              <a:rPr lang="zh-CN" altLang="en-US"/>
              <a:pPr/>
              <a:t>4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介绍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提出问题</a:t>
            </a:r>
            <a:endParaRPr lang="en-US" altLang="zh-CN" b="1" dirty="0" smtClean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分析问题</a:t>
            </a:r>
            <a:endParaRPr lang="en-US" altLang="zh-CN" b="1" dirty="0" smtClean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解决问题</a:t>
            </a:r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一、提出问题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如何知道，数据库中有那些数据表？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每个表中有哪些属性信息？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二、分析问题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19200"/>
            <a:ext cx="8153400" cy="4724400"/>
          </a:xfrm>
        </p:spPr>
        <p:txBody>
          <a:bodyPr/>
          <a:lstStyle/>
          <a:p>
            <a:r>
              <a:rPr lang="zh-CN" altLang="en-US" sz="2400" dirty="0" smtClean="0"/>
              <a:t>元数据是指用于描述数据库的数据。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例如，记录管理器中的</a:t>
            </a:r>
            <a:r>
              <a:rPr lang="en-US" altLang="zh-CN" sz="2400" dirty="0" smtClean="0"/>
              <a:t>Layout</a:t>
            </a:r>
            <a:r>
              <a:rPr lang="zh-CN" altLang="en-US" sz="2400" dirty="0" smtClean="0"/>
              <a:t>就是一种元数据。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常见</a:t>
            </a:r>
            <a:r>
              <a:rPr lang="zh-CN" altLang="en-US" sz="2400" dirty="0" smtClean="0"/>
              <a:t>的元数据包括：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1</a:t>
            </a:r>
            <a:r>
              <a:rPr lang="zh-CN" altLang="en-US" sz="2400" dirty="0" smtClean="0"/>
              <a:t>）</a:t>
            </a:r>
            <a:r>
              <a:rPr lang="zh-CN" altLang="en-US" sz="2400" b="1" dirty="0" smtClean="0"/>
              <a:t>表元数据</a:t>
            </a:r>
            <a:r>
              <a:rPr lang="zh-CN" altLang="en-US" sz="2400" dirty="0" smtClean="0"/>
              <a:t>：用于描述表中记录的结构，例如，属性类型，长度，每个属性的相对起始位置等。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b="1" dirty="0" smtClean="0"/>
              <a:t>视图元数据</a:t>
            </a:r>
            <a:r>
              <a:rPr lang="zh-CN" altLang="en-US" sz="2400" dirty="0" smtClean="0"/>
              <a:t>：用于描述每个视图的相关属性，例如，定义，创建者等；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3</a:t>
            </a:r>
            <a:r>
              <a:rPr lang="zh-CN" altLang="en-US" sz="2400" dirty="0" smtClean="0"/>
              <a:t>）</a:t>
            </a:r>
            <a:r>
              <a:rPr lang="zh-CN" altLang="en-US" sz="2400" b="1" dirty="0" smtClean="0"/>
              <a:t>索引元数据</a:t>
            </a:r>
            <a:r>
              <a:rPr lang="zh-CN" altLang="en-US" sz="2400" dirty="0" smtClean="0"/>
              <a:t>：用于描述定义在表上的索引信息；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4</a:t>
            </a:r>
            <a:r>
              <a:rPr lang="zh-CN" altLang="en-US" sz="2400" dirty="0" smtClean="0"/>
              <a:t>）</a:t>
            </a:r>
            <a:r>
              <a:rPr lang="zh-CN" altLang="en-US" sz="2400" b="1" dirty="0" smtClean="0"/>
              <a:t>统计元数据</a:t>
            </a:r>
            <a:r>
              <a:rPr lang="zh-CN" altLang="en-US" sz="2400" dirty="0" smtClean="0"/>
              <a:t>：用于描述述每个表的大小以及字段值的分布等情况；查询优化器会利用这些信息，来评估查询的代价。</a:t>
            </a:r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二、分析问题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数据库引擎利用两个表来存储表的元数据信息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</a:t>
            </a:r>
            <a:r>
              <a:rPr lang="en-US" altLang="zh-CN" dirty="0" err="1" smtClean="0"/>
              <a:t>blcat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TblName,SlotSize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fldcat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TblName,FldName,Type,Length,Offset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对于任意表，在</a:t>
            </a:r>
            <a:r>
              <a:rPr lang="en-US" altLang="zh-CN" dirty="0" err="1" smtClean="0"/>
              <a:t>tblcat</a:t>
            </a:r>
            <a:r>
              <a:rPr lang="zh-CN" altLang="en-US" dirty="0" smtClean="0"/>
              <a:t>中有一条对应的记录</a:t>
            </a:r>
            <a:endParaRPr lang="en-US" altLang="zh-CN" dirty="0" smtClean="0"/>
          </a:p>
          <a:p>
            <a:r>
              <a:rPr lang="zh-CN" altLang="en-US" dirty="0" smtClean="0"/>
              <a:t>对于任意表的任意属性字段，在</a:t>
            </a:r>
            <a:r>
              <a:rPr lang="en-US" altLang="zh-CN" dirty="0" err="1" smtClean="0"/>
              <a:t>fldcat</a:t>
            </a:r>
            <a:r>
              <a:rPr lang="zh-CN" altLang="en-US" dirty="0" smtClean="0"/>
              <a:t>中有一条对应的记录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数据表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学生表：</a:t>
            </a:r>
            <a:r>
              <a:rPr lang="en-US" altLang="zh-CN" dirty="0" err="1" smtClean="0"/>
              <a:t>T_Student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Sno,Sname,Ssex,Sage,Sdept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zh-CN" altLang="en-US" dirty="0" smtClean="0"/>
              <a:t>课程表：</a:t>
            </a:r>
            <a:r>
              <a:rPr lang="en-US" altLang="zh-CN" dirty="0" err="1" smtClean="0"/>
              <a:t>T_Course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Cno,Cname,Cpno,Ccredit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zh-CN" altLang="en-US" dirty="0" smtClean="0"/>
              <a:t>学生选课表：</a:t>
            </a:r>
            <a:r>
              <a:rPr lang="en-US" altLang="zh-CN" dirty="0" smtClean="0"/>
              <a:t>T_SC(</a:t>
            </a:r>
            <a:r>
              <a:rPr lang="en-US" altLang="zh-CN" dirty="0" err="1" smtClean="0"/>
              <a:t>Sno,Cno,Grade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2308D7-D5EC-40D9-8018-310E9DE9368E}" type="slidenum">
              <a:rPr lang="en-US" altLang="zh-TW"/>
              <a:pPr>
                <a:defRPr/>
              </a:pPr>
              <a:t>9</a:t>
            </a:fld>
            <a:r>
              <a:rPr lang="en-US" altLang="zh-CN" dirty="0"/>
              <a:t>/97</a:t>
            </a:r>
            <a:endParaRPr lang="en-US" altLang="zh-TW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数据表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学生表：</a:t>
            </a:r>
            <a:r>
              <a:rPr lang="en-US" altLang="zh-CN" dirty="0" err="1" smtClean="0"/>
              <a:t>T_Student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Sno,Sname,Sgender,Sage,Sdept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zh-CN" altLang="en-US" dirty="0" smtClean="0"/>
              <a:t>课程表：</a:t>
            </a:r>
            <a:r>
              <a:rPr lang="en-US" altLang="zh-CN" dirty="0" err="1" smtClean="0"/>
              <a:t>T_Course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Cno,Cname,Cpno,Ccredit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zh-CN" altLang="en-US" dirty="0" smtClean="0"/>
              <a:t>学生选课表：</a:t>
            </a:r>
            <a:r>
              <a:rPr lang="en-US" altLang="zh-CN" dirty="0" smtClean="0"/>
              <a:t>T_SC(</a:t>
            </a:r>
            <a:r>
              <a:rPr lang="en-US" altLang="zh-CN" dirty="0" err="1" smtClean="0"/>
              <a:t>Sno,Cno,Grade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7" name="Group 130"/>
          <p:cNvGraphicFramePr>
            <a:graphicFrameLocks noGrp="1"/>
          </p:cNvGraphicFramePr>
          <p:nvPr/>
        </p:nvGraphicFramePr>
        <p:xfrm>
          <a:off x="500063" y="4065017"/>
          <a:ext cx="8180387" cy="2259583"/>
        </p:xfrm>
        <a:graphic>
          <a:graphicData uri="http://schemas.openxmlformats.org/drawingml/2006/table">
            <a:tbl>
              <a:tblPr/>
              <a:tblGrid>
                <a:gridCol w="1584325"/>
                <a:gridCol w="1304925"/>
                <a:gridCol w="1812925"/>
                <a:gridCol w="1828800"/>
                <a:gridCol w="1649412"/>
              </a:tblGrid>
              <a:tr h="691577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学 号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Sno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姓    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性 别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Sgender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年 龄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所在系</a:t>
                      </a:r>
                    </a:p>
                    <a:p>
                      <a:pPr marL="0" marR="0" lvl="0" indent="1333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Sdept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7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201115121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201115122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201115123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201115125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FM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FM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7525" y="3486150"/>
            <a:ext cx="1768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T_Student</a:t>
            </a:r>
            <a:r>
              <a:rPr lang="zh-CN" altLang="en-US" sz="2000" dirty="0"/>
              <a:t>表：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838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5113</TotalTime>
  <Words>638</Words>
  <Application>Microsoft Office PowerPoint</Application>
  <PresentationFormat>全屏显示(4:3)</PresentationFormat>
  <Paragraphs>310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google adwords</vt:lpstr>
      <vt:lpstr>Image</vt:lpstr>
      <vt:lpstr>Visio</vt:lpstr>
      <vt:lpstr>DBMS实现-08             — 元数据管理 </vt:lpstr>
      <vt:lpstr>课程回顾</vt:lpstr>
      <vt:lpstr>本节课程介绍</vt:lpstr>
      <vt:lpstr>介绍</vt:lpstr>
      <vt:lpstr>一、提出问题</vt:lpstr>
      <vt:lpstr>二、分析问题</vt:lpstr>
      <vt:lpstr>二、分析问题</vt:lpstr>
      <vt:lpstr>学生-课程数据库</vt:lpstr>
      <vt:lpstr>学生-课程数据库</vt:lpstr>
      <vt:lpstr>学生-课程数据库</vt:lpstr>
      <vt:lpstr>幻灯片 11</vt:lpstr>
      <vt:lpstr>幻灯片 12</vt:lpstr>
      <vt:lpstr>三、解决问题</vt:lpstr>
      <vt:lpstr>幻灯片 14</vt:lpstr>
      <vt:lpstr>幻灯片 15</vt:lpstr>
      <vt:lpstr>TableTest.java</vt:lpstr>
      <vt:lpstr>幻灯片 17</vt:lpstr>
    </vt:vector>
  </TitlesOfParts>
  <Company>Google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thinkpad</cp:lastModifiedBy>
  <cp:revision>567</cp:revision>
  <dcterms:created xsi:type="dcterms:W3CDTF">2007-01-01T22:59:53Z</dcterms:created>
  <dcterms:modified xsi:type="dcterms:W3CDTF">2021-05-16T23:23:14Z</dcterms:modified>
</cp:coreProperties>
</file>